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63" r:id="rId2"/>
    <p:sldId id="265" r:id="rId3"/>
    <p:sldId id="266" r:id="rId4"/>
    <p:sldId id="268" r:id="rId5"/>
    <p:sldId id="269" r:id="rId6"/>
    <p:sldId id="270" r:id="rId7"/>
    <p:sldId id="271" r:id="rId8"/>
    <p:sldId id="272" r:id="rId9"/>
    <p:sldId id="273" r:id="rId10"/>
    <p:sldId id="274" r:id="rId11"/>
    <p:sldId id="275" r:id="rId12"/>
    <p:sldId id="276" r:id="rId13"/>
    <p:sldId id="277" r:id="rId14"/>
    <p:sldId id="278" r:id="rId15"/>
    <p:sldId id="279"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62" autoAdjust="0"/>
  </p:normalViewPr>
  <p:slideViewPr>
    <p:cSldViewPr>
      <p:cViewPr>
        <p:scale>
          <a:sx n="82" d="100"/>
          <a:sy n="82" d="100"/>
        </p:scale>
        <p:origin x="-1026" y="-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1890"/>
    </p:cViewPr>
  </p:sorterViewPr>
  <p:notesViewPr>
    <p:cSldViewPr>
      <p:cViewPr varScale="1">
        <p:scale>
          <a:sx n="56" d="100"/>
          <a:sy n="56" d="100"/>
        </p:scale>
        <p:origin x="-2838"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7.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4C7C4F41-E218-41DE-A10A-1514DBB31F9E}" type="datetimeFigureOut">
              <a:rPr lang="ar-IQ" smtClean="0"/>
              <a:t>18/07/1440</a:t>
            </a:fld>
            <a:endParaRPr lang="ar-IQ"/>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D2E9175B-D637-4CA6-8C24-FD94597AB212}" type="slidenum">
              <a:rPr lang="ar-IQ" smtClean="0"/>
              <a:t>‹#›</a:t>
            </a:fld>
            <a:endParaRPr lang="ar-IQ"/>
          </a:p>
        </p:txBody>
      </p:sp>
    </p:spTree>
    <p:extLst>
      <p:ext uri="{BB962C8B-B14F-4D97-AF65-F5344CB8AC3E}">
        <p14:creationId xmlns:p14="http://schemas.microsoft.com/office/powerpoint/2010/main" val="2302434179"/>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ED16FF1-DC42-416B-9A70-DAE0406ABA14}" type="datetimeFigureOut">
              <a:rPr lang="en-US" smtClean="0"/>
              <a:t>3/24/2019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BED5AD-F24D-40BC-8E3C-57680D3A2354}"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D16FF1-DC42-416B-9A70-DAE0406ABA14}" type="datetimeFigureOut">
              <a:rPr lang="en-US" smtClean="0"/>
              <a:t>3/24/2019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BED5AD-F24D-40BC-8E3C-57680D3A235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D16FF1-DC42-416B-9A70-DAE0406ABA14}" type="datetimeFigureOut">
              <a:rPr lang="en-US" smtClean="0"/>
              <a:t>3/24/2019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BED5AD-F24D-40BC-8E3C-57680D3A235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D16FF1-DC42-416B-9A70-DAE0406ABA14}" type="datetimeFigureOut">
              <a:rPr lang="en-US" smtClean="0"/>
              <a:t>3/24/2019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BED5AD-F24D-40BC-8E3C-57680D3A235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ED16FF1-DC42-416B-9A70-DAE0406ABA14}" type="datetimeFigureOut">
              <a:rPr lang="en-US" smtClean="0"/>
              <a:t>3/24/2019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BED5AD-F24D-40BC-8E3C-57680D3A2354}"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ED16FF1-DC42-416B-9A70-DAE0406ABA14}" type="datetimeFigureOut">
              <a:rPr lang="en-US" smtClean="0"/>
              <a:t>3/24/2019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BED5AD-F24D-40BC-8E3C-57680D3A2354}"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ED16FF1-DC42-416B-9A70-DAE0406ABA14}" type="datetimeFigureOut">
              <a:rPr lang="en-US" smtClean="0"/>
              <a:t>3/24/2019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0BED5AD-F24D-40BC-8E3C-57680D3A2354}"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ED16FF1-DC42-416B-9A70-DAE0406ABA14}" type="datetimeFigureOut">
              <a:rPr lang="en-US" smtClean="0"/>
              <a:t>3/24/2019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0BED5AD-F24D-40BC-8E3C-57680D3A235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D16FF1-DC42-416B-9A70-DAE0406ABA14}" type="datetimeFigureOut">
              <a:rPr lang="en-US" smtClean="0"/>
              <a:t>3/24/2019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0BED5AD-F24D-40BC-8E3C-57680D3A235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D16FF1-DC42-416B-9A70-DAE0406ABA14}" type="datetimeFigureOut">
              <a:rPr lang="en-US" smtClean="0"/>
              <a:t>3/24/2019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BED5AD-F24D-40BC-8E3C-57680D3A2354}"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D16FF1-DC42-416B-9A70-DAE0406ABA14}" type="datetimeFigureOut">
              <a:rPr lang="en-US" smtClean="0"/>
              <a:t>3/24/2019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BED5AD-F24D-40BC-8E3C-57680D3A2354}"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D16FF1-DC42-416B-9A70-DAE0406ABA14}" type="datetimeFigureOut">
              <a:rPr lang="en-US" smtClean="0"/>
              <a:t>3/24/2019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BED5AD-F24D-40BC-8E3C-57680D3A2354}"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7.xml"/><Relationship Id="rId1" Type="http://schemas.openxmlformats.org/officeDocument/2006/relationships/vmlDrawing" Target="../drawings/vmlDrawing4.vml"/><Relationship Id="rId4" Type="http://schemas.openxmlformats.org/officeDocument/2006/relationships/image" Target="../media/image4.emf"/></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7.xml"/><Relationship Id="rId1" Type="http://schemas.openxmlformats.org/officeDocument/2006/relationships/vmlDrawing" Target="../drawings/vmlDrawing5.vml"/><Relationship Id="rId4" Type="http://schemas.openxmlformats.org/officeDocument/2006/relationships/image" Target="../media/image7.e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1.e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image" Target="../media/image2.e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7.xml"/><Relationship Id="rId1" Type="http://schemas.openxmlformats.org/officeDocument/2006/relationships/vmlDrawing" Target="../drawings/vmlDrawing3.vml"/><Relationship Id="rId4" Type="http://schemas.openxmlformats.org/officeDocument/2006/relationships/image" Target="../media/image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323528" y="908720"/>
            <a:ext cx="8424936" cy="4524315"/>
          </a:xfrm>
          <a:prstGeom prst="rect">
            <a:avLst/>
          </a:prstGeom>
        </p:spPr>
        <p:txBody>
          <a:bodyPr wrap="square">
            <a:spAutoFit/>
          </a:bodyPr>
          <a:lstStyle/>
          <a:p>
            <a:pPr lvl="0"/>
            <a:r>
              <a:rPr lang="en-US" sz="3200" b="1" dirty="0" smtClean="0">
                <a:solidFill>
                  <a:srgbClr val="7030A0"/>
                </a:solidFill>
              </a:rPr>
              <a:t>Lec5                                                              5th </a:t>
            </a:r>
            <a:r>
              <a:rPr lang="en-US" sz="3200" b="1" dirty="0">
                <a:solidFill>
                  <a:srgbClr val="7030A0"/>
                </a:solidFill>
              </a:rPr>
              <a:t>stage</a:t>
            </a:r>
          </a:p>
          <a:p>
            <a:pPr lvl="0"/>
            <a:endParaRPr lang="en-US" sz="3200" b="1" dirty="0">
              <a:solidFill>
                <a:srgbClr val="C00000"/>
              </a:solidFill>
            </a:endParaRPr>
          </a:p>
          <a:p>
            <a:pPr lvl="0"/>
            <a:r>
              <a:rPr lang="en-US" sz="3200" b="1" dirty="0">
                <a:solidFill>
                  <a:srgbClr val="C00000"/>
                </a:solidFill>
              </a:rPr>
              <a:t>Advanced Pharmaceutical  Chemistry </a:t>
            </a:r>
          </a:p>
          <a:p>
            <a:pPr lvl="0"/>
            <a:r>
              <a:rPr lang="en-US" sz="3200" b="1" dirty="0">
                <a:solidFill>
                  <a:srgbClr val="C00000"/>
                </a:solidFill>
              </a:rPr>
              <a:t>                 2018-2019</a:t>
            </a:r>
          </a:p>
          <a:p>
            <a:pPr lvl="0"/>
            <a:endParaRPr lang="en-US" sz="3200" b="1" dirty="0">
              <a:solidFill>
                <a:srgbClr val="C00000"/>
              </a:solidFill>
            </a:endParaRPr>
          </a:p>
          <a:p>
            <a:pPr lvl="0"/>
            <a:r>
              <a:rPr lang="en-US" sz="3200" b="1" dirty="0">
                <a:solidFill>
                  <a:srgbClr val="002060"/>
                </a:solidFill>
                <a:cs typeface="Times New Roman"/>
              </a:rPr>
              <a:t>Assist prof. </a:t>
            </a:r>
            <a:r>
              <a:rPr lang="en-US" sz="3200" b="1" dirty="0" err="1">
                <a:solidFill>
                  <a:srgbClr val="002060"/>
                </a:solidFill>
                <a:cs typeface="Times New Roman"/>
              </a:rPr>
              <a:t>Dr.Rita</a:t>
            </a:r>
            <a:r>
              <a:rPr lang="en-US" sz="3200" b="1" dirty="0">
                <a:solidFill>
                  <a:srgbClr val="002060"/>
                </a:solidFill>
                <a:cs typeface="Times New Roman"/>
              </a:rPr>
              <a:t> Sabah Elias</a:t>
            </a:r>
          </a:p>
          <a:p>
            <a:pPr lvl="0"/>
            <a:r>
              <a:rPr lang="en-US" sz="3200" b="1" dirty="0">
                <a:solidFill>
                  <a:srgbClr val="002060"/>
                </a:solidFill>
                <a:cs typeface="Times New Roman"/>
              </a:rPr>
              <a:t>College of Pharmacy, university of </a:t>
            </a:r>
            <a:r>
              <a:rPr lang="en-US" sz="3200" b="1" dirty="0" err="1">
                <a:solidFill>
                  <a:srgbClr val="002060"/>
                </a:solidFill>
                <a:cs typeface="Times New Roman"/>
              </a:rPr>
              <a:t>Basrah</a:t>
            </a:r>
            <a:r>
              <a:rPr lang="en-US" sz="3200" b="1" dirty="0">
                <a:solidFill>
                  <a:srgbClr val="002060"/>
                </a:solidFill>
                <a:cs typeface="Times New Roman"/>
              </a:rPr>
              <a:t> </a:t>
            </a:r>
          </a:p>
          <a:p>
            <a:pPr lvl="0"/>
            <a:endParaRPr lang="en-US" sz="3200" b="1" dirty="0">
              <a:solidFill>
                <a:srgbClr val="002060"/>
              </a:solidFill>
              <a:cs typeface="Times New Roman"/>
            </a:endParaRPr>
          </a:p>
          <a:p>
            <a:pPr lvl="0"/>
            <a:endParaRPr lang="en-US" sz="3200" b="1" dirty="0">
              <a:solidFill>
                <a:srgbClr val="002060"/>
              </a:solidFill>
              <a:cs typeface="Times New Roman"/>
            </a:endParaRPr>
          </a:p>
        </p:txBody>
      </p:sp>
    </p:spTree>
    <p:extLst>
      <p:ext uri="{BB962C8B-B14F-4D97-AF65-F5344CB8AC3E}">
        <p14:creationId xmlns:p14="http://schemas.microsoft.com/office/powerpoint/2010/main" val="34405226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graphicFrame>
        <p:nvGraphicFramePr>
          <p:cNvPr id="3" name="كائن 2"/>
          <p:cNvGraphicFramePr>
            <a:graphicFrameLocks noChangeAspect="1"/>
          </p:cNvGraphicFramePr>
          <p:nvPr>
            <p:extLst>
              <p:ext uri="{D42A27DB-BD31-4B8C-83A1-F6EECF244321}">
                <p14:modId xmlns:p14="http://schemas.microsoft.com/office/powerpoint/2010/main" val="1455932555"/>
              </p:ext>
            </p:extLst>
          </p:nvPr>
        </p:nvGraphicFramePr>
        <p:xfrm>
          <a:off x="827584" y="1196752"/>
          <a:ext cx="8064896" cy="4957474"/>
        </p:xfrm>
        <a:graphic>
          <a:graphicData uri="http://schemas.openxmlformats.org/presentationml/2006/ole">
            <mc:AlternateContent xmlns:mc="http://schemas.openxmlformats.org/markup-compatibility/2006">
              <mc:Choice xmlns:v="urn:schemas-microsoft-com:vml" Requires="v">
                <p:oleObj spid="_x0000_s25607" name="CS ChemDraw Drawing" r:id="rId3" imgW="3058287" imgH="2360295" progId="ChemDraw.Document.6.0">
                  <p:embed/>
                </p:oleObj>
              </mc:Choice>
              <mc:Fallback>
                <p:oleObj name="CS ChemDraw Drawing" r:id="rId3" imgW="3058287" imgH="2360295" progId="ChemDraw.Document.6.0">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7584" y="1196752"/>
                        <a:ext cx="8064896" cy="4957474"/>
                      </a:xfrm>
                      <a:prstGeom prst="rect">
                        <a:avLst/>
                      </a:prstGeom>
                      <a:noFill/>
                    </p:spPr>
                  </p:pic>
                </p:oleObj>
              </mc:Fallback>
            </mc:AlternateContent>
          </a:graphicData>
        </a:graphic>
      </p:graphicFrame>
    </p:spTree>
    <p:extLst>
      <p:ext uri="{BB962C8B-B14F-4D97-AF65-F5344CB8AC3E}">
        <p14:creationId xmlns:p14="http://schemas.microsoft.com/office/powerpoint/2010/main" val="34087179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468901" y="620688"/>
            <a:ext cx="8389440"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Factor influencing chemical shift</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800" b="1"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Inductive effect ( Electronegativity effect):-</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800"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The chemical shift simply increases as the electronegativity of the attached element increases. Following table illustrates this relationship for several compounds of the type CH</a:t>
            </a:r>
            <a:r>
              <a:rPr kumimoji="0" lang="en-US" sz="2800" b="0" i="0" u="none" strike="noStrike" cap="none" normalizeH="0" baseline="-30000" dirty="0" smtClean="0">
                <a:ln>
                  <a:noFill/>
                </a:ln>
                <a:solidFill>
                  <a:srgbClr val="002060"/>
                </a:solidFill>
                <a:effectLst/>
                <a:latin typeface="Times New Roman" pitchFamily="18" charset="0"/>
                <a:ea typeface="Calibri" pitchFamily="34" charset="0"/>
                <a:cs typeface="Times New Roman" pitchFamily="18" charset="0"/>
              </a:rPr>
              <a:t>3</a:t>
            </a:r>
            <a:r>
              <a:rPr kumimoji="0" lang="en-US" sz="2800"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X</a:t>
            </a:r>
            <a:r>
              <a:rPr kumimoji="0" lang="en-US"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26625" name="Picture 5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8901" y="4293096"/>
            <a:ext cx="8125544" cy="1877382"/>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3"/>
          <p:cNvSpPr>
            <a:spLocks noChangeArrowheads="1"/>
          </p:cNvSpPr>
          <p:nvPr/>
        </p:nvSpPr>
        <p:spPr bwMode="auto">
          <a:xfrm>
            <a:off x="457200" y="1676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endParaRPr kumimoji="0" lang="ar-IQ"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1059769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539552" y="476672"/>
            <a:ext cx="8280920" cy="5870325"/>
          </a:xfrm>
          <a:prstGeom prst="rect">
            <a:avLst/>
          </a:prstGeom>
        </p:spPr>
        <p:txBody>
          <a:bodyPr wrap="square">
            <a:spAutoFit/>
          </a:bodyPr>
          <a:lstStyle/>
          <a:p>
            <a:pPr>
              <a:lnSpc>
                <a:spcPct val="115000"/>
              </a:lnSpc>
              <a:spcAft>
                <a:spcPts val="1000"/>
              </a:spcAft>
            </a:pPr>
            <a:r>
              <a:rPr lang="en-US" sz="2400" b="1" dirty="0">
                <a:solidFill>
                  <a:srgbClr val="C00000"/>
                </a:solidFill>
                <a:latin typeface="Times New Roman"/>
                <a:ea typeface="Calibri"/>
                <a:cs typeface="Arial"/>
              </a:rPr>
              <a:t>Note:-</a:t>
            </a:r>
            <a:r>
              <a:rPr lang="en-US" sz="2400" dirty="0">
                <a:latin typeface="Times New Roman"/>
                <a:ea typeface="Calibri"/>
                <a:cs typeface="Arial"/>
              </a:rPr>
              <a:t> Silicon is more electropositive than carbon and pushes electron density towards the methyl protons. This increased shielding results in very low </a:t>
            </a:r>
            <a:r>
              <a:rPr lang="en-US" sz="2400" dirty="0" err="1">
                <a:latin typeface="Times New Roman"/>
                <a:ea typeface="Calibri"/>
                <a:cs typeface="Arial"/>
              </a:rPr>
              <a:t>precessional</a:t>
            </a:r>
            <a:r>
              <a:rPr lang="en-US" sz="2400" dirty="0">
                <a:latin typeface="Times New Roman"/>
                <a:ea typeface="Calibri"/>
                <a:cs typeface="Arial"/>
              </a:rPr>
              <a:t> frequency for such protons; indeed the protons in TMS have lower </a:t>
            </a:r>
            <a:r>
              <a:rPr lang="en-US" sz="2400" dirty="0" err="1">
                <a:latin typeface="Times New Roman"/>
                <a:ea typeface="Calibri"/>
                <a:cs typeface="Arial"/>
              </a:rPr>
              <a:t>precessional</a:t>
            </a:r>
            <a:r>
              <a:rPr lang="en-US" sz="2400" dirty="0">
                <a:latin typeface="Times New Roman"/>
                <a:ea typeface="Calibri"/>
                <a:cs typeface="Arial"/>
              </a:rPr>
              <a:t> frequency than protons in almost all other molecules, and its partly for this reason that TMS is used as reference slandered.</a:t>
            </a:r>
            <a:endParaRPr lang="en-US" sz="2400" dirty="0">
              <a:ea typeface="Calibri"/>
              <a:cs typeface="Arial"/>
            </a:endParaRPr>
          </a:p>
          <a:p>
            <a:pPr marL="342900" lvl="0" indent="-342900">
              <a:lnSpc>
                <a:spcPct val="115000"/>
              </a:lnSpc>
              <a:spcAft>
                <a:spcPts val="0"/>
              </a:spcAft>
              <a:buFont typeface="Times New Roman"/>
              <a:buChar char="-"/>
            </a:pPr>
            <a:r>
              <a:rPr lang="en-US" sz="2400" dirty="0">
                <a:solidFill>
                  <a:srgbClr val="002060"/>
                </a:solidFill>
                <a:latin typeface="Times New Roman"/>
                <a:ea typeface="Calibri"/>
                <a:cs typeface="Arial"/>
              </a:rPr>
              <a:t>Multiple substituents have a stronger effect than a single substituent. </a:t>
            </a:r>
            <a:endParaRPr lang="en-US" sz="2400" dirty="0">
              <a:ea typeface="Calibri"/>
              <a:cs typeface="Arial"/>
            </a:endParaRPr>
          </a:p>
          <a:p>
            <a:pPr marL="342900" lvl="0" indent="-342900">
              <a:lnSpc>
                <a:spcPct val="115000"/>
              </a:lnSpc>
              <a:spcAft>
                <a:spcPts val="1000"/>
              </a:spcAft>
              <a:buFont typeface="Times New Roman"/>
              <a:buChar char="-"/>
            </a:pPr>
            <a:r>
              <a:rPr lang="en-US" sz="2400" dirty="0">
                <a:solidFill>
                  <a:srgbClr val="002060"/>
                </a:solidFill>
                <a:latin typeface="Times New Roman"/>
                <a:ea typeface="Calibri"/>
                <a:cs typeface="Arial"/>
              </a:rPr>
              <a:t>The influence of the substituent drops off rapidly with distance, an electronegative element having little effect on protons that are more than three carbons distant.</a:t>
            </a:r>
            <a:endParaRPr lang="en-US" sz="2400" dirty="0">
              <a:ea typeface="Calibri"/>
              <a:cs typeface="Arial"/>
            </a:endParaRPr>
          </a:p>
          <a:p>
            <a:pPr>
              <a:lnSpc>
                <a:spcPct val="115000"/>
              </a:lnSpc>
              <a:spcAft>
                <a:spcPts val="1000"/>
              </a:spcAft>
            </a:pPr>
            <a:r>
              <a:rPr lang="en-US" sz="2400" dirty="0">
                <a:latin typeface="Times New Roman"/>
                <a:ea typeface="Calibri"/>
                <a:cs typeface="Arial"/>
              </a:rPr>
              <a:t> Following table illustrates these effects for the underlined protons.</a:t>
            </a:r>
            <a:endParaRPr lang="en-US" sz="2400" dirty="0">
              <a:ea typeface="Calibri"/>
              <a:cs typeface="Arial"/>
            </a:endParaRPr>
          </a:p>
        </p:txBody>
      </p:sp>
    </p:spTree>
    <p:extLst>
      <p:ext uri="{BB962C8B-B14F-4D97-AF65-F5344CB8AC3E}">
        <p14:creationId xmlns:p14="http://schemas.microsoft.com/office/powerpoint/2010/main" val="19900792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216857" y="433790"/>
            <a:ext cx="8473025"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Following table illustrates these effects for the underlined protons.</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pic>
        <p:nvPicPr>
          <p:cNvPr id="27649" name="Picture 5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8561" y="1484784"/>
            <a:ext cx="8964250" cy="2232248"/>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3"/>
          <p:cNvSpPr>
            <a:spLocks noChangeArrowheads="1"/>
          </p:cNvSpPr>
          <p:nvPr/>
        </p:nvSpPr>
        <p:spPr bwMode="auto">
          <a:xfrm>
            <a:off x="148561" y="4221088"/>
            <a:ext cx="8786503"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defTabSz="914400" rtl="1"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Electronegative substituents attached to a carbon atom, because of their electron-withdrawing effects, reduce the valence electron density around the protons attached to that carbon</a:t>
            </a:r>
            <a:r>
              <a:rPr kumimoji="0" lang="en-US" sz="12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5787440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323528" y="215443"/>
            <a:ext cx="8712968"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If an atom is placed in a uniform magnetic field, the electrons surrounding the nucleus are caused to circulate in a manner producing a secondary field which is opposed to the applied field in the region of nucleus. The circulation of electrons therefore causes shielding of the nucleus.</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3" name="كائن 2"/>
          <p:cNvGraphicFramePr>
            <a:graphicFrameLocks noChangeAspect="1"/>
          </p:cNvGraphicFramePr>
          <p:nvPr>
            <p:extLst>
              <p:ext uri="{D42A27DB-BD31-4B8C-83A1-F6EECF244321}">
                <p14:modId xmlns:p14="http://schemas.microsoft.com/office/powerpoint/2010/main" val="2665385038"/>
              </p:ext>
            </p:extLst>
          </p:nvPr>
        </p:nvGraphicFramePr>
        <p:xfrm>
          <a:off x="1296785" y="2893099"/>
          <a:ext cx="6766453" cy="3588837"/>
        </p:xfrm>
        <a:graphic>
          <a:graphicData uri="http://schemas.openxmlformats.org/presentationml/2006/ole">
            <mc:AlternateContent xmlns:mc="http://schemas.openxmlformats.org/markup-compatibility/2006">
              <mc:Choice xmlns:v="urn:schemas-microsoft-com:vml" Requires="v">
                <p:oleObj spid="_x0000_s28680" name="CS ChemDraw Drawing" r:id="rId3" imgW="5469255" imgH="2905887" progId="ChemDraw.Document.6.0">
                  <p:embed/>
                </p:oleObj>
              </mc:Choice>
              <mc:Fallback>
                <p:oleObj name="CS ChemDraw Drawing" r:id="rId3" imgW="5469255" imgH="2905887" progId="ChemDraw.Document.6.0">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6785" y="2893099"/>
                        <a:ext cx="6766453" cy="3588837"/>
                      </a:xfrm>
                      <a:prstGeom prst="rect">
                        <a:avLst/>
                      </a:prstGeom>
                      <a:noFill/>
                    </p:spPr>
                  </p:pic>
                </p:oleObj>
              </mc:Fallback>
            </mc:AlternateContent>
          </a:graphicData>
        </a:graphic>
      </p:graphicFrame>
      <p:sp>
        <p:nvSpPr>
          <p:cNvPr id="4" name="Rectangle 3"/>
          <p:cNvSpPr>
            <a:spLocks noChangeArrowheads="1"/>
          </p:cNvSpPr>
          <p:nvPr/>
        </p:nvSpPr>
        <p:spPr bwMode="auto">
          <a:xfrm>
            <a:off x="0" y="22860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endParaRPr kumimoji="0" lang="ar-IQ"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98526417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83568" y="611049"/>
            <a:ext cx="8208912" cy="5742085"/>
          </a:xfrm>
          <a:prstGeom prst="rect">
            <a:avLst/>
          </a:prstGeom>
        </p:spPr>
        <p:txBody>
          <a:bodyPr wrap="square">
            <a:spAutoFit/>
          </a:bodyPr>
          <a:lstStyle/>
          <a:p>
            <a:pPr>
              <a:lnSpc>
                <a:spcPct val="115000"/>
              </a:lnSpc>
              <a:spcAft>
                <a:spcPts val="1000"/>
              </a:spcAft>
              <a:tabLst>
                <a:tab pos="981075" algn="l"/>
              </a:tabLst>
            </a:pPr>
            <a:r>
              <a:rPr lang="en-US" sz="2400" dirty="0">
                <a:latin typeface="Times New Roman"/>
                <a:ea typeface="Calibri"/>
                <a:cs typeface="Arial"/>
              </a:rPr>
              <a:t>However,  if the electron density around the atom is reduced due to inductive effect of a neighboring electronegative atom. The secondary field decreased, with result that resonance can now occur at a lower value of applied field. Hence electron withdrawal from a proton by an electronegative atom causes </a:t>
            </a:r>
            <a:r>
              <a:rPr lang="en-US" sz="2400" dirty="0" err="1">
                <a:latin typeface="Times New Roman"/>
                <a:ea typeface="Calibri"/>
                <a:cs typeface="Arial"/>
              </a:rPr>
              <a:t>deshielding</a:t>
            </a:r>
            <a:r>
              <a:rPr lang="en-US" sz="2400" dirty="0">
                <a:latin typeface="Times New Roman"/>
                <a:ea typeface="Calibri"/>
                <a:cs typeface="Arial"/>
              </a:rPr>
              <a:t> of the proton </a:t>
            </a:r>
            <a:endParaRPr lang="en-US" sz="2400" dirty="0">
              <a:ea typeface="Calibri"/>
              <a:cs typeface="Arial"/>
            </a:endParaRPr>
          </a:p>
          <a:p>
            <a:pPr>
              <a:lnSpc>
                <a:spcPct val="115000"/>
              </a:lnSpc>
              <a:spcAft>
                <a:spcPts val="1000"/>
              </a:spcAft>
            </a:pPr>
            <a:r>
              <a:rPr lang="en-US" sz="2400" dirty="0">
                <a:latin typeface="Times New Roman"/>
                <a:ea typeface="Calibri"/>
                <a:cs typeface="Arial"/>
              </a:rPr>
              <a:t> Electronegative substituents on carbon reduce the local diamagnetic shielding in the vicinity of the attached protons because they reduce the electron density around those protons. Substituents that have this type of effect are said to de shield the proton. The greater the electronegativity of the substituent, the more it </a:t>
            </a:r>
            <a:r>
              <a:rPr lang="en-US" sz="2400" dirty="0" err="1">
                <a:latin typeface="Times New Roman"/>
                <a:ea typeface="Calibri"/>
                <a:cs typeface="Arial"/>
              </a:rPr>
              <a:t>deshields</a:t>
            </a:r>
            <a:r>
              <a:rPr lang="en-US" sz="2400" dirty="0">
                <a:latin typeface="Times New Roman"/>
                <a:ea typeface="Calibri"/>
                <a:cs typeface="Arial"/>
              </a:rPr>
              <a:t> protons and hence the greater is the chemical shift of those protons.</a:t>
            </a:r>
            <a:endParaRPr lang="en-US" sz="2400" dirty="0">
              <a:ea typeface="Calibri"/>
              <a:cs typeface="Arial"/>
            </a:endParaRPr>
          </a:p>
        </p:txBody>
      </p:sp>
    </p:spTree>
    <p:extLst>
      <p:ext uri="{BB962C8B-B14F-4D97-AF65-F5344CB8AC3E}">
        <p14:creationId xmlns:p14="http://schemas.microsoft.com/office/powerpoint/2010/main" val="2206791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323528" y="43096"/>
            <a:ext cx="8532440" cy="6463308"/>
          </a:xfrm>
          <a:prstGeom prst="rect">
            <a:avLst/>
          </a:prstGeom>
        </p:spPr>
        <p:txBody>
          <a:bodyPr wrap="square">
            <a:spAutoFit/>
          </a:bodyPr>
          <a:lstStyle/>
          <a:p>
            <a:pPr>
              <a:lnSpc>
                <a:spcPct val="115000"/>
              </a:lnSpc>
              <a:spcAft>
                <a:spcPts val="0"/>
              </a:spcAft>
            </a:pPr>
            <a:r>
              <a:rPr lang="en-US" sz="2400" b="1" i="1" u="sng" dirty="0">
                <a:solidFill>
                  <a:srgbClr val="FF0000"/>
                </a:solidFill>
                <a:latin typeface="Times New Roman"/>
                <a:ea typeface="Times New Roman"/>
                <a:cs typeface="+mj-cs"/>
              </a:rPr>
              <a:t>Useful  Solvents in NMR</a:t>
            </a:r>
            <a:endParaRPr lang="en-US" sz="2400" dirty="0">
              <a:ea typeface="Calibri"/>
              <a:cs typeface="+mj-cs"/>
            </a:endParaRPr>
          </a:p>
          <a:p>
            <a:pPr>
              <a:lnSpc>
                <a:spcPct val="115000"/>
              </a:lnSpc>
              <a:spcAft>
                <a:spcPts val="0"/>
              </a:spcAft>
            </a:pPr>
            <a:r>
              <a:rPr lang="en-US" sz="2400" b="1" i="1" dirty="0">
                <a:solidFill>
                  <a:srgbClr val="FF0000"/>
                </a:solidFill>
                <a:latin typeface="Times New Roman"/>
                <a:ea typeface="Times New Roman"/>
                <a:cs typeface="+mj-cs"/>
              </a:rPr>
              <a:t> </a:t>
            </a:r>
            <a:endParaRPr lang="en-US" sz="2400" dirty="0">
              <a:ea typeface="Calibri"/>
              <a:cs typeface="+mj-cs"/>
            </a:endParaRPr>
          </a:p>
          <a:p>
            <a:pPr>
              <a:lnSpc>
                <a:spcPct val="115000"/>
              </a:lnSpc>
              <a:spcAft>
                <a:spcPts val="0"/>
              </a:spcAft>
            </a:pPr>
            <a:r>
              <a:rPr lang="en-US" sz="2400" dirty="0">
                <a:solidFill>
                  <a:srgbClr val="000000"/>
                </a:solidFill>
                <a:latin typeface="Times New Roman"/>
                <a:ea typeface="Times New Roman"/>
                <a:cs typeface="+mj-cs"/>
              </a:rPr>
              <a:t>A substance free of proton should be used as solvent (i.e., which does not give absorption of its own in NMR spectrum).</a:t>
            </a:r>
            <a:endParaRPr lang="en-US" sz="2400" dirty="0">
              <a:ea typeface="Calibri"/>
              <a:cs typeface="+mj-cs"/>
            </a:endParaRPr>
          </a:p>
          <a:p>
            <a:pPr>
              <a:lnSpc>
                <a:spcPct val="115000"/>
              </a:lnSpc>
              <a:spcAft>
                <a:spcPts val="0"/>
              </a:spcAft>
            </a:pPr>
            <a:r>
              <a:rPr lang="en-US" sz="2400" b="1" dirty="0">
                <a:solidFill>
                  <a:srgbClr val="002060"/>
                </a:solidFill>
                <a:latin typeface="Times New Roman"/>
                <a:ea typeface="Times New Roman"/>
                <a:cs typeface="+mj-cs"/>
              </a:rPr>
              <a:t> </a:t>
            </a:r>
            <a:endParaRPr lang="en-US" sz="2400" dirty="0">
              <a:ea typeface="Calibri"/>
              <a:cs typeface="+mj-cs"/>
            </a:endParaRPr>
          </a:p>
          <a:p>
            <a:pPr>
              <a:lnSpc>
                <a:spcPct val="115000"/>
              </a:lnSpc>
              <a:spcAft>
                <a:spcPts val="0"/>
              </a:spcAft>
            </a:pPr>
            <a:r>
              <a:rPr lang="en-US" sz="2400" b="1" dirty="0">
                <a:solidFill>
                  <a:srgbClr val="002060"/>
                </a:solidFill>
                <a:latin typeface="Times New Roman"/>
                <a:ea typeface="Times New Roman"/>
                <a:cs typeface="+mj-cs"/>
              </a:rPr>
              <a:t>Some important characteristics of solvents for NMR spectroscopy are</a:t>
            </a:r>
            <a:r>
              <a:rPr lang="en-US" sz="2400" b="1" dirty="0" smtClean="0">
                <a:solidFill>
                  <a:srgbClr val="002060"/>
                </a:solidFill>
                <a:latin typeface="Times New Roman"/>
                <a:ea typeface="Times New Roman"/>
                <a:cs typeface="+mj-cs"/>
              </a:rPr>
              <a:t>:</a:t>
            </a:r>
            <a:endParaRPr lang="en-US" sz="2400" dirty="0">
              <a:ea typeface="Calibri"/>
              <a:cs typeface="+mj-cs"/>
            </a:endParaRPr>
          </a:p>
          <a:p>
            <a:pPr marL="342900" lvl="0" indent="-342900">
              <a:lnSpc>
                <a:spcPct val="115000"/>
              </a:lnSpc>
              <a:spcAft>
                <a:spcPts val="0"/>
              </a:spcAft>
              <a:buFont typeface="+mj-lt"/>
              <a:buAutoNum type="arabicPeriod"/>
            </a:pPr>
            <a:r>
              <a:rPr lang="en-US" sz="2400" dirty="0">
                <a:solidFill>
                  <a:srgbClr val="002060"/>
                </a:solidFill>
                <a:latin typeface="Times New Roman"/>
                <a:ea typeface="Times New Roman"/>
                <a:cs typeface="+mj-cs"/>
              </a:rPr>
              <a:t>It should be chemically inert and magnetically isotropic.</a:t>
            </a:r>
            <a:endParaRPr lang="en-US" sz="2400" dirty="0">
              <a:ea typeface="Calibri"/>
              <a:cs typeface="+mj-cs"/>
            </a:endParaRPr>
          </a:p>
          <a:p>
            <a:pPr marL="342900" lvl="0" indent="-342900">
              <a:lnSpc>
                <a:spcPct val="115000"/>
              </a:lnSpc>
              <a:spcAft>
                <a:spcPts val="0"/>
              </a:spcAft>
              <a:buFont typeface="+mj-lt"/>
              <a:buAutoNum type="arabicPeriod"/>
            </a:pPr>
            <a:r>
              <a:rPr lang="en-US" sz="2400" dirty="0">
                <a:solidFill>
                  <a:srgbClr val="002060"/>
                </a:solidFill>
                <a:latin typeface="Times New Roman"/>
                <a:ea typeface="Times New Roman"/>
                <a:cs typeface="+mj-cs"/>
              </a:rPr>
              <a:t>It should be devoid of hydrogen atom.</a:t>
            </a:r>
            <a:endParaRPr lang="en-US" sz="2400" dirty="0">
              <a:ea typeface="Calibri"/>
              <a:cs typeface="+mj-cs"/>
            </a:endParaRPr>
          </a:p>
          <a:p>
            <a:pPr marL="342900" lvl="0" indent="-342900">
              <a:lnSpc>
                <a:spcPct val="115000"/>
              </a:lnSpc>
              <a:spcAft>
                <a:spcPts val="0"/>
              </a:spcAft>
              <a:buFont typeface="+mj-lt"/>
              <a:buAutoNum type="arabicPeriod"/>
            </a:pPr>
            <a:r>
              <a:rPr lang="en-US" sz="2400" dirty="0">
                <a:solidFill>
                  <a:srgbClr val="002060"/>
                </a:solidFill>
                <a:latin typeface="Times New Roman"/>
                <a:ea typeface="Times New Roman"/>
                <a:cs typeface="+mj-cs"/>
              </a:rPr>
              <a:t>It should dissolve the sample to a reasonable </a:t>
            </a:r>
            <a:r>
              <a:rPr lang="en-US" sz="2400" dirty="0" smtClean="0">
                <a:solidFill>
                  <a:srgbClr val="002060"/>
                </a:solidFill>
                <a:latin typeface="Times New Roman"/>
                <a:ea typeface="Times New Roman"/>
                <a:cs typeface="+mj-cs"/>
              </a:rPr>
              <a:t>extent.</a:t>
            </a:r>
          </a:p>
          <a:p>
            <a:pPr lvl="0">
              <a:lnSpc>
                <a:spcPct val="115000"/>
              </a:lnSpc>
              <a:spcAft>
                <a:spcPts val="0"/>
              </a:spcAft>
            </a:pPr>
            <a:endParaRPr lang="en-US" sz="2400" dirty="0" smtClean="0">
              <a:ea typeface="Calibri"/>
              <a:cs typeface="+mj-cs"/>
            </a:endParaRPr>
          </a:p>
          <a:p>
            <a:pPr marL="457200">
              <a:lnSpc>
                <a:spcPct val="115000"/>
              </a:lnSpc>
              <a:spcAft>
                <a:spcPts val="0"/>
              </a:spcAft>
            </a:pPr>
            <a:r>
              <a:rPr lang="en-US" sz="2400" b="1" dirty="0" smtClean="0">
                <a:solidFill>
                  <a:srgbClr val="002060"/>
                </a:solidFill>
                <a:latin typeface="Times New Roman"/>
                <a:ea typeface="Times New Roman"/>
                <a:cs typeface="+mj-cs"/>
              </a:rPr>
              <a:t>The NMR spectrum of even completely </a:t>
            </a:r>
            <a:r>
              <a:rPr lang="en-US" sz="2400" b="1" dirty="0" err="1" smtClean="0">
                <a:solidFill>
                  <a:srgbClr val="002060"/>
                </a:solidFill>
                <a:latin typeface="Times New Roman"/>
                <a:ea typeface="Times New Roman"/>
                <a:cs typeface="+mj-cs"/>
              </a:rPr>
              <a:t>deuterated</a:t>
            </a:r>
            <a:r>
              <a:rPr lang="en-US" sz="2400" b="1" dirty="0" smtClean="0">
                <a:solidFill>
                  <a:srgbClr val="002060"/>
                </a:solidFill>
                <a:latin typeface="Times New Roman"/>
                <a:ea typeface="Times New Roman"/>
                <a:cs typeface="+mj-cs"/>
              </a:rPr>
              <a:t> solvent does show one or more peaks. It is due to the presence of minor impurities in the solvent (the </a:t>
            </a:r>
            <a:r>
              <a:rPr lang="en-US" sz="2400" b="1" dirty="0" err="1" smtClean="0">
                <a:solidFill>
                  <a:srgbClr val="002060"/>
                </a:solidFill>
                <a:latin typeface="Times New Roman"/>
                <a:ea typeface="Times New Roman"/>
                <a:cs typeface="+mj-cs"/>
              </a:rPr>
              <a:t>deuteriated</a:t>
            </a:r>
            <a:r>
              <a:rPr lang="en-US" sz="2400" b="1" dirty="0" smtClean="0">
                <a:solidFill>
                  <a:srgbClr val="002060"/>
                </a:solidFill>
                <a:latin typeface="Times New Roman"/>
                <a:ea typeface="Times New Roman"/>
                <a:cs typeface="+mj-cs"/>
              </a:rPr>
              <a:t> solvents are available commercially in 98-99.9%isotopic purity).</a:t>
            </a:r>
            <a:endParaRPr lang="en-US" sz="2400" b="1" dirty="0">
              <a:ea typeface="Calibri"/>
              <a:cs typeface="+mj-cs"/>
            </a:endParaRPr>
          </a:p>
        </p:txBody>
      </p:sp>
    </p:spTree>
    <p:extLst>
      <p:ext uri="{BB962C8B-B14F-4D97-AF65-F5344CB8AC3E}">
        <p14:creationId xmlns:p14="http://schemas.microsoft.com/office/powerpoint/2010/main" val="3054556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جدول 3"/>
          <p:cNvGraphicFramePr>
            <a:graphicFrameLocks noGrp="1"/>
          </p:cNvGraphicFramePr>
          <p:nvPr>
            <p:extLst>
              <p:ext uri="{D42A27DB-BD31-4B8C-83A1-F6EECF244321}">
                <p14:modId xmlns:p14="http://schemas.microsoft.com/office/powerpoint/2010/main" val="3213365955"/>
              </p:ext>
            </p:extLst>
          </p:nvPr>
        </p:nvGraphicFramePr>
        <p:xfrm>
          <a:off x="827584" y="836711"/>
          <a:ext cx="7920880" cy="5850708"/>
        </p:xfrm>
        <a:graphic>
          <a:graphicData uri="http://schemas.openxmlformats.org/drawingml/2006/table">
            <a:tbl>
              <a:tblPr firstRow="1" firstCol="1" bandRow="1"/>
              <a:tblGrid>
                <a:gridCol w="3377748"/>
                <a:gridCol w="2271121"/>
                <a:gridCol w="2272011"/>
              </a:tblGrid>
              <a:tr h="1170142">
                <a:tc>
                  <a:txBody>
                    <a:bodyPr/>
                    <a:lstStyle/>
                    <a:p>
                      <a:pPr algn="ctr">
                        <a:lnSpc>
                          <a:spcPct val="115000"/>
                        </a:lnSpc>
                        <a:spcAft>
                          <a:spcPts val="0"/>
                        </a:spcAft>
                        <a:tabLst>
                          <a:tab pos="809625" algn="l"/>
                        </a:tabLst>
                      </a:pPr>
                      <a:r>
                        <a:rPr lang="en-US" sz="1800" b="1" dirty="0">
                          <a:solidFill>
                            <a:srgbClr val="C00000"/>
                          </a:solidFill>
                          <a:effectLst/>
                          <a:latin typeface="Times New Roman"/>
                          <a:ea typeface="Calibri"/>
                          <a:cs typeface="Arial"/>
                        </a:rPr>
                        <a:t>Solvent</a:t>
                      </a:r>
                      <a:endParaRPr lang="en-US" sz="1800" b="1"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b="1">
                          <a:solidFill>
                            <a:srgbClr val="C00000"/>
                          </a:solidFill>
                          <a:effectLst/>
                          <a:latin typeface="Times New Roman"/>
                          <a:ea typeface="Calibri"/>
                          <a:cs typeface="Arial"/>
                        </a:rPr>
                        <a:t>Approximate δ for </a:t>
                      </a:r>
                      <a:r>
                        <a:rPr lang="en-US" sz="1800" b="1" baseline="30000">
                          <a:solidFill>
                            <a:srgbClr val="C00000"/>
                          </a:solidFill>
                          <a:effectLst/>
                          <a:latin typeface="Times New Roman"/>
                          <a:ea typeface="Calibri"/>
                          <a:cs typeface="Arial"/>
                        </a:rPr>
                        <a:t>1</a:t>
                      </a:r>
                      <a:r>
                        <a:rPr lang="en-US" sz="1800" b="1">
                          <a:solidFill>
                            <a:srgbClr val="C00000"/>
                          </a:solidFill>
                          <a:effectLst/>
                          <a:latin typeface="Times New Roman"/>
                          <a:ea typeface="Calibri"/>
                          <a:cs typeface="Arial"/>
                        </a:rPr>
                        <a:t>H equivalent (as contaminant)</a:t>
                      </a:r>
                      <a:endParaRPr lang="en-US" sz="1800" b="1">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b="1" baseline="30000">
                          <a:solidFill>
                            <a:srgbClr val="C00000"/>
                          </a:solidFill>
                          <a:effectLst/>
                          <a:latin typeface="Times New Roman"/>
                          <a:ea typeface="Calibri"/>
                          <a:cs typeface="Arial"/>
                        </a:rPr>
                        <a:t>13</a:t>
                      </a:r>
                      <a:r>
                        <a:rPr lang="en-US" sz="1800" b="1">
                          <a:solidFill>
                            <a:srgbClr val="C00000"/>
                          </a:solidFill>
                          <a:effectLst/>
                          <a:latin typeface="Times New Roman"/>
                          <a:ea typeface="Calibri"/>
                          <a:cs typeface="Arial"/>
                        </a:rPr>
                        <a:t>C δ value</a:t>
                      </a:r>
                      <a:endParaRPr lang="en-US" sz="1800" b="1">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4326">
                <a:tc>
                  <a:txBody>
                    <a:bodyPr/>
                    <a:lstStyle/>
                    <a:p>
                      <a:pPr algn="ctr">
                        <a:lnSpc>
                          <a:spcPct val="115000"/>
                        </a:lnSpc>
                        <a:spcAft>
                          <a:spcPts val="0"/>
                        </a:spcAft>
                      </a:pPr>
                      <a:r>
                        <a:rPr lang="en-US" sz="1800" b="1">
                          <a:solidFill>
                            <a:srgbClr val="002060"/>
                          </a:solidFill>
                          <a:effectLst/>
                          <a:latin typeface="Times New Roman"/>
                          <a:ea typeface="Calibri"/>
                          <a:cs typeface="Arial"/>
                        </a:rPr>
                        <a:t>Acetic acid d</a:t>
                      </a:r>
                      <a:r>
                        <a:rPr lang="en-US" sz="1800" b="1" baseline="-25000">
                          <a:solidFill>
                            <a:srgbClr val="002060"/>
                          </a:solidFill>
                          <a:effectLst/>
                          <a:latin typeface="Times New Roman"/>
                          <a:ea typeface="Calibri"/>
                          <a:cs typeface="Arial"/>
                        </a:rPr>
                        <a:t>4 </a:t>
                      </a:r>
                      <a:r>
                        <a:rPr lang="en-US" sz="1800" b="1">
                          <a:solidFill>
                            <a:srgbClr val="002060"/>
                          </a:solidFill>
                          <a:effectLst/>
                          <a:latin typeface="Times New Roman"/>
                          <a:ea typeface="Calibri"/>
                          <a:cs typeface="Arial"/>
                        </a:rPr>
                        <a:t>( CD</a:t>
                      </a:r>
                      <a:r>
                        <a:rPr lang="en-US" sz="1800" b="1" baseline="-25000">
                          <a:solidFill>
                            <a:srgbClr val="002060"/>
                          </a:solidFill>
                          <a:effectLst/>
                          <a:latin typeface="Times New Roman"/>
                          <a:ea typeface="Calibri"/>
                          <a:cs typeface="Arial"/>
                        </a:rPr>
                        <a:t>3</a:t>
                      </a:r>
                      <a:r>
                        <a:rPr lang="en-US" sz="1800" b="1">
                          <a:solidFill>
                            <a:srgbClr val="002060"/>
                          </a:solidFill>
                          <a:effectLst/>
                          <a:latin typeface="Times New Roman"/>
                          <a:ea typeface="Calibri"/>
                          <a:cs typeface="Arial"/>
                        </a:rPr>
                        <a:t>COOD)</a:t>
                      </a:r>
                      <a:endParaRPr lang="en-US" sz="1800" b="1">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b="1">
                          <a:solidFill>
                            <a:srgbClr val="002060"/>
                          </a:solidFill>
                          <a:effectLst/>
                          <a:latin typeface="Times New Roman"/>
                          <a:ea typeface="Calibri"/>
                          <a:cs typeface="Arial"/>
                        </a:rPr>
                        <a:t>13 and 2</a:t>
                      </a:r>
                      <a:r>
                        <a:rPr lang="en-US" sz="1800" b="1">
                          <a:solidFill>
                            <a:srgbClr val="FF0000"/>
                          </a:solidFill>
                          <a:effectLst/>
                          <a:latin typeface="Times New Roman"/>
                          <a:ea typeface="Calibri"/>
                          <a:cs typeface="Arial"/>
                        </a:rPr>
                        <a:t>(5)</a:t>
                      </a:r>
                      <a:endParaRPr lang="en-US" sz="1800" b="1">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b="1">
                          <a:solidFill>
                            <a:srgbClr val="002060"/>
                          </a:solidFill>
                          <a:effectLst/>
                          <a:latin typeface="Times New Roman"/>
                          <a:ea typeface="Calibri"/>
                          <a:cs typeface="Arial"/>
                        </a:rPr>
                        <a:t>21</a:t>
                      </a:r>
                      <a:r>
                        <a:rPr lang="en-US" sz="1800" b="1">
                          <a:solidFill>
                            <a:srgbClr val="FF0000"/>
                          </a:solidFill>
                          <a:effectLst/>
                          <a:latin typeface="Times New Roman"/>
                          <a:ea typeface="Calibri"/>
                          <a:cs typeface="Arial"/>
                        </a:rPr>
                        <a:t>(7)</a:t>
                      </a:r>
                      <a:r>
                        <a:rPr lang="en-US" sz="1800" b="1">
                          <a:solidFill>
                            <a:srgbClr val="002060"/>
                          </a:solidFill>
                          <a:effectLst/>
                          <a:latin typeface="Times New Roman"/>
                          <a:ea typeface="Calibri"/>
                          <a:cs typeface="Arial"/>
                        </a:rPr>
                        <a:t> , 177</a:t>
                      </a:r>
                      <a:endParaRPr lang="en-US" sz="1800" b="1">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4326">
                <a:tc>
                  <a:txBody>
                    <a:bodyPr/>
                    <a:lstStyle/>
                    <a:p>
                      <a:pPr algn="ctr">
                        <a:lnSpc>
                          <a:spcPct val="115000"/>
                        </a:lnSpc>
                        <a:spcAft>
                          <a:spcPts val="0"/>
                        </a:spcAft>
                      </a:pPr>
                      <a:r>
                        <a:rPr lang="en-US" sz="1800" b="1">
                          <a:solidFill>
                            <a:srgbClr val="002060"/>
                          </a:solidFill>
                          <a:effectLst/>
                          <a:latin typeface="Times New Roman"/>
                          <a:ea typeface="Calibri"/>
                          <a:cs typeface="Arial"/>
                        </a:rPr>
                        <a:t>Acetone-d</a:t>
                      </a:r>
                      <a:r>
                        <a:rPr lang="en-US" sz="1800" b="1" baseline="-25000">
                          <a:solidFill>
                            <a:srgbClr val="002060"/>
                          </a:solidFill>
                          <a:effectLst/>
                          <a:latin typeface="Times New Roman"/>
                          <a:ea typeface="Calibri"/>
                          <a:cs typeface="Arial"/>
                        </a:rPr>
                        <a:t>6</a:t>
                      </a:r>
                      <a:r>
                        <a:rPr lang="en-US" sz="1800" b="1">
                          <a:solidFill>
                            <a:srgbClr val="002060"/>
                          </a:solidFill>
                          <a:effectLst/>
                          <a:latin typeface="Times New Roman"/>
                          <a:ea typeface="Calibri"/>
                          <a:cs typeface="Arial"/>
                        </a:rPr>
                        <a:t>(CD</a:t>
                      </a:r>
                      <a:r>
                        <a:rPr lang="en-US" sz="1800" b="1" baseline="-25000">
                          <a:solidFill>
                            <a:srgbClr val="002060"/>
                          </a:solidFill>
                          <a:effectLst/>
                          <a:latin typeface="Times New Roman"/>
                          <a:ea typeface="Calibri"/>
                          <a:cs typeface="Arial"/>
                        </a:rPr>
                        <a:t>3</a:t>
                      </a:r>
                      <a:r>
                        <a:rPr lang="en-US" sz="1800" b="1">
                          <a:solidFill>
                            <a:srgbClr val="002060"/>
                          </a:solidFill>
                          <a:effectLst/>
                          <a:latin typeface="Times New Roman"/>
                          <a:ea typeface="Calibri"/>
                          <a:cs typeface="Arial"/>
                        </a:rPr>
                        <a:t>COCD</a:t>
                      </a:r>
                      <a:r>
                        <a:rPr lang="en-US" sz="1800" b="1" baseline="-25000">
                          <a:solidFill>
                            <a:srgbClr val="002060"/>
                          </a:solidFill>
                          <a:effectLst/>
                          <a:latin typeface="Times New Roman"/>
                          <a:ea typeface="Calibri"/>
                          <a:cs typeface="Arial"/>
                        </a:rPr>
                        <a:t>3</a:t>
                      </a:r>
                      <a:r>
                        <a:rPr lang="en-US" sz="1800" b="1">
                          <a:solidFill>
                            <a:srgbClr val="002060"/>
                          </a:solidFill>
                          <a:effectLst/>
                          <a:latin typeface="Times New Roman"/>
                          <a:ea typeface="Calibri"/>
                          <a:cs typeface="Arial"/>
                        </a:rPr>
                        <a:t>)</a:t>
                      </a:r>
                      <a:endParaRPr lang="en-US" sz="1800" b="1">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b="1">
                          <a:solidFill>
                            <a:srgbClr val="002060"/>
                          </a:solidFill>
                          <a:effectLst/>
                          <a:latin typeface="Times New Roman"/>
                          <a:ea typeface="Calibri"/>
                          <a:cs typeface="Arial"/>
                        </a:rPr>
                        <a:t>2</a:t>
                      </a:r>
                      <a:r>
                        <a:rPr lang="en-US" sz="1800" b="1">
                          <a:solidFill>
                            <a:srgbClr val="FF0000"/>
                          </a:solidFill>
                          <a:effectLst/>
                          <a:latin typeface="Times New Roman"/>
                          <a:ea typeface="Calibri"/>
                          <a:cs typeface="Arial"/>
                        </a:rPr>
                        <a:t>(5)</a:t>
                      </a:r>
                      <a:endParaRPr lang="en-US" sz="1800" b="1">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b="1">
                          <a:solidFill>
                            <a:srgbClr val="002060"/>
                          </a:solidFill>
                          <a:effectLst/>
                          <a:latin typeface="Times New Roman"/>
                          <a:ea typeface="Calibri"/>
                          <a:cs typeface="Arial"/>
                        </a:rPr>
                        <a:t>30</a:t>
                      </a:r>
                      <a:r>
                        <a:rPr lang="en-US" sz="1800" b="1">
                          <a:solidFill>
                            <a:srgbClr val="FF0000"/>
                          </a:solidFill>
                          <a:effectLst/>
                          <a:latin typeface="Times New Roman"/>
                          <a:ea typeface="Calibri"/>
                          <a:cs typeface="Arial"/>
                        </a:rPr>
                        <a:t>(7)</a:t>
                      </a:r>
                      <a:r>
                        <a:rPr lang="en-US" sz="1800" b="1">
                          <a:solidFill>
                            <a:srgbClr val="002060"/>
                          </a:solidFill>
                          <a:effectLst/>
                          <a:latin typeface="Times New Roman"/>
                          <a:ea typeface="Calibri"/>
                          <a:cs typeface="Arial"/>
                        </a:rPr>
                        <a:t>, 205</a:t>
                      </a:r>
                      <a:endParaRPr lang="en-US" sz="1800" b="1">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4326">
                <a:tc>
                  <a:txBody>
                    <a:bodyPr/>
                    <a:lstStyle/>
                    <a:p>
                      <a:pPr algn="ctr">
                        <a:lnSpc>
                          <a:spcPct val="115000"/>
                        </a:lnSpc>
                        <a:spcAft>
                          <a:spcPts val="0"/>
                        </a:spcAft>
                      </a:pPr>
                      <a:r>
                        <a:rPr lang="en-US" sz="1800" b="1">
                          <a:solidFill>
                            <a:srgbClr val="002060"/>
                          </a:solidFill>
                          <a:effectLst/>
                          <a:latin typeface="Times New Roman"/>
                          <a:ea typeface="Calibri"/>
                          <a:cs typeface="Arial"/>
                        </a:rPr>
                        <a:t>Acetonitrile-d</a:t>
                      </a:r>
                      <a:r>
                        <a:rPr lang="en-US" sz="1800" b="1" baseline="-25000">
                          <a:solidFill>
                            <a:srgbClr val="002060"/>
                          </a:solidFill>
                          <a:effectLst/>
                          <a:latin typeface="Times New Roman"/>
                          <a:ea typeface="Calibri"/>
                          <a:cs typeface="Arial"/>
                        </a:rPr>
                        <a:t>3</a:t>
                      </a:r>
                      <a:r>
                        <a:rPr lang="en-US" sz="1800" b="1">
                          <a:solidFill>
                            <a:srgbClr val="002060"/>
                          </a:solidFill>
                          <a:effectLst/>
                          <a:latin typeface="Times New Roman"/>
                          <a:ea typeface="Calibri"/>
                          <a:cs typeface="Arial"/>
                        </a:rPr>
                        <a:t>(D</a:t>
                      </a:r>
                      <a:r>
                        <a:rPr lang="en-US" sz="1800" b="1" baseline="-25000">
                          <a:solidFill>
                            <a:srgbClr val="002060"/>
                          </a:solidFill>
                          <a:effectLst/>
                          <a:latin typeface="Times New Roman"/>
                          <a:ea typeface="Calibri"/>
                          <a:cs typeface="Arial"/>
                        </a:rPr>
                        <a:t>3</a:t>
                      </a:r>
                      <a:r>
                        <a:rPr lang="en-US" sz="1800" b="1">
                          <a:solidFill>
                            <a:srgbClr val="002060"/>
                          </a:solidFill>
                          <a:effectLst/>
                          <a:latin typeface="Times New Roman"/>
                          <a:ea typeface="Calibri"/>
                          <a:cs typeface="Arial"/>
                        </a:rPr>
                        <a:t>CCN)</a:t>
                      </a:r>
                      <a:endParaRPr lang="en-US" sz="1800" b="1">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b="1">
                          <a:solidFill>
                            <a:srgbClr val="002060"/>
                          </a:solidFill>
                          <a:effectLst/>
                          <a:latin typeface="Times New Roman"/>
                          <a:ea typeface="Calibri"/>
                          <a:cs typeface="Arial"/>
                        </a:rPr>
                        <a:t>2</a:t>
                      </a:r>
                      <a:r>
                        <a:rPr lang="en-US" sz="1800" b="1">
                          <a:solidFill>
                            <a:srgbClr val="FF0000"/>
                          </a:solidFill>
                          <a:effectLst/>
                          <a:latin typeface="Times New Roman"/>
                          <a:ea typeface="Calibri"/>
                          <a:cs typeface="Arial"/>
                        </a:rPr>
                        <a:t>(5)</a:t>
                      </a:r>
                      <a:endParaRPr lang="en-US" sz="1800" b="1">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b="1">
                          <a:solidFill>
                            <a:srgbClr val="002060"/>
                          </a:solidFill>
                          <a:effectLst/>
                          <a:latin typeface="Times New Roman"/>
                          <a:ea typeface="Calibri"/>
                          <a:cs typeface="Arial"/>
                        </a:rPr>
                        <a:t>1.3</a:t>
                      </a:r>
                      <a:r>
                        <a:rPr lang="en-US" sz="1800" b="1">
                          <a:solidFill>
                            <a:srgbClr val="FF0000"/>
                          </a:solidFill>
                          <a:effectLst/>
                          <a:latin typeface="Times New Roman"/>
                          <a:ea typeface="Calibri"/>
                          <a:cs typeface="Arial"/>
                        </a:rPr>
                        <a:t>(7)</a:t>
                      </a:r>
                      <a:r>
                        <a:rPr lang="en-US" sz="1800" b="1">
                          <a:solidFill>
                            <a:srgbClr val="002060"/>
                          </a:solidFill>
                          <a:effectLst/>
                          <a:latin typeface="Times New Roman"/>
                          <a:ea typeface="Calibri"/>
                          <a:cs typeface="Arial"/>
                        </a:rPr>
                        <a:t>, 117</a:t>
                      </a:r>
                      <a:endParaRPr lang="en-US" sz="1800" b="1">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4326">
                <a:tc>
                  <a:txBody>
                    <a:bodyPr/>
                    <a:lstStyle/>
                    <a:p>
                      <a:pPr algn="ctr">
                        <a:lnSpc>
                          <a:spcPct val="115000"/>
                        </a:lnSpc>
                        <a:spcAft>
                          <a:spcPts val="0"/>
                        </a:spcAft>
                      </a:pPr>
                      <a:r>
                        <a:rPr lang="en-US" sz="1800" b="1">
                          <a:solidFill>
                            <a:srgbClr val="002060"/>
                          </a:solidFill>
                          <a:effectLst/>
                          <a:latin typeface="Times New Roman"/>
                          <a:ea typeface="Calibri"/>
                          <a:cs typeface="Arial"/>
                        </a:rPr>
                        <a:t>Benzene –d</a:t>
                      </a:r>
                      <a:r>
                        <a:rPr lang="en-US" sz="1800" b="1" baseline="-25000">
                          <a:solidFill>
                            <a:srgbClr val="002060"/>
                          </a:solidFill>
                          <a:effectLst/>
                          <a:latin typeface="Times New Roman"/>
                          <a:ea typeface="Calibri"/>
                          <a:cs typeface="Arial"/>
                        </a:rPr>
                        <a:t>6</a:t>
                      </a:r>
                      <a:r>
                        <a:rPr lang="en-US" sz="1800" b="1">
                          <a:solidFill>
                            <a:srgbClr val="002060"/>
                          </a:solidFill>
                          <a:effectLst/>
                          <a:latin typeface="Times New Roman"/>
                          <a:ea typeface="Calibri"/>
                          <a:cs typeface="Arial"/>
                        </a:rPr>
                        <a:t>(C</a:t>
                      </a:r>
                      <a:r>
                        <a:rPr lang="en-US" sz="1800" b="1" baseline="-25000">
                          <a:solidFill>
                            <a:srgbClr val="002060"/>
                          </a:solidFill>
                          <a:effectLst/>
                          <a:latin typeface="Times New Roman"/>
                          <a:ea typeface="Calibri"/>
                          <a:cs typeface="Arial"/>
                        </a:rPr>
                        <a:t>6</a:t>
                      </a:r>
                      <a:r>
                        <a:rPr lang="en-US" sz="1800" b="1">
                          <a:solidFill>
                            <a:srgbClr val="002060"/>
                          </a:solidFill>
                          <a:effectLst/>
                          <a:latin typeface="Times New Roman"/>
                          <a:ea typeface="Calibri"/>
                          <a:cs typeface="Arial"/>
                        </a:rPr>
                        <a:t>D</a:t>
                      </a:r>
                      <a:r>
                        <a:rPr lang="en-US" sz="1800" b="1" baseline="-25000">
                          <a:solidFill>
                            <a:srgbClr val="002060"/>
                          </a:solidFill>
                          <a:effectLst/>
                          <a:latin typeface="Times New Roman"/>
                          <a:ea typeface="Calibri"/>
                          <a:cs typeface="Arial"/>
                        </a:rPr>
                        <a:t>6</a:t>
                      </a:r>
                      <a:r>
                        <a:rPr lang="en-US" sz="1800" b="1">
                          <a:solidFill>
                            <a:srgbClr val="002060"/>
                          </a:solidFill>
                          <a:effectLst/>
                          <a:latin typeface="Times New Roman"/>
                          <a:ea typeface="Calibri"/>
                          <a:cs typeface="Arial"/>
                        </a:rPr>
                        <a:t>)</a:t>
                      </a:r>
                      <a:endParaRPr lang="en-US" sz="1800" b="1">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b="1">
                          <a:solidFill>
                            <a:srgbClr val="002060"/>
                          </a:solidFill>
                          <a:effectLst/>
                          <a:latin typeface="Times New Roman"/>
                          <a:ea typeface="Calibri"/>
                          <a:cs typeface="Arial"/>
                        </a:rPr>
                        <a:t>7.15</a:t>
                      </a:r>
                      <a:endParaRPr lang="en-US" sz="1800" b="1">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b="1">
                          <a:solidFill>
                            <a:srgbClr val="002060"/>
                          </a:solidFill>
                          <a:effectLst/>
                          <a:latin typeface="Times New Roman"/>
                          <a:ea typeface="Calibri"/>
                          <a:cs typeface="Arial"/>
                        </a:rPr>
                        <a:t>128</a:t>
                      </a:r>
                      <a:r>
                        <a:rPr lang="en-US" sz="1800" b="1">
                          <a:solidFill>
                            <a:srgbClr val="FF0000"/>
                          </a:solidFill>
                          <a:effectLst/>
                          <a:latin typeface="Times New Roman"/>
                          <a:ea typeface="Calibri"/>
                          <a:cs typeface="Arial"/>
                        </a:rPr>
                        <a:t>(3)</a:t>
                      </a:r>
                      <a:endParaRPr lang="en-US" sz="1800" b="1">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4326">
                <a:tc>
                  <a:txBody>
                    <a:bodyPr/>
                    <a:lstStyle/>
                    <a:p>
                      <a:pPr algn="ctr">
                        <a:lnSpc>
                          <a:spcPct val="115000"/>
                        </a:lnSpc>
                        <a:spcAft>
                          <a:spcPts val="0"/>
                        </a:spcAft>
                      </a:pPr>
                      <a:r>
                        <a:rPr lang="en-US" sz="1800" b="1">
                          <a:solidFill>
                            <a:srgbClr val="002060"/>
                          </a:solidFill>
                          <a:effectLst/>
                          <a:latin typeface="Times New Roman"/>
                          <a:ea typeface="Calibri"/>
                          <a:cs typeface="Arial"/>
                        </a:rPr>
                        <a:t>Carbon tetrachloride  (CCl</a:t>
                      </a:r>
                      <a:r>
                        <a:rPr lang="en-US" sz="1800" b="1" baseline="-25000">
                          <a:solidFill>
                            <a:srgbClr val="002060"/>
                          </a:solidFill>
                          <a:effectLst/>
                          <a:latin typeface="Times New Roman"/>
                          <a:ea typeface="Calibri"/>
                          <a:cs typeface="Arial"/>
                        </a:rPr>
                        <a:t>4</a:t>
                      </a:r>
                      <a:r>
                        <a:rPr lang="en-US" sz="1800" b="1">
                          <a:solidFill>
                            <a:srgbClr val="002060"/>
                          </a:solidFill>
                          <a:effectLst/>
                          <a:latin typeface="Times New Roman"/>
                          <a:ea typeface="Calibri"/>
                          <a:cs typeface="Arial"/>
                        </a:rPr>
                        <a:t>)</a:t>
                      </a:r>
                      <a:endParaRPr lang="en-US" sz="1800" b="1">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b="1">
                          <a:solidFill>
                            <a:srgbClr val="002060"/>
                          </a:solidFill>
                          <a:effectLst/>
                          <a:latin typeface="Times New Roman"/>
                          <a:ea typeface="Calibri"/>
                          <a:cs typeface="Arial"/>
                        </a:rPr>
                        <a:t>-</a:t>
                      </a:r>
                      <a:endParaRPr lang="en-US" sz="1800" b="1">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b="1">
                          <a:solidFill>
                            <a:srgbClr val="002060"/>
                          </a:solidFill>
                          <a:effectLst/>
                          <a:latin typeface="Times New Roman"/>
                          <a:ea typeface="Calibri"/>
                          <a:cs typeface="Arial"/>
                        </a:rPr>
                        <a:t>97</a:t>
                      </a:r>
                      <a:endParaRPr lang="en-US" sz="1800" b="1">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4326">
                <a:tc>
                  <a:txBody>
                    <a:bodyPr/>
                    <a:lstStyle/>
                    <a:p>
                      <a:pPr algn="ctr">
                        <a:lnSpc>
                          <a:spcPct val="115000"/>
                        </a:lnSpc>
                        <a:spcAft>
                          <a:spcPts val="0"/>
                        </a:spcAft>
                      </a:pPr>
                      <a:r>
                        <a:rPr lang="en-US" sz="1800" b="1">
                          <a:solidFill>
                            <a:srgbClr val="002060"/>
                          </a:solidFill>
                          <a:effectLst/>
                          <a:latin typeface="Times New Roman"/>
                          <a:ea typeface="Calibri"/>
                          <a:cs typeface="Arial"/>
                        </a:rPr>
                        <a:t>Chloroform d (CDCl</a:t>
                      </a:r>
                      <a:r>
                        <a:rPr lang="en-US" sz="1800" b="1" baseline="-25000">
                          <a:solidFill>
                            <a:srgbClr val="002060"/>
                          </a:solidFill>
                          <a:effectLst/>
                          <a:latin typeface="Times New Roman"/>
                          <a:ea typeface="Calibri"/>
                          <a:cs typeface="Arial"/>
                        </a:rPr>
                        <a:t>3</a:t>
                      </a:r>
                      <a:r>
                        <a:rPr lang="en-US" sz="1800" b="1">
                          <a:solidFill>
                            <a:srgbClr val="002060"/>
                          </a:solidFill>
                          <a:effectLst/>
                          <a:latin typeface="Times New Roman"/>
                          <a:ea typeface="Calibri"/>
                          <a:cs typeface="Arial"/>
                        </a:rPr>
                        <a:t>)</a:t>
                      </a:r>
                      <a:endParaRPr lang="en-US" sz="1800" b="1">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b="1">
                          <a:solidFill>
                            <a:srgbClr val="002060"/>
                          </a:solidFill>
                          <a:effectLst/>
                          <a:latin typeface="Times New Roman"/>
                          <a:ea typeface="Calibri"/>
                          <a:cs typeface="Arial"/>
                        </a:rPr>
                        <a:t>7.24</a:t>
                      </a:r>
                      <a:endParaRPr lang="en-US" sz="1800" b="1">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b="1">
                          <a:solidFill>
                            <a:srgbClr val="002060"/>
                          </a:solidFill>
                          <a:effectLst/>
                          <a:latin typeface="Times New Roman"/>
                          <a:ea typeface="Calibri"/>
                          <a:cs typeface="Arial"/>
                        </a:rPr>
                        <a:t>77</a:t>
                      </a:r>
                      <a:r>
                        <a:rPr lang="en-US" sz="1800" b="1">
                          <a:solidFill>
                            <a:srgbClr val="FF0000"/>
                          </a:solidFill>
                          <a:effectLst/>
                          <a:latin typeface="Times New Roman"/>
                          <a:ea typeface="Calibri"/>
                          <a:cs typeface="Arial"/>
                        </a:rPr>
                        <a:t>(3)</a:t>
                      </a:r>
                      <a:endParaRPr lang="en-US" sz="1800" b="1">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4326">
                <a:tc>
                  <a:txBody>
                    <a:bodyPr/>
                    <a:lstStyle/>
                    <a:p>
                      <a:pPr algn="ctr">
                        <a:lnSpc>
                          <a:spcPct val="115000"/>
                        </a:lnSpc>
                        <a:spcAft>
                          <a:spcPts val="0"/>
                        </a:spcAft>
                      </a:pPr>
                      <a:r>
                        <a:rPr lang="en-US" sz="1800" b="1">
                          <a:solidFill>
                            <a:srgbClr val="002060"/>
                          </a:solidFill>
                          <a:effectLst/>
                          <a:latin typeface="Times New Roman"/>
                          <a:ea typeface="Calibri"/>
                          <a:cs typeface="Arial"/>
                        </a:rPr>
                        <a:t>Deuterium oxide – d</a:t>
                      </a:r>
                      <a:r>
                        <a:rPr lang="en-US" sz="1800" b="1" baseline="-25000">
                          <a:solidFill>
                            <a:srgbClr val="002060"/>
                          </a:solidFill>
                          <a:effectLst/>
                          <a:latin typeface="Times New Roman"/>
                          <a:ea typeface="Calibri"/>
                          <a:cs typeface="Arial"/>
                        </a:rPr>
                        <a:t>2</a:t>
                      </a:r>
                      <a:r>
                        <a:rPr lang="en-US" sz="1800" b="1">
                          <a:solidFill>
                            <a:srgbClr val="002060"/>
                          </a:solidFill>
                          <a:effectLst/>
                          <a:latin typeface="Times New Roman"/>
                          <a:ea typeface="Calibri"/>
                          <a:cs typeface="Arial"/>
                        </a:rPr>
                        <a:t>(D</a:t>
                      </a:r>
                      <a:r>
                        <a:rPr lang="en-US" sz="1800" b="1" baseline="-25000">
                          <a:solidFill>
                            <a:srgbClr val="002060"/>
                          </a:solidFill>
                          <a:effectLst/>
                          <a:latin typeface="Times New Roman"/>
                          <a:ea typeface="Calibri"/>
                          <a:cs typeface="Arial"/>
                        </a:rPr>
                        <a:t>2</a:t>
                      </a:r>
                      <a:r>
                        <a:rPr lang="en-US" sz="1800" b="1">
                          <a:solidFill>
                            <a:srgbClr val="002060"/>
                          </a:solidFill>
                          <a:effectLst/>
                          <a:latin typeface="Times New Roman"/>
                          <a:ea typeface="Calibri"/>
                          <a:cs typeface="Arial"/>
                        </a:rPr>
                        <a:t>O)</a:t>
                      </a:r>
                      <a:endParaRPr lang="en-US" sz="1800" b="1">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b="1">
                          <a:solidFill>
                            <a:srgbClr val="002060"/>
                          </a:solidFill>
                          <a:effectLst/>
                          <a:latin typeface="Times New Roman"/>
                          <a:ea typeface="Calibri"/>
                          <a:cs typeface="Arial"/>
                        </a:rPr>
                        <a:t>4.82</a:t>
                      </a:r>
                      <a:endParaRPr lang="en-US" sz="1800" b="1">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b="1">
                          <a:solidFill>
                            <a:srgbClr val="002060"/>
                          </a:solidFill>
                          <a:effectLst/>
                          <a:latin typeface="Times New Roman"/>
                          <a:ea typeface="Calibri"/>
                          <a:cs typeface="Arial"/>
                        </a:rPr>
                        <a:t>-</a:t>
                      </a:r>
                      <a:endParaRPr lang="en-US" sz="1800" b="1">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68653">
                <a:tc>
                  <a:txBody>
                    <a:bodyPr/>
                    <a:lstStyle/>
                    <a:p>
                      <a:pPr algn="ctr">
                        <a:lnSpc>
                          <a:spcPct val="115000"/>
                        </a:lnSpc>
                        <a:spcAft>
                          <a:spcPts val="0"/>
                        </a:spcAft>
                      </a:pPr>
                      <a:r>
                        <a:rPr lang="en-US" sz="1800" b="1">
                          <a:solidFill>
                            <a:srgbClr val="002060"/>
                          </a:solidFill>
                          <a:effectLst/>
                          <a:latin typeface="Times New Roman"/>
                          <a:ea typeface="Calibri"/>
                          <a:cs typeface="Arial"/>
                        </a:rPr>
                        <a:t>Dimethylsulphoxide-d</a:t>
                      </a:r>
                      <a:r>
                        <a:rPr lang="en-US" sz="1800" b="1" baseline="-25000">
                          <a:solidFill>
                            <a:srgbClr val="002060"/>
                          </a:solidFill>
                          <a:effectLst/>
                          <a:latin typeface="Times New Roman"/>
                          <a:ea typeface="Calibri"/>
                          <a:cs typeface="Arial"/>
                        </a:rPr>
                        <a:t>6 </a:t>
                      </a:r>
                      <a:r>
                        <a:rPr lang="en-US" sz="1800" b="1">
                          <a:solidFill>
                            <a:srgbClr val="002060"/>
                          </a:solidFill>
                          <a:effectLst/>
                          <a:latin typeface="Times New Roman"/>
                          <a:ea typeface="Calibri"/>
                          <a:cs typeface="Arial"/>
                        </a:rPr>
                        <a:t>(D</a:t>
                      </a:r>
                      <a:r>
                        <a:rPr lang="en-US" sz="1800" b="1" baseline="-25000">
                          <a:solidFill>
                            <a:srgbClr val="002060"/>
                          </a:solidFill>
                          <a:effectLst/>
                          <a:latin typeface="Times New Roman"/>
                          <a:ea typeface="Calibri"/>
                          <a:cs typeface="Arial"/>
                        </a:rPr>
                        <a:t>3</a:t>
                      </a:r>
                      <a:r>
                        <a:rPr lang="en-US" sz="1800" b="1">
                          <a:solidFill>
                            <a:srgbClr val="002060"/>
                          </a:solidFill>
                          <a:effectLst/>
                          <a:latin typeface="Times New Roman"/>
                          <a:ea typeface="Calibri"/>
                          <a:cs typeface="Arial"/>
                        </a:rPr>
                        <a:t>CS(=O)CD</a:t>
                      </a:r>
                      <a:r>
                        <a:rPr lang="en-US" sz="1800" b="1" baseline="-25000">
                          <a:solidFill>
                            <a:srgbClr val="002060"/>
                          </a:solidFill>
                          <a:effectLst/>
                          <a:latin typeface="Times New Roman"/>
                          <a:ea typeface="Calibri"/>
                          <a:cs typeface="Arial"/>
                        </a:rPr>
                        <a:t>3</a:t>
                      </a:r>
                      <a:r>
                        <a:rPr lang="en-US" sz="1800" b="1">
                          <a:solidFill>
                            <a:srgbClr val="002060"/>
                          </a:solidFill>
                          <a:effectLst/>
                          <a:latin typeface="Times New Roman"/>
                          <a:ea typeface="Calibri"/>
                          <a:cs typeface="Arial"/>
                        </a:rPr>
                        <a:t>)</a:t>
                      </a:r>
                      <a:endParaRPr lang="en-US" sz="1800" b="1">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b="1">
                          <a:solidFill>
                            <a:srgbClr val="002060"/>
                          </a:solidFill>
                          <a:effectLst/>
                          <a:latin typeface="Times New Roman"/>
                          <a:ea typeface="Calibri"/>
                          <a:cs typeface="Arial"/>
                        </a:rPr>
                        <a:t>2.5</a:t>
                      </a:r>
                      <a:r>
                        <a:rPr lang="en-US" sz="1800" b="1">
                          <a:solidFill>
                            <a:srgbClr val="FF0000"/>
                          </a:solidFill>
                          <a:effectLst/>
                          <a:latin typeface="Times New Roman"/>
                          <a:ea typeface="Calibri"/>
                          <a:cs typeface="Arial"/>
                        </a:rPr>
                        <a:t>(5)</a:t>
                      </a:r>
                      <a:endParaRPr lang="en-US" sz="1800" b="1">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b="1">
                          <a:solidFill>
                            <a:srgbClr val="002060"/>
                          </a:solidFill>
                          <a:effectLst/>
                          <a:latin typeface="Times New Roman"/>
                          <a:ea typeface="Calibri"/>
                          <a:cs typeface="Arial"/>
                        </a:rPr>
                        <a:t>39.4</a:t>
                      </a:r>
                      <a:r>
                        <a:rPr lang="en-US" sz="1800" b="1">
                          <a:solidFill>
                            <a:srgbClr val="FF0000"/>
                          </a:solidFill>
                          <a:effectLst/>
                          <a:latin typeface="Times New Roman"/>
                          <a:ea typeface="Calibri"/>
                          <a:cs typeface="Arial"/>
                        </a:rPr>
                        <a:t>(7)</a:t>
                      </a:r>
                      <a:endParaRPr lang="en-US" sz="1800" b="1">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4326">
                <a:tc>
                  <a:txBody>
                    <a:bodyPr/>
                    <a:lstStyle/>
                    <a:p>
                      <a:pPr algn="ctr">
                        <a:lnSpc>
                          <a:spcPct val="115000"/>
                        </a:lnSpc>
                        <a:spcAft>
                          <a:spcPts val="0"/>
                        </a:spcAft>
                      </a:pPr>
                      <a:r>
                        <a:rPr lang="en-US" sz="1800" b="1">
                          <a:solidFill>
                            <a:srgbClr val="002060"/>
                          </a:solidFill>
                          <a:effectLst/>
                          <a:latin typeface="Times New Roman"/>
                          <a:ea typeface="Calibri"/>
                          <a:cs typeface="Arial"/>
                        </a:rPr>
                        <a:t>Methanol-d</a:t>
                      </a:r>
                      <a:r>
                        <a:rPr lang="en-US" sz="1800" b="1" baseline="-25000">
                          <a:solidFill>
                            <a:srgbClr val="002060"/>
                          </a:solidFill>
                          <a:effectLst/>
                          <a:latin typeface="Times New Roman"/>
                          <a:ea typeface="Calibri"/>
                          <a:cs typeface="Arial"/>
                        </a:rPr>
                        <a:t>4 </a:t>
                      </a:r>
                      <a:r>
                        <a:rPr lang="en-US" sz="1800" b="1">
                          <a:solidFill>
                            <a:srgbClr val="002060"/>
                          </a:solidFill>
                          <a:effectLst/>
                          <a:latin typeface="Times New Roman"/>
                          <a:ea typeface="Calibri"/>
                          <a:cs typeface="Arial"/>
                        </a:rPr>
                        <a:t>(CD</a:t>
                      </a:r>
                      <a:r>
                        <a:rPr lang="en-US" sz="1800" b="1" baseline="-25000">
                          <a:solidFill>
                            <a:srgbClr val="002060"/>
                          </a:solidFill>
                          <a:effectLst/>
                          <a:latin typeface="Times New Roman"/>
                          <a:ea typeface="Calibri"/>
                          <a:cs typeface="Arial"/>
                        </a:rPr>
                        <a:t>3</a:t>
                      </a:r>
                      <a:r>
                        <a:rPr lang="en-US" sz="1800" b="1">
                          <a:solidFill>
                            <a:srgbClr val="002060"/>
                          </a:solidFill>
                          <a:effectLst/>
                          <a:latin typeface="Times New Roman"/>
                          <a:ea typeface="Calibri"/>
                          <a:cs typeface="Arial"/>
                        </a:rPr>
                        <a:t>OD)</a:t>
                      </a:r>
                      <a:endParaRPr lang="en-US" sz="1800" b="1">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b="1">
                          <a:solidFill>
                            <a:srgbClr val="002060"/>
                          </a:solidFill>
                          <a:effectLst/>
                          <a:latin typeface="Times New Roman"/>
                          <a:ea typeface="Calibri"/>
                          <a:cs typeface="Arial"/>
                        </a:rPr>
                        <a:t>3.4 </a:t>
                      </a:r>
                      <a:r>
                        <a:rPr lang="en-US" sz="1800" b="1">
                          <a:solidFill>
                            <a:srgbClr val="FF0000"/>
                          </a:solidFill>
                          <a:effectLst/>
                          <a:latin typeface="Times New Roman"/>
                          <a:ea typeface="Calibri"/>
                          <a:cs typeface="Arial"/>
                        </a:rPr>
                        <a:t>(5)</a:t>
                      </a:r>
                      <a:r>
                        <a:rPr lang="en-US" sz="1800" b="1">
                          <a:solidFill>
                            <a:srgbClr val="000000"/>
                          </a:solidFill>
                          <a:effectLst/>
                          <a:latin typeface="Times New Roman"/>
                          <a:ea typeface="Calibri"/>
                          <a:cs typeface="Arial"/>
                        </a:rPr>
                        <a:t>,</a:t>
                      </a:r>
                      <a:r>
                        <a:rPr lang="en-US" sz="1800" b="1">
                          <a:solidFill>
                            <a:srgbClr val="002060"/>
                          </a:solidFill>
                          <a:effectLst/>
                          <a:latin typeface="Times New Roman"/>
                          <a:ea typeface="Calibri"/>
                          <a:cs typeface="Arial"/>
                        </a:rPr>
                        <a:t> 4.8</a:t>
                      </a:r>
                      <a:endParaRPr lang="en-US" sz="1800" b="1">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b="1">
                          <a:solidFill>
                            <a:srgbClr val="002060"/>
                          </a:solidFill>
                          <a:effectLst/>
                          <a:latin typeface="Times New Roman"/>
                          <a:ea typeface="Calibri"/>
                          <a:cs typeface="Arial"/>
                        </a:rPr>
                        <a:t>49</a:t>
                      </a:r>
                      <a:r>
                        <a:rPr lang="en-US" sz="1800" b="1">
                          <a:solidFill>
                            <a:srgbClr val="FF0000"/>
                          </a:solidFill>
                          <a:effectLst/>
                          <a:latin typeface="Times New Roman"/>
                          <a:ea typeface="Calibri"/>
                          <a:cs typeface="Arial"/>
                        </a:rPr>
                        <a:t>(7)</a:t>
                      </a:r>
                      <a:endParaRPr lang="en-US" sz="1800" b="1">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4326">
                <a:tc>
                  <a:txBody>
                    <a:bodyPr/>
                    <a:lstStyle/>
                    <a:p>
                      <a:pPr algn="ctr">
                        <a:lnSpc>
                          <a:spcPct val="115000"/>
                        </a:lnSpc>
                        <a:spcAft>
                          <a:spcPts val="0"/>
                        </a:spcAft>
                      </a:pPr>
                      <a:r>
                        <a:rPr lang="en-US" sz="1800" b="1">
                          <a:solidFill>
                            <a:srgbClr val="002060"/>
                          </a:solidFill>
                          <a:effectLst/>
                          <a:latin typeface="Times New Roman"/>
                          <a:ea typeface="Calibri"/>
                          <a:cs typeface="Arial"/>
                        </a:rPr>
                        <a:t>Ethanol-d</a:t>
                      </a:r>
                      <a:r>
                        <a:rPr lang="en-US" sz="1800" b="1" baseline="-25000">
                          <a:solidFill>
                            <a:srgbClr val="002060"/>
                          </a:solidFill>
                          <a:effectLst/>
                          <a:latin typeface="Times New Roman"/>
                          <a:ea typeface="Calibri"/>
                          <a:cs typeface="Arial"/>
                        </a:rPr>
                        <a:t>6 </a:t>
                      </a:r>
                      <a:r>
                        <a:rPr lang="en-US" sz="1800" b="1">
                          <a:solidFill>
                            <a:srgbClr val="002060"/>
                          </a:solidFill>
                          <a:effectLst/>
                          <a:latin typeface="Times New Roman"/>
                          <a:ea typeface="Calibri"/>
                          <a:cs typeface="Arial"/>
                        </a:rPr>
                        <a:t>(D</a:t>
                      </a:r>
                      <a:r>
                        <a:rPr lang="en-US" sz="1800" b="1" baseline="-25000">
                          <a:solidFill>
                            <a:srgbClr val="002060"/>
                          </a:solidFill>
                          <a:effectLst/>
                          <a:latin typeface="Times New Roman"/>
                          <a:ea typeface="Calibri"/>
                          <a:cs typeface="Arial"/>
                        </a:rPr>
                        <a:t>3</a:t>
                      </a:r>
                      <a:r>
                        <a:rPr lang="en-US" sz="1800" b="1">
                          <a:solidFill>
                            <a:srgbClr val="002060"/>
                          </a:solidFill>
                          <a:effectLst/>
                          <a:latin typeface="Times New Roman"/>
                          <a:ea typeface="Calibri"/>
                          <a:cs typeface="Arial"/>
                        </a:rPr>
                        <a:t>CCD</a:t>
                      </a:r>
                      <a:r>
                        <a:rPr lang="en-US" sz="1800" b="1" baseline="-25000">
                          <a:solidFill>
                            <a:srgbClr val="002060"/>
                          </a:solidFill>
                          <a:effectLst/>
                          <a:latin typeface="Times New Roman"/>
                          <a:ea typeface="Calibri"/>
                          <a:cs typeface="Arial"/>
                        </a:rPr>
                        <a:t>2</a:t>
                      </a:r>
                      <a:r>
                        <a:rPr lang="en-US" sz="1800" b="1">
                          <a:solidFill>
                            <a:srgbClr val="002060"/>
                          </a:solidFill>
                          <a:effectLst/>
                          <a:latin typeface="Times New Roman"/>
                          <a:ea typeface="Calibri"/>
                          <a:cs typeface="Arial"/>
                        </a:rPr>
                        <a:t>OD)</a:t>
                      </a:r>
                      <a:endParaRPr lang="en-US" sz="1800" b="1">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b="1">
                          <a:solidFill>
                            <a:srgbClr val="002060"/>
                          </a:solidFill>
                          <a:effectLst/>
                          <a:latin typeface="Times New Roman"/>
                          <a:ea typeface="Calibri"/>
                          <a:cs typeface="Arial"/>
                        </a:rPr>
                        <a:t>1.1(br), 3.55(br), 5.26</a:t>
                      </a:r>
                      <a:endParaRPr lang="en-US" sz="1800" b="1">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b="1">
                          <a:solidFill>
                            <a:srgbClr val="002060"/>
                          </a:solidFill>
                          <a:effectLst/>
                          <a:latin typeface="Times New Roman"/>
                          <a:ea typeface="Calibri"/>
                          <a:cs typeface="Arial"/>
                        </a:rPr>
                        <a:t>17.2</a:t>
                      </a:r>
                      <a:r>
                        <a:rPr lang="en-US" sz="1800" b="1">
                          <a:solidFill>
                            <a:srgbClr val="FF0000"/>
                          </a:solidFill>
                          <a:effectLst/>
                          <a:latin typeface="Times New Roman"/>
                          <a:ea typeface="Calibri"/>
                          <a:cs typeface="Arial"/>
                        </a:rPr>
                        <a:t>(7),</a:t>
                      </a:r>
                      <a:r>
                        <a:rPr lang="en-US" sz="1800" b="1">
                          <a:solidFill>
                            <a:srgbClr val="002060"/>
                          </a:solidFill>
                          <a:effectLst/>
                          <a:latin typeface="Times New Roman"/>
                          <a:ea typeface="Calibri"/>
                          <a:cs typeface="Arial"/>
                        </a:rPr>
                        <a:t> 56.8</a:t>
                      </a:r>
                      <a:r>
                        <a:rPr lang="en-US" sz="1800" b="1">
                          <a:solidFill>
                            <a:srgbClr val="FF0000"/>
                          </a:solidFill>
                          <a:effectLst/>
                          <a:latin typeface="Times New Roman"/>
                          <a:ea typeface="Calibri"/>
                          <a:cs typeface="Arial"/>
                        </a:rPr>
                        <a:t>(5)</a:t>
                      </a:r>
                      <a:endParaRPr lang="en-US" sz="1800" b="1">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68653">
                <a:tc>
                  <a:txBody>
                    <a:bodyPr/>
                    <a:lstStyle/>
                    <a:p>
                      <a:pPr algn="ctr">
                        <a:lnSpc>
                          <a:spcPct val="115000"/>
                        </a:lnSpc>
                        <a:spcAft>
                          <a:spcPts val="0"/>
                        </a:spcAft>
                      </a:pPr>
                      <a:r>
                        <a:rPr lang="en-US" sz="1800" b="1">
                          <a:solidFill>
                            <a:srgbClr val="002060"/>
                          </a:solidFill>
                          <a:effectLst/>
                          <a:latin typeface="Times New Roman"/>
                          <a:ea typeface="Calibri"/>
                          <a:cs typeface="Arial"/>
                        </a:rPr>
                        <a:t>Pyridine-d</a:t>
                      </a:r>
                      <a:r>
                        <a:rPr lang="en-US" sz="1800" b="1" baseline="-25000">
                          <a:solidFill>
                            <a:srgbClr val="002060"/>
                          </a:solidFill>
                          <a:effectLst/>
                          <a:latin typeface="Times New Roman"/>
                          <a:ea typeface="Calibri"/>
                          <a:cs typeface="Arial"/>
                        </a:rPr>
                        <a:t>5</a:t>
                      </a:r>
                      <a:r>
                        <a:rPr lang="en-US" sz="1800" b="1">
                          <a:solidFill>
                            <a:srgbClr val="002060"/>
                          </a:solidFill>
                          <a:effectLst/>
                          <a:latin typeface="Times New Roman"/>
                          <a:ea typeface="Calibri"/>
                          <a:cs typeface="Arial"/>
                        </a:rPr>
                        <a:t> (C</a:t>
                      </a:r>
                      <a:r>
                        <a:rPr lang="en-US" sz="1800" b="1" baseline="-25000">
                          <a:solidFill>
                            <a:srgbClr val="002060"/>
                          </a:solidFill>
                          <a:effectLst/>
                          <a:latin typeface="Times New Roman"/>
                          <a:ea typeface="Calibri"/>
                          <a:cs typeface="Arial"/>
                        </a:rPr>
                        <a:t>5</a:t>
                      </a:r>
                      <a:r>
                        <a:rPr lang="en-US" sz="1800" b="1">
                          <a:solidFill>
                            <a:srgbClr val="002060"/>
                          </a:solidFill>
                          <a:effectLst/>
                          <a:latin typeface="Times New Roman"/>
                          <a:ea typeface="Calibri"/>
                          <a:cs typeface="Arial"/>
                        </a:rPr>
                        <a:t>D</a:t>
                      </a:r>
                      <a:r>
                        <a:rPr lang="en-US" sz="1800" b="1" baseline="-25000">
                          <a:solidFill>
                            <a:srgbClr val="002060"/>
                          </a:solidFill>
                          <a:effectLst/>
                          <a:latin typeface="Times New Roman"/>
                          <a:ea typeface="Calibri"/>
                          <a:cs typeface="Arial"/>
                        </a:rPr>
                        <a:t>5</a:t>
                      </a:r>
                      <a:r>
                        <a:rPr lang="en-US" sz="1800" b="1">
                          <a:solidFill>
                            <a:srgbClr val="002060"/>
                          </a:solidFill>
                          <a:effectLst/>
                          <a:latin typeface="Times New Roman"/>
                          <a:ea typeface="Calibri"/>
                          <a:cs typeface="Arial"/>
                        </a:rPr>
                        <a:t>N)</a:t>
                      </a:r>
                      <a:endParaRPr lang="en-US" sz="1800" b="1">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b="1">
                          <a:solidFill>
                            <a:srgbClr val="002060"/>
                          </a:solidFill>
                          <a:effectLst/>
                          <a:latin typeface="Times New Roman"/>
                          <a:ea typeface="Calibri"/>
                          <a:cs typeface="Arial"/>
                        </a:rPr>
                        <a:t>7.5</a:t>
                      </a:r>
                      <a:endParaRPr lang="en-US" sz="1800" b="1">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b="1">
                          <a:solidFill>
                            <a:srgbClr val="002060"/>
                          </a:solidFill>
                          <a:effectLst/>
                          <a:latin typeface="Times New Roman"/>
                          <a:ea typeface="Calibri"/>
                          <a:cs typeface="Arial"/>
                        </a:rPr>
                        <a:t>123.4</a:t>
                      </a:r>
                      <a:r>
                        <a:rPr lang="en-US" sz="1800" b="1">
                          <a:solidFill>
                            <a:srgbClr val="FF0000"/>
                          </a:solidFill>
                          <a:effectLst/>
                          <a:latin typeface="Times New Roman"/>
                          <a:ea typeface="Calibri"/>
                          <a:cs typeface="Arial"/>
                        </a:rPr>
                        <a:t>(3),</a:t>
                      </a:r>
                      <a:r>
                        <a:rPr lang="en-US" sz="1800" b="1">
                          <a:solidFill>
                            <a:srgbClr val="002060"/>
                          </a:solidFill>
                          <a:effectLst/>
                          <a:latin typeface="Times New Roman"/>
                          <a:ea typeface="Calibri"/>
                          <a:cs typeface="Arial"/>
                        </a:rPr>
                        <a:t> 135.4</a:t>
                      </a:r>
                      <a:r>
                        <a:rPr lang="en-US" sz="1800" b="1">
                          <a:solidFill>
                            <a:srgbClr val="FF0000"/>
                          </a:solidFill>
                          <a:effectLst/>
                          <a:latin typeface="Times New Roman"/>
                          <a:ea typeface="Calibri"/>
                          <a:cs typeface="Arial"/>
                        </a:rPr>
                        <a:t>(3)</a:t>
                      </a:r>
                      <a:r>
                        <a:rPr lang="en-US" sz="1800" b="1">
                          <a:solidFill>
                            <a:srgbClr val="002060"/>
                          </a:solidFill>
                          <a:effectLst/>
                          <a:latin typeface="Times New Roman"/>
                          <a:ea typeface="Calibri"/>
                          <a:cs typeface="Arial"/>
                        </a:rPr>
                        <a:t>, 149.8</a:t>
                      </a:r>
                      <a:r>
                        <a:rPr lang="en-US" sz="1800" b="1">
                          <a:solidFill>
                            <a:srgbClr val="FF0000"/>
                          </a:solidFill>
                          <a:effectLst/>
                          <a:latin typeface="Times New Roman"/>
                          <a:ea typeface="Calibri"/>
                          <a:cs typeface="Arial"/>
                        </a:rPr>
                        <a:t>(3)</a:t>
                      </a:r>
                      <a:endParaRPr lang="en-US" sz="1800" b="1">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4326">
                <a:tc>
                  <a:txBody>
                    <a:bodyPr/>
                    <a:lstStyle/>
                    <a:p>
                      <a:pPr algn="ctr">
                        <a:lnSpc>
                          <a:spcPct val="115000"/>
                        </a:lnSpc>
                        <a:spcAft>
                          <a:spcPts val="0"/>
                        </a:spcAft>
                      </a:pPr>
                      <a:r>
                        <a:rPr lang="en-US" sz="1800" b="1">
                          <a:solidFill>
                            <a:srgbClr val="002060"/>
                          </a:solidFill>
                          <a:effectLst/>
                          <a:latin typeface="Times New Roman"/>
                          <a:ea typeface="Calibri"/>
                          <a:cs typeface="Arial"/>
                        </a:rPr>
                        <a:t>Dioxane d</a:t>
                      </a:r>
                      <a:r>
                        <a:rPr lang="en-US" sz="1800" b="1" baseline="-25000">
                          <a:solidFill>
                            <a:srgbClr val="002060"/>
                          </a:solidFill>
                          <a:effectLst/>
                          <a:latin typeface="Times New Roman"/>
                          <a:ea typeface="Calibri"/>
                          <a:cs typeface="Arial"/>
                        </a:rPr>
                        <a:t>8 </a:t>
                      </a:r>
                      <a:r>
                        <a:rPr lang="en-US" sz="1800" b="1">
                          <a:solidFill>
                            <a:srgbClr val="002060"/>
                          </a:solidFill>
                          <a:effectLst/>
                          <a:latin typeface="Times New Roman"/>
                          <a:ea typeface="Calibri"/>
                          <a:cs typeface="Arial"/>
                        </a:rPr>
                        <a:t>(C</a:t>
                      </a:r>
                      <a:r>
                        <a:rPr lang="en-US" sz="1800" b="1" baseline="-25000">
                          <a:solidFill>
                            <a:srgbClr val="002060"/>
                          </a:solidFill>
                          <a:effectLst/>
                          <a:latin typeface="Times New Roman"/>
                          <a:ea typeface="Calibri"/>
                          <a:cs typeface="Arial"/>
                        </a:rPr>
                        <a:t>4</a:t>
                      </a:r>
                      <a:r>
                        <a:rPr lang="en-US" sz="1800" b="1">
                          <a:solidFill>
                            <a:srgbClr val="002060"/>
                          </a:solidFill>
                          <a:effectLst/>
                          <a:latin typeface="Times New Roman"/>
                          <a:ea typeface="Calibri"/>
                          <a:cs typeface="Arial"/>
                        </a:rPr>
                        <a:t>H</a:t>
                      </a:r>
                      <a:r>
                        <a:rPr lang="en-US" sz="1800" b="1" baseline="-25000">
                          <a:solidFill>
                            <a:srgbClr val="002060"/>
                          </a:solidFill>
                          <a:effectLst/>
                          <a:latin typeface="Times New Roman"/>
                          <a:ea typeface="Calibri"/>
                          <a:cs typeface="Arial"/>
                        </a:rPr>
                        <a:t>8</a:t>
                      </a:r>
                      <a:r>
                        <a:rPr lang="en-US" sz="1800" b="1">
                          <a:solidFill>
                            <a:srgbClr val="002060"/>
                          </a:solidFill>
                          <a:effectLst/>
                          <a:latin typeface="Times New Roman"/>
                          <a:ea typeface="Calibri"/>
                          <a:cs typeface="Arial"/>
                        </a:rPr>
                        <a:t>O</a:t>
                      </a:r>
                      <a:r>
                        <a:rPr lang="en-US" sz="1800" b="1" baseline="-25000">
                          <a:solidFill>
                            <a:srgbClr val="002060"/>
                          </a:solidFill>
                          <a:effectLst/>
                          <a:latin typeface="Times New Roman"/>
                          <a:ea typeface="Calibri"/>
                          <a:cs typeface="Arial"/>
                        </a:rPr>
                        <a:t>2</a:t>
                      </a:r>
                      <a:r>
                        <a:rPr lang="en-US" sz="1800" b="1">
                          <a:solidFill>
                            <a:srgbClr val="002060"/>
                          </a:solidFill>
                          <a:effectLst/>
                          <a:latin typeface="Times New Roman"/>
                          <a:ea typeface="Calibri"/>
                          <a:cs typeface="Arial"/>
                        </a:rPr>
                        <a:t>)</a:t>
                      </a:r>
                      <a:endParaRPr lang="en-US" sz="1800" b="1">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b="1">
                          <a:solidFill>
                            <a:srgbClr val="002060"/>
                          </a:solidFill>
                          <a:effectLst/>
                          <a:latin typeface="Times New Roman"/>
                          <a:ea typeface="Calibri"/>
                          <a:cs typeface="Arial"/>
                        </a:rPr>
                        <a:t>3.53</a:t>
                      </a:r>
                      <a:r>
                        <a:rPr lang="en-US" sz="1800" b="1">
                          <a:solidFill>
                            <a:srgbClr val="FF0000"/>
                          </a:solidFill>
                          <a:effectLst/>
                          <a:latin typeface="Times New Roman"/>
                          <a:ea typeface="Calibri"/>
                          <a:cs typeface="Arial"/>
                        </a:rPr>
                        <a:t>(m)</a:t>
                      </a:r>
                      <a:endParaRPr lang="en-US" sz="1800" b="1">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1800" b="1" dirty="0">
                          <a:solidFill>
                            <a:srgbClr val="002060"/>
                          </a:solidFill>
                          <a:effectLst/>
                          <a:latin typeface="Times New Roman"/>
                          <a:ea typeface="Calibri"/>
                          <a:cs typeface="Arial"/>
                        </a:rPr>
                        <a:t>66.5</a:t>
                      </a:r>
                      <a:r>
                        <a:rPr lang="en-US" sz="1800" b="1" dirty="0">
                          <a:solidFill>
                            <a:srgbClr val="FF0000"/>
                          </a:solidFill>
                          <a:effectLst/>
                          <a:latin typeface="Times New Roman"/>
                          <a:ea typeface="Calibri"/>
                          <a:cs typeface="Arial"/>
                        </a:rPr>
                        <a:t>(5)</a:t>
                      </a:r>
                      <a:endParaRPr lang="en-US" sz="1800" b="1" dirty="0">
                        <a:effectLst/>
                        <a:latin typeface="Calibri"/>
                        <a:ea typeface="Calibri"/>
                        <a:cs typeface="Arial"/>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Rectangle 1"/>
          <p:cNvSpPr>
            <a:spLocks noChangeArrowheads="1"/>
          </p:cNvSpPr>
          <p:nvPr/>
        </p:nvSpPr>
        <p:spPr bwMode="auto">
          <a:xfrm>
            <a:off x="337049" y="116632"/>
            <a:ext cx="877747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tab pos="809625" algn="l"/>
              </a:tabLst>
            </a:pPr>
            <a:r>
              <a:rPr kumimoji="0" lang="en-US" sz="2400" b="1" i="0" u="none" strike="noStrike" cap="none" normalizeH="0" baseline="0" dirty="0" smtClean="0">
                <a:ln>
                  <a:noFill/>
                </a:ln>
                <a:solidFill>
                  <a:srgbClr val="0070C0"/>
                </a:solidFill>
                <a:effectLst/>
                <a:latin typeface="فف"/>
                <a:ea typeface="Times New Roman" pitchFamily="18" charset="0"/>
                <a:cs typeface="Calibri" pitchFamily="34" charset="0"/>
              </a:rPr>
              <a:t>Chemical shift and multiplicities of residual protons in commercially available </a:t>
            </a:r>
            <a:r>
              <a:rPr kumimoji="0" lang="en-US" sz="2400" b="1" i="0" u="none" strike="noStrike" cap="none" normalizeH="0" baseline="0" dirty="0" err="1" smtClean="0">
                <a:ln>
                  <a:noFill/>
                </a:ln>
                <a:solidFill>
                  <a:srgbClr val="0070C0"/>
                </a:solidFill>
                <a:effectLst/>
                <a:latin typeface="فف"/>
                <a:ea typeface="Times New Roman" pitchFamily="18" charset="0"/>
                <a:cs typeface="Calibri" pitchFamily="34" charset="0"/>
              </a:rPr>
              <a:t>deuterated</a:t>
            </a:r>
            <a:r>
              <a:rPr kumimoji="0" lang="en-US" sz="2400" b="1" i="0" u="none" strike="noStrike" cap="none" normalizeH="0" baseline="0" dirty="0" smtClean="0">
                <a:ln>
                  <a:noFill/>
                </a:ln>
                <a:solidFill>
                  <a:srgbClr val="0070C0"/>
                </a:solidFill>
                <a:effectLst/>
                <a:latin typeface="فف"/>
                <a:ea typeface="Times New Roman" pitchFamily="18" charset="0"/>
                <a:cs typeface="Calibri" pitchFamily="34" charset="0"/>
              </a:rPr>
              <a:t> solvents</a:t>
            </a:r>
            <a:r>
              <a:rPr kumimoji="0" lang="en-US" sz="2400" b="0" i="0" u="none" strike="noStrike" cap="none" normalizeH="0" baseline="0" dirty="0" smtClean="0">
                <a:ln>
                  <a:noFill/>
                </a:ln>
                <a:solidFill>
                  <a:srgbClr val="002060"/>
                </a:solidFill>
                <a:effectLst/>
                <a:latin typeface="Calibri" pitchFamily="34" charset="0"/>
                <a:ea typeface="Times New Roman" pitchFamily="18" charset="0"/>
                <a:cs typeface="+mj-cs"/>
              </a:rPr>
              <a:t>.</a:t>
            </a:r>
            <a:endParaRPr kumimoji="0" lang="en-US" sz="2400" b="0" i="0" u="none" strike="noStrike" cap="none" normalizeH="0" baseline="0" dirty="0" smtClean="0">
              <a:ln>
                <a:noFill/>
              </a:ln>
              <a:solidFill>
                <a:schemeClr val="tx1"/>
              </a:solidFill>
              <a:effectLst/>
              <a:latin typeface="Arial" pitchFamily="34" charset="0"/>
              <a:cs typeface="+mj-cs"/>
            </a:endParaRPr>
          </a:p>
          <a:p>
            <a:pPr marL="0" marR="0" lvl="0" indent="0" algn="l" defTabSz="914400" rtl="0" eaLnBrk="0" fontAlgn="base" latinLnBrk="0" hangingPunct="0">
              <a:lnSpc>
                <a:spcPct val="100000"/>
              </a:lnSpc>
              <a:spcBef>
                <a:spcPct val="0"/>
              </a:spcBef>
              <a:spcAft>
                <a:spcPct val="0"/>
              </a:spcAft>
              <a:buClrTx/>
              <a:buSzTx/>
              <a:buFontTx/>
              <a:buNone/>
              <a:tabLst>
                <a:tab pos="809625" algn="l"/>
              </a:tabLst>
            </a:pPr>
            <a:endParaRPr kumimoji="0" lang="en-US" sz="2400" b="0" i="0" u="none" strike="noStrike" cap="none" normalizeH="0" baseline="0" dirty="0" smtClean="0">
              <a:ln>
                <a:noFill/>
              </a:ln>
              <a:solidFill>
                <a:schemeClr val="tx1"/>
              </a:solidFill>
              <a:effectLst/>
              <a:latin typeface="Arial" pitchFamily="34" charset="0"/>
              <a:cs typeface="+mj-cs"/>
            </a:endParaRPr>
          </a:p>
        </p:txBody>
      </p:sp>
    </p:spTree>
    <p:extLst>
      <p:ext uri="{BB962C8B-B14F-4D97-AF65-F5344CB8AC3E}">
        <p14:creationId xmlns:p14="http://schemas.microsoft.com/office/powerpoint/2010/main" val="38830216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287016" y="692696"/>
            <a:ext cx="8856984" cy="5932393"/>
          </a:xfrm>
          <a:prstGeom prst="rect">
            <a:avLst/>
          </a:prstGeom>
        </p:spPr>
        <p:txBody>
          <a:bodyPr wrap="square">
            <a:spAutoFit/>
          </a:bodyPr>
          <a:lstStyle/>
          <a:p>
            <a:pPr marL="457200">
              <a:lnSpc>
                <a:spcPct val="115000"/>
              </a:lnSpc>
              <a:spcAft>
                <a:spcPts val="0"/>
              </a:spcAft>
            </a:pPr>
            <a:r>
              <a:rPr lang="en-US" sz="2400" b="1" i="1" u="sng" dirty="0">
                <a:solidFill>
                  <a:srgbClr val="FF0000"/>
                </a:solidFill>
                <a:latin typeface="Times New Roman"/>
                <a:ea typeface="Times New Roman"/>
                <a:cs typeface="Arial"/>
              </a:rPr>
              <a:t>Notes about some </a:t>
            </a:r>
            <a:r>
              <a:rPr lang="en-US" sz="2400" b="1" i="1" u="sng" dirty="0" smtClean="0">
                <a:solidFill>
                  <a:srgbClr val="FF0000"/>
                </a:solidFill>
                <a:latin typeface="Times New Roman"/>
                <a:ea typeface="Times New Roman"/>
                <a:cs typeface="Arial"/>
              </a:rPr>
              <a:t>solvent</a:t>
            </a:r>
            <a:endParaRPr lang="en-US" sz="2400" b="1" i="1" u="sng" dirty="0">
              <a:solidFill>
                <a:srgbClr val="FF0000"/>
              </a:solidFill>
              <a:ea typeface="Calibri"/>
              <a:cs typeface="Arial"/>
            </a:endParaRPr>
          </a:p>
          <a:p>
            <a:pPr marL="342900" lvl="0" indent="-342900">
              <a:lnSpc>
                <a:spcPct val="115000"/>
              </a:lnSpc>
              <a:spcAft>
                <a:spcPts val="0"/>
              </a:spcAft>
              <a:buFont typeface="+mj-lt"/>
              <a:buAutoNum type="arabicPeriod"/>
            </a:pPr>
            <a:r>
              <a:rPr lang="en-US" b="1" dirty="0">
                <a:solidFill>
                  <a:srgbClr val="000000"/>
                </a:solidFill>
                <a:latin typeface="Times New Roman"/>
                <a:ea typeface="Times New Roman"/>
                <a:cs typeface="Arial"/>
              </a:rPr>
              <a:t>D6-DMSO has affinity for water, which makes it almost impossible to keep dry, even if it’s stored over molecular sieves Which make  D6-DMSO has a large water peak, which varies in shape and position, from sharp and small at around 3.46 ppm, to very large and broad at around 4.06 ppm in wetter samples</a:t>
            </a:r>
            <a:r>
              <a:rPr lang="en-US" b="1" dirty="0" smtClean="0">
                <a:solidFill>
                  <a:srgbClr val="000000"/>
                </a:solidFill>
                <a:latin typeface="Times New Roman"/>
                <a:ea typeface="Times New Roman"/>
                <a:cs typeface="Arial"/>
              </a:rPr>
              <a:t>.</a:t>
            </a:r>
          </a:p>
          <a:p>
            <a:pPr marL="342900" lvl="0" indent="-342900">
              <a:lnSpc>
                <a:spcPct val="115000"/>
              </a:lnSpc>
              <a:spcAft>
                <a:spcPts val="0"/>
              </a:spcAft>
              <a:buFont typeface="+mj-lt"/>
              <a:buAutoNum type="arabicPeriod"/>
            </a:pPr>
            <a:endParaRPr lang="en-US" b="1" dirty="0">
              <a:solidFill>
                <a:srgbClr val="000000"/>
              </a:solidFill>
              <a:latin typeface="Times New Roman"/>
              <a:ea typeface="Calibri"/>
              <a:cs typeface="Arial"/>
            </a:endParaRPr>
          </a:p>
          <a:p>
            <a:pPr marL="342900" lvl="0" indent="-342900">
              <a:lnSpc>
                <a:spcPct val="115000"/>
              </a:lnSpc>
              <a:buFont typeface="+mj-lt"/>
              <a:buAutoNum type="arabicPeriod"/>
            </a:pPr>
            <a:r>
              <a:rPr lang="en-US" b="1" dirty="0" err="1">
                <a:solidFill>
                  <a:srgbClr val="000000"/>
                </a:solidFill>
                <a:latin typeface="Times New Roman"/>
                <a:ea typeface="Times New Roman"/>
                <a:cs typeface="Arial"/>
              </a:rPr>
              <a:t>Deutero</a:t>
            </a:r>
            <a:r>
              <a:rPr lang="en-US" b="1" dirty="0">
                <a:solidFill>
                  <a:srgbClr val="000000"/>
                </a:solidFill>
                <a:latin typeface="Times New Roman"/>
                <a:ea typeface="Times New Roman"/>
                <a:cs typeface="Arial"/>
              </a:rPr>
              <a:t> Methanol (CD</a:t>
            </a:r>
            <a:r>
              <a:rPr lang="en-US" b="1" baseline="-25000" dirty="0">
                <a:solidFill>
                  <a:srgbClr val="000000"/>
                </a:solidFill>
                <a:latin typeface="Times New Roman"/>
                <a:ea typeface="Times New Roman"/>
                <a:cs typeface="Arial"/>
              </a:rPr>
              <a:t>3</a:t>
            </a:r>
            <a:r>
              <a:rPr lang="en-US" b="1" dirty="0">
                <a:solidFill>
                  <a:srgbClr val="000000"/>
                </a:solidFill>
                <a:latin typeface="Times New Roman"/>
                <a:ea typeface="Times New Roman"/>
                <a:cs typeface="Arial"/>
              </a:rPr>
              <a:t>OD)</a:t>
            </a:r>
            <a:r>
              <a:rPr lang="en-US" b="1" dirty="0">
                <a:latin typeface="Times New Roman"/>
                <a:ea typeface="Calibri"/>
                <a:cs typeface="Arial"/>
              </a:rPr>
              <a:t>, like DMSO it has a very high affinity for water and is almost impossible to keep dry. Its water peak is sharper and occurs more predictably at around 4.8 ppm.</a:t>
            </a:r>
            <a:endParaRPr lang="en-US" b="1" dirty="0">
              <a:ea typeface="Calibri"/>
              <a:cs typeface="Arial"/>
            </a:endParaRPr>
          </a:p>
          <a:p>
            <a:pPr marL="228600">
              <a:lnSpc>
                <a:spcPct val="115000"/>
              </a:lnSpc>
              <a:spcAft>
                <a:spcPts val="0"/>
              </a:spcAft>
            </a:pPr>
            <a:r>
              <a:rPr lang="en-US" b="1" dirty="0">
                <a:solidFill>
                  <a:srgbClr val="000000"/>
                </a:solidFill>
                <a:latin typeface="Times New Roman"/>
                <a:ea typeface="Times New Roman"/>
                <a:cs typeface="Arial"/>
              </a:rPr>
              <a:t> </a:t>
            </a:r>
            <a:endParaRPr lang="en-US" b="1" dirty="0">
              <a:ea typeface="Calibri"/>
              <a:cs typeface="Arial"/>
            </a:endParaRPr>
          </a:p>
          <a:p>
            <a:pPr lvl="0">
              <a:lnSpc>
                <a:spcPct val="115000"/>
              </a:lnSpc>
              <a:spcAft>
                <a:spcPts val="0"/>
              </a:spcAft>
            </a:pPr>
            <a:r>
              <a:rPr lang="en-US" b="1" dirty="0" smtClean="0">
                <a:latin typeface="Times New Roman"/>
                <a:ea typeface="Calibri"/>
                <a:cs typeface="Arial"/>
              </a:rPr>
              <a:t>3- Its </a:t>
            </a:r>
            <a:r>
              <a:rPr lang="en-US" b="1" dirty="0">
                <a:latin typeface="Times New Roman"/>
                <a:ea typeface="Calibri"/>
                <a:cs typeface="Arial"/>
              </a:rPr>
              <a:t>main disadvantage of </a:t>
            </a:r>
            <a:r>
              <a:rPr lang="en-US" b="1" dirty="0" err="1">
                <a:latin typeface="Times New Roman"/>
                <a:ea typeface="Calibri"/>
                <a:cs typeface="Arial"/>
              </a:rPr>
              <a:t>deutero</a:t>
            </a:r>
            <a:r>
              <a:rPr lang="en-US" b="1" dirty="0">
                <a:latin typeface="Times New Roman"/>
                <a:ea typeface="Calibri"/>
                <a:cs typeface="Arial"/>
              </a:rPr>
              <a:t> methanol (CD</a:t>
            </a:r>
            <a:r>
              <a:rPr lang="en-US" b="1" baseline="-25000" dirty="0">
                <a:latin typeface="Times New Roman"/>
                <a:ea typeface="Calibri"/>
                <a:cs typeface="Arial"/>
              </a:rPr>
              <a:t>3</a:t>
            </a:r>
            <a:r>
              <a:rPr lang="en-US" b="1" dirty="0">
                <a:latin typeface="Times New Roman"/>
                <a:ea typeface="Calibri"/>
                <a:cs typeface="Arial"/>
              </a:rPr>
              <a:t>OD) is that it will exchange </a:t>
            </a:r>
            <a:r>
              <a:rPr lang="en-US" b="1" dirty="0" err="1">
                <a:latin typeface="Times New Roman"/>
                <a:ea typeface="Calibri"/>
                <a:cs typeface="Arial"/>
              </a:rPr>
              <a:t>ionisable</a:t>
            </a:r>
            <a:r>
              <a:rPr lang="en-US" b="1" dirty="0">
                <a:latin typeface="Times New Roman"/>
                <a:ea typeface="Calibri"/>
                <a:cs typeface="Arial"/>
              </a:rPr>
              <a:t> protons in your sample for deuterons, and hence they will be lost from the spectrum, e.g., -OH, -NH and even -CONH2; though these can often be relatively slow to exchange. </a:t>
            </a:r>
            <a:endParaRPr lang="en-US" b="1" dirty="0">
              <a:ea typeface="Calibri"/>
              <a:cs typeface="Arial"/>
            </a:endParaRPr>
          </a:p>
          <a:p>
            <a:pPr marL="457200">
              <a:lnSpc>
                <a:spcPct val="115000"/>
              </a:lnSpc>
              <a:spcAft>
                <a:spcPts val="0"/>
              </a:spcAft>
            </a:pPr>
            <a:r>
              <a:rPr lang="en-US" b="1" dirty="0">
                <a:latin typeface="Times New Roman"/>
                <a:ea typeface="Calibri"/>
                <a:cs typeface="Arial"/>
              </a:rPr>
              <a:t> </a:t>
            </a:r>
            <a:endParaRPr lang="en-US" b="1" dirty="0">
              <a:ea typeface="Calibri"/>
              <a:cs typeface="Arial"/>
            </a:endParaRPr>
          </a:p>
          <a:p>
            <a:pPr lvl="0">
              <a:lnSpc>
                <a:spcPct val="115000"/>
              </a:lnSpc>
              <a:spcAft>
                <a:spcPts val="0"/>
              </a:spcAft>
            </a:pPr>
            <a:r>
              <a:rPr lang="en-US" b="1" dirty="0" smtClean="0">
                <a:latin typeface="Times New Roman"/>
                <a:ea typeface="Calibri"/>
                <a:cs typeface="Arial"/>
              </a:rPr>
              <a:t>4- D</a:t>
            </a:r>
            <a:r>
              <a:rPr lang="en-US" b="1" baseline="-25000" dirty="0" smtClean="0">
                <a:latin typeface="Times New Roman"/>
                <a:ea typeface="Calibri"/>
                <a:cs typeface="Arial"/>
              </a:rPr>
              <a:t>2</a:t>
            </a:r>
            <a:r>
              <a:rPr lang="en-US" b="1" dirty="0" smtClean="0">
                <a:latin typeface="Times New Roman"/>
                <a:ea typeface="Calibri"/>
                <a:cs typeface="Arial"/>
              </a:rPr>
              <a:t>O</a:t>
            </a:r>
            <a:r>
              <a:rPr lang="en-US" b="1" dirty="0">
                <a:latin typeface="Times New Roman"/>
                <a:ea typeface="Calibri"/>
                <a:cs typeface="Arial"/>
              </a:rPr>
              <a:t>, like </a:t>
            </a:r>
            <a:r>
              <a:rPr lang="en-US" b="1" dirty="0" err="1">
                <a:latin typeface="Times New Roman"/>
                <a:ea typeface="Calibri"/>
                <a:cs typeface="Arial"/>
              </a:rPr>
              <a:t>deutero</a:t>
            </a:r>
            <a:r>
              <a:rPr lang="en-US" b="1" dirty="0">
                <a:latin typeface="Times New Roman"/>
                <a:ea typeface="Calibri"/>
                <a:cs typeface="Arial"/>
              </a:rPr>
              <a:t> methanol, it exchanges all acidic protons readily and exhibits a strong HOD signal at about 4.9 ppm. Samples made up in D2O often fail to dissolve cleanly and benefit from filtration through a tight cotton wool filter.</a:t>
            </a:r>
            <a:endParaRPr lang="en-US" b="1" dirty="0">
              <a:ea typeface="Calibri"/>
              <a:cs typeface="Arial"/>
            </a:endParaRPr>
          </a:p>
          <a:p>
            <a:pPr marL="342900" lvl="0" indent="-342900">
              <a:lnSpc>
                <a:spcPct val="115000"/>
              </a:lnSpc>
              <a:spcAft>
                <a:spcPts val="0"/>
              </a:spcAft>
              <a:buFont typeface="+mj-lt"/>
              <a:buAutoNum type="arabicPeriod"/>
            </a:pPr>
            <a:endParaRPr lang="en-US" b="1" dirty="0">
              <a:ea typeface="Calibri"/>
              <a:cs typeface="Arial"/>
            </a:endParaRPr>
          </a:p>
        </p:txBody>
      </p:sp>
    </p:spTree>
    <p:extLst>
      <p:ext uri="{BB962C8B-B14F-4D97-AF65-F5344CB8AC3E}">
        <p14:creationId xmlns:p14="http://schemas.microsoft.com/office/powerpoint/2010/main" val="5848248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95536" y="764704"/>
            <a:ext cx="8532440" cy="5688737"/>
          </a:xfrm>
          <a:prstGeom prst="rect">
            <a:avLst/>
          </a:prstGeom>
        </p:spPr>
        <p:txBody>
          <a:bodyPr wrap="square">
            <a:spAutoFit/>
          </a:bodyPr>
          <a:lstStyle/>
          <a:p>
            <a:pPr>
              <a:lnSpc>
                <a:spcPct val="115000"/>
              </a:lnSpc>
              <a:spcAft>
                <a:spcPts val="1000"/>
              </a:spcAft>
            </a:pPr>
            <a:r>
              <a:rPr lang="en-US" sz="2000" b="1" i="1" u="sng" dirty="0">
                <a:solidFill>
                  <a:srgbClr val="1F497D"/>
                </a:solidFill>
                <a:latin typeface="Times New Roman"/>
                <a:ea typeface="Calibri"/>
                <a:cs typeface="Arial"/>
              </a:rPr>
              <a:t>Integral and integration </a:t>
            </a:r>
            <a:endParaRPr lang="en-US" sz="2000" b="1" i="1" u="sng" dirty="0" smtClean="0">
              <a:solidFill>
                <a:srgbClr val="1F497D"/>
              </a:solidFill>
              <a:latin typeface="Times New Roman"/>
              <a:ea typeface="Calibri"/>
              <a:cs typeface="Arial"/>
            </a:endParaRPr>
          </a:p>
          <a:p>
            <a:pPr>
              <a:lnSpc>
                <a:spcPct val="115000"/>
              </a:lnSpc>
              <a:spcAft>
                <a:spcPts val="1000"/>
              </a:spcAft>
            </a:pPr>
            <a:endParaRPr lang="en-US" sz="2000" dirty="0">
              <a:ea typeface="Calibri"/>
              <a:cs typeface="Arial"/>
            </a:endParaRPr>
          </a:p>
          <a:p>
            <a:pPr>
              <a:lnSpc>
                <a:spcPct val="115000"/>
              </a:lnSpc>
              <a:spcAft>
                <a:spcPts val="1000"/>
              </a:spcAft>
            </a:pPr>
            <a:r>
              <a:rPr lang="en-US" sz="2000" dirty="0">
                <a:latin typeface="Times New Roman"/>
                <a:ea typeface="Calibri"/>
                <a:cs typeface="Arial"/>
              </a:rPr>
              <a:t>The NMR spectrum not only distinguishes how many different types of protons a molecule has, but also reveals how many of each type are contained within the molecule. </a:t>
            </a:r>
            <a:r>
              <a:rPr lang="en-US" sz="2000" b="1" dirty="0">
                <a:solidFill>
                  <a:srgbClr val="C00000"/>
                </a:solidFill>
                <a:latin typeface="Times New Roman"/>
                <a:ea typeface="Calibri"/>
                <a:cs typeface="Arial"/>
              </a:rPr>
              <a:t>In the NMR spectrum, the area under each peak is proportional to the number of hydrogen’s generating that peak. </a:t>
            </a:r>
            <a:endParaRPr lang="en-US" sz="2000" b="1" dirty="0">
              <a:solidFill>
                <a:srgbClr val="C00000"/>
              </a:solidFill>
              <a:ea typeface="Calibri"/>
              <a:cs typeface="Arial"/>
            </a:endParaRPr>
          </a:p>
          <a:p>
            <a:pPr>
              <a:lnSpc>
                <a:spcPct val="115000"/>
              </a:lnSpc>
              <a:spcAft>
                <a:spcPts val="1000"/>
              </a:spcAft>
            </a:pPr>
            <a:r>
              <a:rPr lang="en-US" sz="2000" b="1" dirty="0">
                <a:solidFill>
                  <a:srgbClr val="002060"/>
                </a:solidFill>
                <a:latin typeface="Times New Roman"/>
                <a:ea typeface="Calibri"/>
                <a:cs typeface="Arial"/>
              </a:rPr>
              <a:t>Signal intensity is proportional to the number of protons present in each of the chemical environment within the molecule.</a:t>
            </a:r>
            <a:endParaRPr lang="en-US" sz="2000" dirty="0">
              <a:ea typeface="Calibri"/>
              <a:cs typeface="Arial"/>
            </a:endParaRPr>
          </a:p>
          <a:p>
            <a:pPr>
              <a:lnSpc>
                <a:spcPct val="115000"/>
              </a:lnSpc>
              <a:spcAft>
                <a:spcPts val="1000"/>
              </a:spcAft>
            </a:pPr>
            <a:r>
              <a:rPr lang="en-US" sz="2000" dirty="0">
                <a:latin typeface="Times New Roman"/>
                <a:ea typeface="Calibri"/>
                <a:cs typeface="Arial"/>
              </a:rPr>
              <a:t>The NMR spectrometer has the capability to electronically integrate the area under each peak. It does this by tracing over each peak a vertically rising line, called the integral, which rises in height by an amount proportional to the area under the peak.</a:t>
            </a:r>
            <a:endParaRPr lang="en-US" sz="2000" dirty="0">
              <a:ea typeface="Calibri"/>
              <a:cs typeface="Arial"/>
            </a:endParaRPr>
          </a:p>
          <a:p>
            <a:pPr>
              <a:lnSpc>
                <a:spcPct val="115000"/>
              </a:lnSpc>
              <a:spcAft>
                <a:spcPts val="1000"/>
              </a:spcAft>
            </a:pPr>
            <a:r>
              <a:rPr lang="en-US" sz="2000" b="1" dirty="0">
                <a:solidFill>
                  <a:srgbClr val="00B050"/>
                </a:solidFill>
                <a:latin typeface="Times New Roman"/>
                <a:ea typeface="Calibri"/>
                <a:cs typeface="Arial"/>
              </a:rPr>
              <a:t>Integration: -</a:t>
            </a:r>
            <a:r>
              <a:rPr lang="en-US" sz="2000" dirty="0">
                <a:latin typeface="Times New Roman"/>
                <a:ea typeface="Calibri"/>
                <a:cs typeface="Arial"/>
              </a:rPr>
              <a:t> it is a process by which relative areas under spectral peaks are measured.</a:t>
            </a:r>
            <a:endParaRPr lang="en-US" sz="2000" dirty="0">
              <a:ea typeface="Calibri"/>
              <a:cs typeface="Arial"/>
            </a:endParaRPr>
          </a:p>
        </p:txBody>
      </p:sp>
    </p:spTree>
    <p:extLst>
      <p:ext uri="{BB962C8B-B14F-4D97-AF65-F5344CB8AC3E}">
        <p14:creationId xmlns:p14="http://schemas.microsoft.com/office/powerpoint/2010/main" val="3537600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323528" y="228600"/>
            <a:ext cx="1713932"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Example:- </a:t>
            </a:r>
            <a:endParaRPr kumimoji="0" lang="en-US" sz="2400" b="1" i="0" u="none" strike="noStrike" cap="none" normalizeH="0" baseline="0" dirty="0" smtClean="0">
              <a:ln>
                <a:noFill/>
              </a:ln>
              <a:solidFill>
                <a:srgbClr val="C0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3" name="كائن 2"/>
          <p:cNvGraphicFramePr>
            <a:graphicFrameLocks noChangeAspect="1"/>
          </p:cNvGraphicFramePr>
          <p:nvPr>
            <p:extLst>
              <p:ext uri="{D42A27DB-BD31-4B8C-83A1-F6EECF244321}">
                <p14:modId xmlns:p14="http://schemas.microsoft.com/office/powerpoint/2010/main" val="3285329587"/>
              </p:ext>
            </p:extLst>
          </p:nvPr>
        </p:nvGraphicFramePr>
        <p:xfrm>
          <a:off x="431540" y="1052736"/>
          <a:ext cx="8280920" cy="5659621"/>
        </p:xfrm>
        <a:graphic>
          <a:graphicData uri="http://schemas.openxmlformats.org/presentationml/2006/ole">
            <mc:AlternateContent xmlns:mc="http://schemas.openxmlformats.org/markup-compatibility/2006">
              <mc:Choice xmlns:v="urn:schemas-microsoft-com:vml" Requires="v">
                <p:oleObj spid="_x0000_s22537" name="CS ChemDraw Drawing" r:id="rId3" imgW="6357747" imgH="4320159" progId="ChemDraw.Document.6.0">
                  <p:embed/>
                </p:oleObj>
              </mc:Choice>
              <mc:Fallback>
                <p:oleObj name="CS ChemDraw Drawing" r:id="rId3" imgW="6357747" imgH="4320159" progId="ChemDraw.Document.6.0">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1540" y="1052736"/>
                        <a:ext cx="8280920" cy="5659621"/>
                      </a:xfrm>
                      <a:prstGeom prst="rect">
                        <a:avLst/>
                      </a:prstGeom>
                      <a:noFill/>
                    </p:spPr>
                  </p:pic>
                </p:oleObj>
              </mc:Fallback>
            </mc:AlternateContent>
          </a:graphicData>
        </a:graphic>
      </p:graphicFrame>
      <p:sp>
        <p:nvSpPr>
          <p:cNvPr id="4" name="Rectangle 3"/>
          <p:cNvSpPr>
            <a:spLocks noChangeArrowheads="1"/>
          </p:cNvSpPr>
          <p:nvPr/>
        </p:nvSpPr>
        <p:spPr bwMode="auto">
          <a:xfrm>
            <a:off x="0" y="40767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endParaRPr kumimoji="0" lang="ar-IQ"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9046644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207719" y="764704"/>
            <a:ext cx="8964488"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Note that the height of the integral line does not give the absolute number of </a:t>
            </a:r>
            <a:r>
              <a:rPr kumimoji="0" lang="en-US"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hydrogens</a:t>
            </a:r>
            <a:r>
              <a:rPr kumimoji="0" lang="en-US"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It gives the relative number of each type of hydrogen. The first integral rises for 55.5 divisions on the chart paper; the second, 22.0 divisions; and the third, 32.5 divisions. These numbers are relative. One can find ratios of the types of protons by dividing each of the larger numbers by the smallest number:</a:t>
            </a:r>
            <a:r>
              <a:rPr kumimoji="0" lang="en-US" sz="20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 </a:t>
            </a:r>
            <a:r>
              <a:rPr kumimoji="0" lang="en-US"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then we arrive at the true ratio by multiplying each figure by 2 and rounding off to 5:2:3</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3" name="كائن 2"/>
          <p:cNvGraphicFramePr>
            <a:graphicFrameLocks noChangeAspect="1"/>
          </p:cNvGraphicFramePr>
          <p:nvPr>
            <p:extLst>
              <p:ext uri="{D42A27DB-BD31-4B8C-83A1-F6EECF244321}">
                <p14:modId xmlns:p14="http://schemas.microsoft.com/office/powerpoint/2010/main" val="1247469313"/>
              </p:ext>
            </p:extLst>
          </p:nvPr>
        </p:nvGraphicFramePr>
        <p:xfrm>
          <a:off x="208237" y="4221088"/>
          <a:ext cx="8640960" cy="1719436"/>
        </p:xfrm>
        <a:graphic>
          <a:graphicData uri="http://schemas.openxmlformats.org/presentationml/2006/ole">
            <mc:AlternateContent xmlns:mc="http://schemas.openxmlformats.org/markup-compatibility/2006">
              <mc:Choice xmlns:v="urn:schemas-microsoft-com:vml" Requires="v">
                <p:oleObj spid="_x0000_s23560" name="CS ChemDraw Drawing" r:id="rId3" imgW="6283071" imgH="510159" progId="ChemDraw.Document.6.0">
                  <p:embed/>
                </p:oleObj>
              </mc:Choice>
              <mc:Fallback>
                <p:oleObj name="CS ChemDraw Drawing" r:id="rId3" imgW="6283071" imgH="510159" progId="ChemDraw.Document.6.0">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8237" y="4221088"/>
                        <a:ext cx="8640960" cy="1719436"/>
                      </a:xfrm>
                      <a:prstGeom prst="rect">
                        <a:avLst/>
                      </a:prstGeom>
                      <a:noFill/>
                    </p:spPr>
                  </p:pic>
                </p:oleObj>
              </mc:Fallback>
            </mc:AlternateContent>
          </a:graphicData>
        </a:graphic>
      </p:graphicFrame>
      <p:sp>
        <p:nvSpPr>
          <p:cNvPr id="4" name="Rectangle 3"/>
          <p:cNvSpPr>
            <a:spLocks noChangeArrowheads="1"/>
          </p:cNvSpPr>
          <p:nvPr/>
        </p:nvSpPr>
        <p:spPr bwMode="auto">
          <a:xfrm>
            <a:off x="179512" y="4950459"/>
            <a:ext cx="8964488"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5221846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51520" y="260648"/>
            <a:ext cx="8640960" cy="1631216"/>
          </a:xfrm>
          <a:prstGeom prst="rect">
            <a:avLst/>
          </a:prstGeom>
        </p:spPr>
        <p:txBody>
          <a:bodyPr wrap="square">
            <a:spAutoFit/>
          </a:bodyPr>
          <a:lstStyle/>
          <a:p>
            <a:r>
              <a:rPr lang="en-US" sz="2000" dirty="0">
                <a:solidFill>
                  <a:prstClr val="black"/>
                </a:solidFill>
                <a:latin typeface="Times New Roman" pitchFamily="18" charset="0"/>
                <a:ea typeface="Calibri" pitchFamily="34" charset="0"/>
                <a:cs typeface="Times New Roman" pitchFamily="18" charset="0"/>
              </a:rPr>
              <a:t>The peak at 7.3 ppm, which integrates for five protons, arises from the resonance of the aromatic ring protons, whereas that at 2.0 ppm, which integrates for three protons, is due to the methyl protons. The two-proton resonance at 5.1 ppm arises from the benzyl protons. Notice that the integrals give the simplest ratio, but not necessarily the true ratio, of numbers of protons of each type.</a:t>
            </a:r>
            <a:endParaRPr lang="ar-IQ" sz="2000" dirty="0"/>
          </a:p>
        </p:txBody>
      </p:sp>
      <p:sp>
        <p:nvSpPr>
          <p:cNvPr id="3" name="مستطيل 2"/>
          <p:cNvSpPr/>
          <p:nvPr/>
        </p:nvSpPr>
        <p:spPr>
          <a:xfrm>
            <a:off x="467544" y="2420888"/>
            <a:ext cx="8424936" cy="3596369"/>
          </a:xfrm>
          <a:prstGeom prst="rect">
            <a:avLst/>
          </a:prstGeom>
        </p:spPr>
        <p:txBody>
          <a:bodyPr wrap="square">
            <a:spAutoFit/>
          </a:bodyPr>
          <a:lstStyle/>
          <a:p>
            <a:pPr>
              <a:lnSpc>
                <a:spcPct val="115000"/>
              </a:lnSpc>
              <a:spcAft>
                <a:spcPts val="1000"/>
              </a:spcAft>
            </a:pPr>
            <a:r>
              <a:rPr lang="en-US" dirty="0">
                <a:latin typeface="Times New Roman"/>
                <a:ea typeface="Calibri"/>
                <a:cs typeface="Arial"/>
              </a:rPr>
              <a:t>The spectrum of benzyl acetate shown below was obtained on a modern FT-NMR instrument operating at </a:t>
            </a:r>
            <a:r>
              <a:rPr lang="en-US" dirty="0">
                <a:solidFill>
                  <a:srgbClr val="C00000"/>
                </a:solidFill>
                <a:latin typeface="Times New Roman"/>
                <a:ea typeface="Calibri"/>
                <a:cs typeface="Arial"/>
              </a:rPr>
              <a:t>300 </a:t>
            </a:r>
            <a:r>
              <a:rPr lang="en-US" dirty="0" err="1">
                <a:solidFill>
                  <a:srgbClr val="C00000"/>
                </a:solidFill>
                <a:latin typeface="Times New Roman"/>
                <a:ea typeface="Calibri"/>
                <a:cs typeface="Arial"/>
              </a:rPr>
              <a:t>MHz</a:t>
            </a:r>
            <a:r>
              <a:rPr lang="en-US" dirty="0" err="1">
                <a:latin typeface="Times New Roman"/>
                <a:ea typeface="Calibri"/>
                <a:cs typeface="Arial"/>
              </a:rPr>
              <a:t>.</a:t>
            </a:r>
            <a:r>
              <a:rPr lang="en-US" dirty="0">
                <a:latin typeface="Times New Roman"/>
                <a:ea typeface="Calibri"/>
                <a:cs typeface="Arial"/>
              </a:rPr>
              <a:t> The spectrum is similar to that obtained at </a:t>
            </a:r>
            <a:r>
              <a:rPr lang="en-US" dirty="0">
                <a:solidFill>
                  <a:srgbClr val="C00000"/>
                </a:solidFill>
                <a:latin typeface="Times New Roman"/>
                <a:ea typeface="Calibri"/>
                <a:cs typeface="Arial"/>
              </a:rPr>
              <a:t>60 </a:t>
            </a:r>
            <a:r>
              <a:rPr lang="en-US" dirty="0" err="1">
                <a:solidFill>
                  <a:srgbClr val="C00000"/>
                </a:solidFill>
                <a:latin typeface="Times New Roman"/>
                <a:ea typeface="Calibri"/>
                <a:cs typeface="Arial"/>
              </a:rPr>
              <a:t>MHz.</a:t>
            </a:r>
            <a:r>
              <a:rPr lang="en-US" dirty="0">
                <a:solidFill>
                  <a:srgbClr val="C00000"/>
                </a:solidFill>
                <a:latin typeface="Times New Roman"/>
                <a:ea typeface="Calibri"/>
                <a:cs typeface="Arial"/>
              </a:rPr>
              <a:t> </a:t>
            </a:r>
            <a:r>
              <a:rPr lang="en-US" dirty="0">
                <a:latin typeface="Times New Roman"/>
                <a:ea typeface="Calibri"/>
                <a:cs typeface="Arial"/>
              </a:rPr>
              <a:t>Integral lines are shown as before, but in addition, you will observe that digitized integral values for the integrals are printed below the peaks. The areas under the curve are relative and not absolute. The integral values are proportional to the actual number of protons represented by the peak. You will need to “massage” the numbers shown in Figure to obtain the actual number of protons represented by a particular peak. You will find that it is much easier to do the math when digitized values are provided rather than by measuring the change in heights of the integral line. Notice that benzyl acetate has 10 total protons, so you need to massage the numbers to obtain 10 protons. Proceed as follows:</a:t>
            </a:r>
            <a:endParaRPr lang="en-US" sz="1600" dirty="0">
              <a:ea typeface="Calibri"/>
              <a:cs typeface="Arial"/>
            </a:endParaRPr>
          </a:p>
        </p:txBody>
      </p:sp>
    </p:spTree>
    <p:extLst>
      <p:ext uri="{BB962C8B-B14F-4D97-AF65-F5344CB8AC3E}">
        <p14:creationId xmlns:p14="http://schemas.microsoft.com/office/powerpoint/2010/main" val="28731755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graphicFrame>
        <p:nvGraphicFramePr>
          <p:cNvPr id="3" name="كائن 2"/>
          <p:cNvGraphicFramePr>
            <a:graphicFrameLocks noChangeAspect="1"/>
          </p:cNvGraphicFramePr>
          <p:nvPr>
            <p:extLst>
              <p:ext uri="{D42A27DB-BD31-4B8C-83A1-F6EECF244321}">
                <p14:modId xmlns:p14="http://schemas.microsoft.com/office/powerpoint/2010/main" val="2022974431"/>
              </p:ext>
            </p:extLst>
          </p:nvPr>
        </p:nvGraphicFramePr>
        <p:xfrm>
          <a:off x="827584" y="1412776"/>
          <a:ext cx="7999025" cy="4308326"/>
        </p:xfrm>
        <a:graphic>
          <a:graphicData uri="http://schemas.openxmlformats.org/presentationml/2006/ole">
            <mc:AlternateContent xmlns:mc="http://schemas.openxmlformats.org/markup-compatibility/2006">
              <mc:Choice xmlns:v="urn:schemas-microsoft-com:vml" Requires="v">
                <p:oleObj spid="_x0000_s24583" name="CS ChemDraw Drawing" r:id="rId3" imgW="6537579" imgH="3529203" progId="ChemDraw.Document.6.0">
                  <p:embed/>
                </p:oleObj>
              </mc:Choice>
              <mc:Fallback>
                <p:oleObj name="CS ChemDraw Drawing" r:id="rId3" imgW="6537579" imgH="3529203" progId="ChemDraw.Document.6.0">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7584" y="1412776"/>
                        <a:ext cx="7999025" cy="4308326"/>
                      </a:xfrm>
                      <a:prstGeom prst="rect">
                        <a:avLst/>
                      </a:prstGeom>
                      <a:noFill/>
                    </p:spPr>
                  </p:pic>
                </p:oleObj>
              </mc:Fallback>
            </mc:AlternateContent>
          </a:graphicData>
        </a:graphic>
      </p:graphicFrame>
    </p:spTree>
    <p:extLst>
      <p:ext uri="{BB962C8B-B14F-4D97-AF65-F5344CB8AC3E}">
        <p14:creationId xmlns:p14="http://schemas.microsoft.com/office/powerpoint/2010/main" val="7881688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155</TotalTime>
  <Words>1100</Words>
  <Application>Microsoft Office PowerPoint</Application>
  <PresentationFormat>عرض على الشاشة (3:4)‏</PresentationFormat>
  <Paragraphs>88</Paragraphs>
  <Slides>15</Slides>
  <Notes>0</Notes>
  <HiddenSlides>0</HiddenSlides>
  <MMClips>0</MMClips>
  <ScaleCrop>false</ScaleCrop>
  <HeadingPairs>
    <vt:vector size="6" baseType="variant">
      <vt:variant>
        <vt:lpstr>نسق</vt:lpstr>
      </vt:variant>
      <vt:variant>
        <vt:i4>1</vt:i4>
      </vt:variant>
      <vt:variant>
        <vt:lpstr>خوادم OLE مضمنة</vt:lpstr>
      </vt:variant>
      <vt:variant>
        <vt:i4>1</vt:i4>
      </vt:variant>
      <vt:variant>
        <vt:lpstr>عناوين الشرائح</vt:lpstr>
      </vt:variant>
      <vt:variant>
        <vt:i4>15</vt:i4>
      </vt:variant>
    </vt:vector>
  </HeadingPairs>
  <TitlesOfParts>
    <vt:vector size="17" baseType="lpstr">
      <vt:lpstr>Office Theme</vt:lpstr>
      <vt:lpstr>CS ChemDraw Drawing</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2</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1</dc:creator>
  <cp:lastModifiedBy>InteL</cp:lastModifiedBy>
  <cp:revision>16</cp:revision>
  <dcterms:created xsi:type="dcterms:W3CDTF">2014-03-07T14:07:08Z</dcterms:created>
  <dcterms:modified xsi:type="dcterms:W3CDTF">2019-03-24T16:59:50Z</dcterms:modified>
</cp:coreProperties>
</file>