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849B8-C4AA-4384-98FF-EBFECBCBD267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94218"/>
            <a:ext cx="8424936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7030A0"/>
                </a:solidFill>
              </a:rPr>
              <a:t>Lec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3                                                           4th stage</a:t>
            </a:r>
            <a:endParaRPr lang="en-US" sz="3200" b="1" dirty="0">
              <a:solidFill>
                <a:srgbClr val="7030A0"/>
              </a:solidFill>
            </a:endParaRPr>
          </a:p>
          <a:p>
            <a:pPr lvl="0"/>
            <a:endParaRPr lang="en-US" sz="3200" b="1" dirty="0" smtClean="0">
              <a:solidFill>
                <a:srgbClr val="C00000"/>
              </a:solidFill>
            </a:endParaRPr>
          </a:p>
          <a:p>
            <a:pPr lvl="0"/>
            <a:r>
              <a:rPr lang="en-US" sz="3200" b="1" dirty="0" smtClean="0">
                <a:solidFill>
                  <a:srgbClr val="C00000"/>
                </a:solidFill>
              </a:rPr>
              <a:t>Organic </a:t>
            </a:r>
            <a:r>
              <a:rPr lang="en-US" sz="3200" b="1" dirty="0">
                <a:solidFill>
                  <a:srgbClr val="C00000"/>
                </a:solidFill>
              </a:rPr>
              <a:t>Pharmaceutical  Chemistry </a:t>
            </a:r>
            <a:r>
              <a:rPr lang="en-US" sz="3200" b="1" dirty="0" smtClean="0">
                <a:solidFill>
                  <a:srgbClr val="C00000"/>
                </a:solidFill>
              </a:rPr>
              <a:t>III</a:t>
            </a:r>
            <a:endParaRPr lang="en-US" sz="3200" b="1" dirty="0">
              <a:solidFill>
                <a:srgbClr val="C00000"/>
              </a:solidFill>
            </a:endParaRPr>
          </a:p>
          <a:p>
            <a:pPr lvl="0"/>
            <a:r>
              <a:rPr lang="en-US" sz="3200" b="1" dirty="0">
                <a:solidFill>
                  <a:srgbClr val="C00000"/>
                </a:solidFill>
              </a:rPr>
              <a:t>                         </a:t>
            </a:r>
            <a:r>
              <a:rPr lang="en-US" sz="3200" b="1" dirty="0" smtClean="0">
                <a:solidFill>
                  <a:srgbClr val="C00000"/>
                </a:solidFill>
              </a:rPr>
              <a:t>2018-2019</a:t>
            </a:r>
          </a:p>
          <a:p>
            <a:pPr lvl="0"/>
            <a:endParaRPr lang="en-US" sz="3200" b="1" dirty="0" smtClean="0">
              <a:solidFill>
                <a:srgbClr val="C00000"/>
              </a:solidFill>
            </a:endParaRPr>
          </a:p>
          <a:p>
            <a:pPr lvl="0"/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Assist prof. </a:t>
            </a:r>
            <a:r>
              <a:rPr lang="en-US" sz="3200" b="1" dirty="0" err="1" smtClean="0">
                <a:solidFill>
                  <a:srgbClr val="002060"/>
                </a:solidFill>
                <a:cs typeface="Times New Roman"/>
              </a:rPr>
              <a:t>Dr.Rita</a:t>
            </a:r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 Sabah Elias</a:t>
            </a:r>
          </a:p>
          <a:p>
            <a:pPr lvl="0"/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College of Pharmacy, university of </a:t>
            </a:r>
            <a:r>
              <a:rPr lang="en-US" sz="3200" b="1" dirty="0" err="1" smtClean="0">
                <a:solidFill>
                  <a:srgbClr val="002060"/>
                </a:solidFill>
                <a:cs typeface="Times New Roman"/>
              </a:rPr>
              <a:t>Basrah</a:t>
            </a:r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 </a:t>
            </a:r>
          </a:p>
          <a:p>
            <a:pPr lvl="0"/>
            <a:endParaRPr lang="en-US" sz="3200" b="1" dirty="0" smtClean="0">
              <a:solidFill>
                <a:srgbClr val="002060"/>
              </a:solidFill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/>
                <a:cs typeface="Arial"/>
              </a:rPr>
              <a:t>Textbook of Organic medicinal and 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Arial"/>
              </a:rPr>
              <a:t>pharmaceutical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Arial"/>
              </a:rPr>
              <a:t>chemistry </a:t>
            </a:r>
            <a:endParaRPr lang="en-US" sz="3200" b="1" dirty="0" smtClean="0">
              <a:solidFill>
                <a:srgbClr val="FF0000"/>
              </a:solidFill>
              <a:latin typeface="Times New Roman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002060"/>
                </a:solidFill>
                <a:latin typeface="Times New Roman"/>
                <a:cs typeface="Arial"/>
              </a:rPr>
              <a:t>                      Wilson and </a:t>
            </a:r>
            <a:r>
              <a:rPr lang="en-US" sz="3200" b="1" dirty="0" err="1">
                <a:solidFill>
                  <a:srgbClr val="002060"/>
                </a:solidFill>
                <a:latin typeface="Times New Roman"/>
                <a:cs typeface="Arial"/>
              </a:rPr>
              <a:t>Gisvold’s</a:t>
            </a:r>
            <a:r>
              <a:rPr lang="en-US" sz="32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endParaRPr lang="en-US" sz="2400" dirty="0">
              <a:ea typeface="Calibri"/>
              <a:cs typeface="Arial"/>
            </a:endParaRPr>
          </a:p>
          <a:p>
            <a:pPr lvl="0"/>
            <a:endParaRPr lang="en-US" sz="3200" b="1" dirty="0">
              <a:solidFill>
                <a:srgbClr val="002060"/>
              </a:solidFill>
              <a:cs typeface="Times New Roman"/>
            </a:endParaRPr>
          </a:p>
          <a:p>
            <a:pPr lvl="0"/>
            <a:endParaRPr lang="en-US" sz="3200" b="1" dirty="0" smtClean="0">
              <a:solidFill>
                <a:srgbClr val="002060"/>
              </a:solidFill>
              <a:cs typeface="Times New Roman"/>
            </a:endParaRPr>
          </a:p>
          <a:p>
            <a:pPr lvl="0"/>
            <a:endParaRPr lang="ar-IQ" sz="3200" b="1" dirty="0">
              <a:solidFill>
                <a:srgbClr val="00206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874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1859" y="404664"/>
            <a:ext cx="8712968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Substitutions at the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ortho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positions of a phenyl ring (e.g., 2,6-dimethoxy [methicillin]) or the 2-position of a 1-naphthyl system (e.g., 2-ethoxyl [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nafcillin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]) increase the steric hindrance of the acyl group and confer more β-lactamase resistance than shown by the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unsubstituted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compounds or those substituted at positions more distant from the α-carbon.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493771"/>
              </p:ext>
            </p:extLst>
          </p:nvPr>
        </p:nvGraphicFramePr>
        <p:xfrm>
          <a:off x="1331640" y="2403216"/>
          <a:ext cx="5945531" cy="2341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CS ChemDraw Drawing" r:id="rId3" imgW="6287714" imgH="2486791" progId="ChemDraw.Document.6.0">
                  <p:embed/>
                </p:oleObj>
              </mc:Choice>
              <mc:Fallback>
                <p:oleObj name="CS ChemDraw Drawing" r:id="rId3" imgW="6287714" imgH="2486791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03216"/>
                        <a:ext cx="5945531" cy="23417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4911551"/>
            <a:ext cx="849694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Methicillin, which has electron-donating groups (by resonance)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ortho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to the carbonyl carbon, is even more labile to acid-catalyzed hydrolysis than is penicillin G because of the more rapid formation of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penicillenic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acid derivative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4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426" y="188640"/>
            <a:ext cx="91440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Bulkier substituents are required to confer effective β-lactamase resistance among five-membered-ring heterocyclic derivatives. Thus, members of the 4-isoxazoyl penicillin family (e.g.,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oxacillin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cloxacillin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and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dicloxacillin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require both the 3-aryl and 5-methyl (3-methyl and 5-aryl) substituents for effectiveness against β-lactamase-producing S.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aureus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38214"/>
              </p:ext>
            </p:extLst>
          </p:nvPr>
        </p:nvGraphicFramePr>
        <p:xfrm>
          <a:off x="2699792" y="1990274"/>
          <a:ext cx="4176464" cy="2899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CS ChemDraw Drawing" r:id="rId3" imgW="4160164" imgH="2887619" progId="ChemDraw.Document.6.0">
                  <p:embed/>
                </p:oleObj>
              </mc:Choice>
              <mc:Fallback>
                <p:oleObj name="CS ChemDraw Drawing" r:id="rId3" imgW="4160164" imgH="2887619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990274"/>
                        <a:ext cx="4176464" cy="28992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619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5" name="مستطيل 4"/>
          <p:cNvSpPr/>
          <p:nvPr/>
        </p:nvSpPr>
        <p:spPr>
          <a:xfrm>
            <a:off x="179512" y="4941168"/>
            <a:ext cx="878497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The incorporation of an </a:t>
            </a:r>
            <a:r>
              <a:rPr lang="en-US" dirty="0" err="1">
                <a:latin typeface="Times New Roman"/>
                <a:ea typeface="Calibri"/>
                <a:cs typeface="Arial"/>
              </a:rPr>
              <a:t>isoxazolyl</a:t>
            </a:r>
            <a:r>
              <a:rPr lang="en-US" dirty="0">
                <a:latin typeface="Times New Roman"/>
                <a:ea typeface="Calibri"/>
                <a:cs typeface="Arial"/>
              </a:rPr>
              <a:t> ring in to the penicillin side chain lead to orally active compounds which were stable to β-lactamase enzymes of S. </a:t>
            </a:r>
            <a:r>
              <a:rPr lang="en-US" dirty="0" err="1">
                <a:latin typeface="Times New Roman"/>
                <a:ea typeface="Calibri"/>
                <a:cs typeface="Arial"/>
              </a:rPr>
              <a:t>aureus</a:t>
            </a:r>
            <a:r>
              <a:rPr lang="en-US" dirty="0">
                <a:latin typeface="Times New Roman"/>
                <a:ea typeface="Calibri"/>
                <a:cs typeface="Arial"/>
              </a:rPr>
              <a:t>. The </a:t>
            </a:r>
            <a:r>
              <a:rPr lang="en-US" dirty="0" err="1">
                <a:latin typeface="Times New Roman"/>
                <a:ea typeface="Calibri"/>
                <a:cs typeface="Arial"/>
              </a:rPr>
              <a:t>isoxazolyl</a:t>
            </a:r>
            <a:r>
              <a:rPr lang="en-US" dirty="0">
                <a:latin typeface="Times New Roman"/>
                <a:ea typeface="Calibri"/>
                <a:cs typeface="Arial"/>
              </a:rPr>
              <a:t> ring acts as the steric </a:t>
            </a:r>
            <a:r>
              <a:rPr lang="en-US" dirty="0" err="1">
                <a:latin typeface="Times New Roman"/>
                <a:ea typeface="Calibri"/>
                <a:cs typeface="Arial"/>
              </a:rPr>
              <a:t>shiels</a:t>
            </a:r>
            <a:r>
              <a:rPr lang="en-US" dirty="0">
                <a:latin typeface="Times New Roman"/>
                <a:ea typeface="Calibri"/>
                <a:cs typeface="Arial"/>
              </a:rPr>
              <a:t> but it is also electron-withdrawing, giving the structure acid stable. The β-Lactamase resistant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penicllins</a:t>
            </a:r>
            <a:r>
              <a:rPr lang="en-US" dirty="0">
                <a:latin typeface="Times New Roman"/>
                <a:ea typeface="Calibri"/>
                <a:cs typeface="Arial"/>
              </a:rPr>
              <a:t> tend to be comparatively lipophilic molecules that do not penetrate well into Gram –</a:t>
            </a:r>
            <a:r>
              <a:rPr lang="en-US" dirty="0" err="1">
                <a:latin typeface="Times New Roman"/>
                <a:ea typeface="Calibri"/>
                <a:cs typeface="Arial"/>
              </a:rPr>
              <a:t>ve</a:t>
            </a:r>
            <a:r>
              <a:rPr lang="en-US" dirty="0">
                <a:latin typeface="Times New Roman"/>
                <a:ea typeface="Calibri"/>
                <a:cs typeface="Arial"/>
              </a:rPr>
              <a:t> bacteria.</a:t>
            </a:r>
            <a:endParaRPr lang="en-US" sz="16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567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43898"/>
            <a:ext cx="8424936" cy="248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i="1" u="sng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Modification of (R) to broaden spectrum of activity</a:t>
            </a:r>
            <a:endParaRPr lang="en-US" sz="16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Removal of (C-α) → ↓ G+ activity</a:t>
            </a:r>
            <a:endParaRPr lang="en-US" sz="16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Lipophilicity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of R at the aryl group provides good activity against G</a:t>
            </a:r>
            <a:r>
              <a:rPr lang="en-US" baseline="30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+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microorganism and not against G</a:t>
            </a:r>
            <a:r>
              <a:rPr lang="en-US" baseline="30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-</a:t>
            </a:r>
            <a:r>
              <a:rPr lang="en-US" sz="1600" dirty="0">
                <a:ea typeface="Calibri"/>
                <a:cs typeface="Arial"/>
              </a:rPr>
              <a:t> 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microorganism.</a:t>
            </a:r>
            <a:endParaRPr lang="en-US" sz="16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introduction of an ionized or polar group into the α-position of the side chain benzyl carbon atom of penicillin G broaden spectrum of activity against G-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ve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and decrease G+ activity as seen in </a:t>
            </a: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(C-α, COOH, NH</a:t>
            </a:r>
            <a:r>
              <a:rPr lang="en-US" b="1" baseline="-25000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, OH)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 </a:t>
            </a:r>
            <a:endParaRPr lang="en-US" sz="1600" dirty="0">
              <a:ea typeface="Calibri"/>
              <a:cs typeface="Arial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247311"/>
              </p:ext>
            </p:extLst>
          </p:nvPr>
        </p:nvGraphicFramePr>
        <p:xfrm>
          <a:off x="1974850" y="2492375"/>
          <a:ext cx="5842000" cy="418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CS ChemDraw Drawing" r:id="rId3" imgW="4738680" imgH="5796000" progId="ChemDraw.Document.6.0">
                  <p:embed/>
                </p:oleObj>
              </mc:Choice>
              <mc:Fallback>
                <p:oleObj name="CS ChemDraw Drawing" r:id="rId3" imgW="4738680" imgH="57960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2492375"/>
                        <a:ext cx="5842000" cy="4189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15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528" y="178768"/>
            <a:ext cx="864096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potency of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carbenicillin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against most species of penicillin G-sensitive, Gram-positive bacteria is lower than that of either penicillin G or ampicillin, because of poorer penetration of a more highly ionized molecule into these bacteria. (Note that α-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aminobenzylpenicillins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exist as zwitterions over a broad pH range and, as such, are considerably less polar than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carbenicillin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.) This increased polarity is apparently an advantage for the penetration of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carbenicillin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through the cell envelope of Gram-negative bacteria via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channels.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Extended spectrum of activity also achieved with derivatives of C-α such as amino group in ampicillin to amide,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imidazolidinone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others 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548261"/>
              </p:ext>
            </p:extLst>
          </p:nvPr>
        </p:nvGraphicFramePr>
        <p:xfrm>
          <a:off x="2627784" y="3718198"/>
          <a:ext cx="4680520" cy="2835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CS ChemDraw Drawing" r:id="rId3" imgW="3608325" imgH="2183625" progId="ChemDraw.Document.6.0">
                  <p:embed/>
                </p:oleObj>
              </mc:Choice>
              <mc:Fallback>
                <p:oleObj name="CS ChemDraw Drawing" r:id="rId3" imgW="3608325" imgH="218362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718198"/>
                        <a:ext cx="4680520" cy="28356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588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91789" y="260648"/>
            <a:ext cx="8568952" cy="6139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i="1" u="sng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General notes in regard stability and activity of </a:t>
            </a:r>
            <a:r>
              <a:rPr lang="en-US" sz="2400" b="1" i="1" u="sng" dirty="0" err="1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penicillins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The presence of hydrogen at C-α, the antibiotic is sensitive to β-lactamase.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The presence of electron withdrawing group at the C-α render the antibiotic stable to acidic condition and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broading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the spectrum of activity according to the polarity of the group and providing good oral activity.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Removal of C-α and bonding the carbonyl side chain directly linked to aromatic ring render the antibiotic resistance to β-lactamase.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Lipophilic substituent on the aromatic side chain increase the activity against G+ microorganism and decreases activity against G- microorganism on the other hand polar substituent increases activity against </a:t>
            </a:r>
            <a:r>
              <a:rPr lang="en-US" sz="2400" dirty="0" smtClean="0">
                <a:latin typeface="Times New Roman"/>
                <a:ea typeface="Calibri"/>
                <a:cs typeface="Arial"/>
              </a:rPr>
              <a:t>G-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microorganism.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66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1700808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a typeface="Calibri"/>
                <a:cs typeface="+mj-cs"/>
              </a:rPr>
              <a:t>What are the 4 classes of </a:t>
            </a:r>
            <a:r>
              <a:rPr lang="en-US" sz="2800" b="1" dirty="0" smtClean="0">
                <a:ea typeface="Calibri"/>
                <a:cs typeface="+mj-cs"/>
              </a:rPr>
              <a:t>antibiotics?[</a:t>
            </a:r>
            <a:endParaRPr lang="ar-IQ" sz="28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634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05903" y="228599"/>
            <a:ext cx="28520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SAR of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penicillins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423682"/>
              </p:ext>
            </p:extLst>
          </p:nvPr>
        </p:nvGraphicFramePr>
        <p:xfrm>
          <a:off x="1547664" y="836712"/>
          <a:ext cx="6401703" cy="5739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CS ChemDraw Drawing" r:id="rId3" imgW="5744952" imgH="5153822" progId="ChemDraw.Document.6.0">
                  <p:embed/>
                </p:oleObj>
              </mc:Choice>
              <mc:Fallback>
                <p:oleObj name="CS ChemDraw Drawing" r:id="rId3" imgW="5744952" imgH="5153822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836712"/>
                        <a:ext cx="6401703" cy="57394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096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332656"/>
            <a:ext cx="871296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Modification of R to increase acid stability:-</a:t>
            </a:r>
            <a:endParaRPr lang="en-US" sz="2000" dirty="0">
              <a:ea typeface="Calibri"/>
              <a:cs typeface="Arial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If R benzyl (naturally occurring penicillin G) </a:t>
            </a:r>
            <a:endParaRPr lang="en-US" sz="2000" dirty="0">
              <a:ea typeface="Calibri"/>
              <a:cs typeface="Arial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Penicillin G is not acid resistant it is acid sensitive. </a:t>
            </a: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3 reasons for the acid sensitivity of penicillin G.</a:t>
            </a:r>
            <a:endParaRPr lang="en-US" sz="20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Ring strain ( 4 membered </a:t>
            </a:r>
            <a:r>
              <a:rPr lang="en-US" sz="20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betalactam</a:t>
            </a: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ring + 5 membered </a:t>
            </a:r>
            <a:r>
              <a:rPr lang="en-US" sz="20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thiazolidine</a:t>
            </a: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ring) As a result </a:t>
            </a:r>
            <a:r>
              <a:rPr lang="en-US" sz="20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penicillins</a:t>
            </a: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suffers large angle and torsional strains. Acid catalyzed ring opening relieves these strains by breaking open the more highly β –lactam ring. </a:t>
            </a:r>
            <a:endParaRPr lang="en-US" sz="20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Highly reactive carbonyl group. The resonance stabilization is impossible for the β –lactam ring because of the increase in angle strain that would result in having a double bond within β –lactam ring. So the angle of the β –lactam ring constrained to 90°. So the lone pair is localized on the N atom, and the carbonyl group is more electrophilic than one would expect for a tertiary amide. </a:t>
            </a:r>
            <a:endParaRPr lang="en-US" sz="20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Influence of the acyl side </a:t>
            </a:r>
            <a:r>
              <a:rPr lang="en-US" sz="20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side</a:t>
            </a: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chain ( has good electron character (δ</a:t>
            </a:r>
            <a:r>
              <a:rPr lang="en-US" sz="2000" baseline="30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-</a:t>
            </a:r>
            <a:r>
              <a:rPr lang="en-US" sz="20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): Acyl group open up the lactam ring . So Penicillin G has a self-destruct mechanism built in its structure.</a:t>
            </a: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</a:t>
            </a:r>
            <a:endParaRPr lang="en-US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352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620688"/>
            <a:ext cx="8712968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6225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So the presence of benzyl group in penicillin G exerts:-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Acid labile (in vivo an in vitro) → poor oral bioavailability unless given with antacid to increase gastric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pH.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Benzyl group not considered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buky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so it does not protect structure from 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penicillinase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Benzyl group considered lipophilic, so promotes activity against gram +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ve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organism and does not allow for optimum activity against gram –</a:t>
            </a:r>
            <a:r>
              <a:rPr lang="en-US" sz="2400" dirty="0" err="1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ve</a:t>
            </a: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 organism.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200"/>
              <a:buFont typeface="+mj-lt"/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Help promote protein binding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ea typeface="Calibri"/>
                <a:cs typeface="Arial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200"/>
            </a:pPr>
            <a:endParaRPr lang="en-US" sz="2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Note:-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Benzylpenicillin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is broken down by stomach acid and destroyed </a:t>
            </a: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by staphylococcus </a:t>
            </a:r>
            <a:r>
              <a:rPr lang="en-US" sz="2000" dirty="0" err="1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penicillinase</a:t>
            </a:r>
            <a:r>
              <a:rPr lang="en-US" sz="20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.  So it can be given by IV.</a:t>
            </a:r>
            <a:endParaRPr lang="en-US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432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407389"/>
            <a:ext cx="85220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Substitution of an electron-withdrawing group in the α position of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benzylpenicillin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markedly stabilizes the penicillin to acid-catalyzed hydrolysis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649759"/>
              </p:ext>
            </p:extLst>
          </p:nvPr>
        </p:nvGraphicFramePr>
        <p:xfrm>
          <a:off x="1776883" y="1916832"/>
          <a:ext cx="5759309" cy="4161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CS ChemDraw Drawing" r:id="rId3" imgW="4263799" imgH="3087090" progId="ChemDraw.Document.6.0">
                  <p:embed/>
                </p:oleObj>
              </mc:Choice>
              <mc:Fallback>
                <p:oleObj name="CS ChemDraw Drawing" r:id="rId3" imgW="4263799" imgH="308709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883" y="1916832"/>
                        <a:ext cx="5759309" cy="41612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15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3568" y="1312267"/>
            <a:ext cx="820891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/>
                <a:ea typeface="Calibri"/>
                <a:cs typeface="Arial"/>
              </a:rPr>
              <a:t>By placing electron with drawing group in the side chain which could draw electrons away from the carbonyl oxygen and reduce its tendency to act as a nucleophile. </a:t>
            </a:r>
            <a:endParaRPr lang="en-US" sz="2400" dirty="0" smtClean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latin typeface="Times New Roman"/>
                <a:ea typeface="Calibri"/>
                <a:cs typeface="Arial"/>
              </a:rPr>
              <a:t>Penicillin-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V has electro –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ve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oxygen on the acyl side chain with electron withdrawing effect. It has more acid stability than penicillin G 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It is more stable in acid in the stomach, so it can be given orally.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dirty="0" err="1">
                <a:latin typeface="Times New Roman"/>
                <a:ea typeface="Calibri"/>
                <a:cs typeface="Arial"/>
              </a:rPr>
              <a:t>Infact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 sensitivity can be solved by having an electron withdrawing group on the Acyl side chain</a:t>
            </a:r>
            <a:r>
              <a:rPr lang="en-US" dirty="0">
                <a:latin typeface="Times New Roman"/>
                <a:ea typeface="Calibri"/>
                <a:cs typeface="Arial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006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219998"/>
            <a:ext cx="871296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b- adding  amino group at α-carbon→ α-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aminobenzylpenicillin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(ampicillin) exists as the protonated form in acidic (as well as neutral) solutions, and the ammonium group is known to be powerfully electron withdrawing.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714926"/>
              </p:ext>
            </p:extLst>
          </p:nvPr>
        </p:nvGraphicFramePr>
        <p:xfrm>
          <a:off x="1115616" y="2492896"/>
          <a:ext cx="5611921" cy="4103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CS ChemDraw Drawing" r:id="rId3" imgW="4262286" imgH="3110091" progId="ChemDraw.Document.6.0">
                  <p:embed/>
                </p:oleObj>
              </mc:Choice>
              <mc:Fallback>
                <p:oleObj name="CS ChemDraw Drawing" r:id="rId3" imgW="4262286" imgH="3110091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92896"/>
                        <a:ext cx="5611921" cy="41033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4825" y="2400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14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404664"/>
            <a:ext cx="82089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Modification to increase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penicillinase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resistance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increasing the steric hindrance at the α-carbon of the acyl group increased resistance to staphylococcal β-lactamase, with maximal resistance being observed with quaternary substitution.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073570"/>
              </p:ext>
            </p:extLst>
          </p:nvPr>
        </p:nvGraphicFramePr>
        <p:xfrm>
          <a:off x="2411760" y="2708920"/>
          <a:ext cx="4032448" cy="3020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CS ChemDraw Drawing" r:id="rId3" imgW="3628371" imgH="2716805" progId="ChemDraw.Document.6.0">
                  <p:embed/>
                </p:oleObj>
              </mc:Choice>
              <mc:Fallback>
                <p:oleObj name="CS ChemDraw Drawing" r:id="rId3" imgW="3628371" imgH="271680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708920"/>
                        <a:ext cx="4032448" cy="30201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217" y="448018"/>
            <a:ext cx="87770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remove α-carbon  and bond the  carbonyl side chain with aryl (e.g., phenyl or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naphthyl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or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heteroaromatic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(e.g., 4-isoxazoyl) system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309700"/>
              </p:ext>
            </p:extLst>
          </p:nvPr>
        </p:nvGraphicFramePr>
        <p:xfrm>
          <a:off x="1259632" y="1628800"/>
          <a:ext cx="6659610" cy="4446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CS ChemDraw Drawing" r:id="rId3" imgW="6425012" imgH="4314083" progId="ChemDraw.Document.6.0">
                  <p:embed/>
                </p:oleObj>
              </mc:Choice>
              <mc:Fallback>
                <p:oleObj name="CS ChemDraw Drawing" r:id="rId3" imgW="6425012" imgH="4314083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628800"/>
                        <a:ext cx="6659610" cy="4446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508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1029</Words>
  <Application>Microsoft Office PowerPoint</Application>
  <PresentationFormat>عرض على الشاشة (3:4)‏</PresentationFormat>
  <Paragraphs>52</Paragraphs>
  <Slides>15</Slides>
  <Notes>0</Notes>
  <HiddenSlides>0</HiddenSlides>
  <MMClips>0</MMClips>
  <ScaleCrop>false</ScaleCrop>
  <HeadingPairs>
    <vt:vector size="6" baseType="variant"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7" baseType="lpstr">
      <vt:lpstr>Office Theme</vt:lpstr>
      <vt:lpstr>CS ChemDraw Drawing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By DR.Ahmed Saker 2o1O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</dc:creator>
  <cp:lastModifiedBy>InteL</cp:lastModifiedBy>
  <cp:revision>95</cp:revision>
  <dcterms:created xsi:type="dcterms:W3CDTF">2014-10-12T05:31:15Z</dcterms:created>
  <dcterms:modified xsi:type="dcterms:W3CDTF">2019-03-05T07:22:23Z</dcterms:modified>
</cp:coreProperties>
</file>