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04" r:id="rId1"/>
    <p:sldMasterId id="2147483816" r:id="rId2"/>
    <p:sldMasterId id="2147483828" r:id="rId3"/>
    <p:sldMasterId id="2147483840" r:id="rId4"/>
    <p:sldMasterId id="2147483852" r:id="rId5"/>
    <p:sldMasterId id="2147483864" r:id="rId6"/>
    <p:sldMasterId id="2147483876" r:id="rId7"/>
  </p:sldMasterIdLst>
  <p:notesMasterIdLst>
    <p:notesMasterId r:id="rId34"/>
  </p:notesMasterIdLst>
  <p:sldIdLst>
    <p:sldId id="261" r:id="rId8"/>
    <p:sldId id="285" r:id="rId9"/>
    <p:sldId id="263" r:id="rId10"/>
    <p:sldId id="264" r:id="rId11"/>
    <p:sldId id="277" r:id="rId12"/>
    <p:sldId id="279" r:id="rId13"/>
    <p:sldId id="283" r:id="rId14"/>
    <p:sldId id="282" r:id="rId15"/>
    <p:sldId id="281" r:id="rId16"/>
    <p:sldId id="280" r:id="rId17"/>
    <p:sldId id="259" r:id="rId18"/>
    <p:sldId id="288" r:id="rId19"/>
    <p:sldId id="289" r:id="rId20"/>
    <p:sldId id="290" r:id="rId21"/>
    <p:sldId id="291" r:id="rId22"/>
    <p:sldId id="292" r:id="rId23"/>
    <p:sldId id="293" r:id="rId24"/>
    <p:sldId id="294" r:id="rId25"/>
    <p:sldId id="295" r:id="rId26"/>
    <p:sldId id="296" r:id="rId27"/>
    <p:sldId id="270" r:id="rId28"/>
    <p:sldId id="271" r:id="rId29"/>
    <p:sldId id="273" r:id="rId30"/>
    <p:sldId id="274" r:id="rId31"/>
    <p:sldId id="275" r:id="rId32"/>
    <p:sldId id="276" r:id="rId3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6" d="100"/>
          <a:sy n="76" d="100"/>
        </p:scale>
        <p:origin x="-132"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slideMaster" Target="slideMasters/slideMaster3.xml"/><Relationship Id="rId21" Type="http://schemas.openxmlformats.org/officeDocument/2006/relationships/slide" Target="slides/slide14.xml"/><Relationship Id="rId34" Type="http://schemas.openxmlformats.org/officeDocument/2006/relationships/notesMaster" Target="notesMasters/notesMaster1.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AE4875C-AFBB-484F-AE72-A4B042A4CEEE}" type="datetimeFigureOut">
              <a:rPr lang="ar-EG" smtClean="0"/>
              <a:t>25/06/1440</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7B90724-7EA5-4F89-9D91-51259D97731D}" type="slidenum">
              <a:rPr lang="ar-EG" smtClean="0"/>
              <a:t>‹#›</a:t>
            </a:fld>
            <a:endParaRPr lang="ar-EG"/>
          </a:p>
        </p:txBody>
      </p:sp>
    </p:spTree>
    <p:extLst>
      <p:ext uri="{BB962C8B-B14F-4D97-AF65-F5344CB8AC3E}">
        <p14:creationId xmlns:p14="http://schemas.microsoft.com/office/powerpoint/2010/main" val="357527490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45D606D-3120-408D-97A0-52F89AB6D02D}" type="datetimeFigureOut">
              <a:rPr lang="ar-SA" smtClean="0"/>
              <a:t>25/06/1440</a:t>
            </a:fld>
            <a:endParaRPr lang="ar-SA"/>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ar-SA"/>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DCD18E9-F6AF-41A5-B970-8466B0A47E70}"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45D606D-3120-408D-97A0-52F89AB6D02D}" type="datetimeFigureOut">
              <a:rPr lang="ar-SA" smtClean="0"/>
              <a:t>25/06/1440</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1DCD18E9-F6AF-41A5-B970-8466B0A47E70}"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45D606D-3120-408D-97A0-52F89AB6D02D}" type="datetimeFigureOut">
              <a:rPr lang="ar-SA" smtClean="0"/>
              <a:t>25/06/1440</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1DCD18E9-F6AF-41A5-B970-8466B0A47E70}" type="slidenum">
              <a:rPr lang="ar-SA" smtClean="0"/>
              <a:t>‹#›</a:t>
            </a:fld>
            <a:endParaRPr lang="ar-S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5990B78-2D6B-4740-BD55-5327AC3ABEB9}"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899D2ABE-8B29-4E53-9253-6CA41E1A289B}" type="slidenum">
              <a:rPr lang="ar-SA"/>
              <a:pPr>
                <a:defRPr/>
              </a:pPr>
              <a:t>‹#›</a:t>
            </a:fld>
            <a:endParaRPr lang="en-US"/>
          </a:p>
        </p:txBody>
      </p:sp>
    </p:spTree>
    <p:extLst>
      <p:ext uri="{BB962C8B-B14F-4D97-AF65-F5344CB8AC3E}">
        <p14:creationId xmlns:p14="http://schemas.microsoft.com/office/powerpoint/2010/main" val="278648490"/>
      </p:ext>
    </p:extLst>
  </p:cSld>
  <p:clrMapOvr>
    <a:masterClrMapping/>
  </p:clrMapOvr>
  <p:transition>
    <p:wipe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5ED5012-C696-4506-A9F7-74CF0BE27908}"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A55F46D0-F36C-4994-8FA1-1F9546D8FD11}" type="slidenum">
              <a:rPr lang="ar-SA"/>
              <a:pPr>
                <a:defRPr/>
              </a:pPr>
              <a:t>‹#›</a:t>
            </a:fld>
            <a:endParaRPr lang="en-US"/>
          </a:p>
        </p:txBody>
      </p:sp>
    </p:spTree>
    <p:extLst>
      <p:ext uri="{BB962C8B-B14F-4D97-AF65-F5344CB8AC3E}">
        <p14:creationId xmlns:p14="http://schemas.microsoft.com/office/powerpoint/2010/main" val="3791725648"/>
      </p:ext>
    </p:extLst>
  </p:cSld>
  <p:clrMapOvr>
    <a:masterClrMapping/>
  </p:clrMapOvr>
  <p:transition>
    <p:wipe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F0452E5-A1E4-4DCC-ADA9-179D071F69A3}"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12A17F6-1731-47A7-AACA-B0221B04A566}" type="slidenum">
              <a:rPr lang="ar-SA"/>
              <a:pPr>
                <a:defRPr/>
              </a:pPr>
              <a:t>‹#›</a:t>
            </a:fld>
            <a:endParaRPr lang="en-US"/>
          </a:p>
        </p:txBody>
      </p:sp>
    </p:spTree>
    <p:extLst>
      <p:ext uri="{BB962C8B-B14F-4D97-AF65-F5344CB8AC3E}">
        <p14:creationId xmlns:p14="http://schemas.microsoft.com/office/powerpoint/2010/main" val="221989513"/>
      </p:ext>
    </p:extLst>
  </p:cSld>
  <p:clrMapOvr>
    <a:masterClrMapping/>
  </p:clrMapOvr>
  <p:transition>
    <p:wipe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5A7CCD8-0975-4D61-91B6-72B636DBF685}" type="datetimeFigureOut">
              <a:rPr lang="en-US">
                <a:solidFill>
                  <a:prstClr val="black">
                    <a:tint val="75000"/>
                  </a:prstClr>
                </a:solidFill>
              </a:rPr>
              <a:pPr>
                <a:defRPr/>
              </a:pPr>
              <a:t>3/2/2019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1C079EEA-369F-4695-B515-053838144ABF}" type="slidenum">
              <a:rPr lang="ar-SA"/>
              <a:pPr>
                <a:defRPr/>
              </a:pPr>
              <a:t>‹#›</a:t>
            </a:fld>
            <a:endParaRPr lang="en-US"/>
          </a:p>
        </p:txBody>
      </p:sp>
    </p:spTree>
    <p:extLst>
      <p:ext uri="{BB962C8B-B14F-4D97-AF65-F5344CB8AC3E}">
        <p14:creationId xmlns:p14="http://schemas.microsoft.com/office/powerpoint/2010/main" val="1095099378"/>
      </p:ext>
    </p:extLst>
  </p:cSld>
  <p:clrMapOvr>
    <a:masterClrMapping/>
  </p:clrMapOvr>
  <p:transition>
    <p:wipe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A5A5C9A-B60C-4DD7-AA9D-65CB319546E9}" type="datetimeFigureOut">
              <a:rPr lang="en-US">
                <a:solidFill>
                  <a:prstClr val="black">
                    <a:tint val="75000"/>
                  </a:prstClr>
                </a:solidFill>
              </a:rPr>
              <a:pPr>
                <a:defRPr/>
              </a:pPr>
              <a:t>3/2/2019</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69E4AE51-550A-4B12-9EBF-9EEAC9D523AC}" type="slidenum">
              <a:rPr lang="ar-SA"/>
              <a:pPr>
                <a:defRPr/>
              </a:pPr>
              <a:t>‹#›</a:t>
            </a:fld>
            <a:endParaRPr lang="en-US"/>
          </a:p>
        </p:txBody>
      </p:sp>
    </p:spTree>
    <p:extLst>
      <p:ext uri="{BB962C8B-B14F-4D97-AF65-F5344CB8AC3E}">
        <p14:creationId xmlns:p14="http://schemas.microsoft.com/office/powerpoint/2010/main" val="3003699798"/>
      </p:ext>
    </p:extLst>
  </p:cSld>
  <p:clrMapOvr>
    <a:masterClrMapping/>
  </p:clrMapOvr>
  <p:transition>
    <p:wipe dir="u"/>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19CC6955-F8BC-44F6-8823-F10F45C05AF3}" type="datetimeFigureOut">
              <a:rPr lang="en-US">
                <a:solidFill>
                  <a:prstClr val="black">
                    <a:tint val="75000"/>
                  </a:prstClr>
                </a:solidFill>
              </a:rPr>
              <a:pPr>
                <a:defRPr/>
              </a:pPr>
              <a:t>3/2/2019</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3ECB6743-AE17-439E-A56D-B742B2D5276D}" type="slidenum">
              <a:rPr lang="ar-SA"/>
              <a:pPr>
                <a:defRPr/>
              </a:pPr>
              <a:t>‹#›</a:t>
            </a:fld>
            <a:endParaRPr lang="en-US"/>
          </a:p>
        </p:txBody>
      </p:sp>
    </p:spTree>
    <p:extLst>
      <p:ext uri="{BB962C8B-B14F-4D97-AF65-F5344CB8AC3E}">
        <p14:creationId xmlns:p14="http://schemas.microsoft.com/office/powerpoint/2010/main" val="2170856683"/>
      </p:ext>
    </p:extLst>
  </p:cSld>
  <p:clrMapOvr>
    <a:masterClrMapping/>
  </p:clrMapOvr>
  <p:transition>
    <p:wipe dir="u"/>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23686C0-FAAF-4A62-BEDC-43E21EE749FC}" type="datetimeFigureOut">
              <a:rPr lang="en-US">
                <a:solidFill>
                  <a:prstClr val="black">
                    <a:tint val="75000"/>
                  </a:prstClr>
                </a:solidFill>
              </a:rPr>
              <a:pPr>
                <a:defRPr/>
              </a:pPr>
              <a:t>3/2/2019</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E69BDFAC-72D7-4D8D-B347-9E05913B7345}" type="slidenum">
              <a:rPr lang="ar-SA"/>
              <a:pPr>
                <a:defRPr/>
              </a:pPr>
              <a:t>‹#›</a:t>
            </a:fld>
            <a:endParaRPr lang="en-US"/>
          </a:p>
        </p:txBody>
      </p:sp>
    </p:spTree>
    <p:extLst>
      <p:ext uri="{BB962C8B-B14F-4D97-AF65-F5344CB8AC3E}">
        <p14:creationId xmlns:p14="http://schemas.microsoft.com/office/powerpoint/2010/main" val="3466819528"/>
      </p:ext>
    </p:extLst>
  </p:cSld>
  <p:clrMapOvr>
    <a:masterClrMapping/>
  </p:clrMapOvr>
  <p:transition>
    <p:wipe dir="u"/>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69EEE63-2B09-40DD-84AA-69B96293A35E}" type="datetimeFigureOut">
              <a:rPr lang="en-US">
                <a:solidFill>
                  <a:prstClr val="black">
                    <a:tint val="75000"/>
                  </a:prstClr>
                </a:solidFill>
              </a:rPr>
              <a:pPr>
                <a:defRPr/>
              </a:pPr>
              <a:t>3/2/2019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9C249497-90C0-4B5A-9B27-81824998447D}" type="slidenum">
              <a:rPr lang="ar-SA"/>
              <a:pPr>
                <a:defRPr/>
              </a:pPr>
              <a:t>‹#›</a:t>
            </a:fld>
            <a:endParaRPr lang="en-US"/>
          </a:p>
        </p:txBody>
      </p:sp>
    </p:spTree>
    <p:extLst>
      <p:ext uri="{BB962C8B-B14F-4D97-AF65-F5344CB8AC3E}">
        <p14:creationId xmlns:p14="http://schemas.microsoft.com/office/powerpoint/2010/main" val="1727721125"/>
      </p:ext>
    </p:extLst>
  </p:cSld>
  <p:clrMapOvr>
    <a:masterClrMapping/>
  </p:clrMapOvr>
  <p:transition>
    <p:wipe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45D606D-3120-408D-97A0-52F89AB6D02D}" type="datetimeFigureOut">
              <a:rPr lang="ar-SA" smtClean="0"/>
              <a:t>25/06/1440</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1DCD18E9-F6AF-41A5-B970-8466B0A47E70}" type="slidenum">
              <a:rPr lang="ar-SA" smtClean="0"/>
              <a:t>‹#›</a:t>
            </a:fld>
            <a:endParaRPr lang="ar-SA"/>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DEC5DA3-A4B6-4194-BEED-7B0C2661BE22}" type="datetimeFigureOut">
              <a:rPr lang="en-US">
                <a:solidFill>
                  <a:prstClr val="black">
                    <a:tint val="75000"/>
                  </a:prstClr>
                </a:solidFill>
              </a:rPr>
              <a:pPr>
                <a:defRPr/>
              </a:pPr>
              <a:t>3/2/2019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B9B55AED-9243-4008-BCA2-5317DC90A5B2}" type="slidenum">
              <a:rPr lang="ar-SA"/>
              <a:pPr>
                <a:defRPr/>
              </a:pPr>
              <a:t>‹#›</a:t>
            </a:fld>
            <a:endParaRPr lang="en-US"/>
          </a:p>
        </p:txBody>
      </p:sp>
    </p:spTree>
    <p:extLst>
      <p:ext uri="{BB962C8B-B14F-4D97-AF65-F5344CB8AC3E}">
        <p14:creationId xmlns:p14="http://schemas.microsoft.com/office/powerpoint/2010/main" val="1442015356"/>
      </p:ext>
    </p:extLst>
  </p:cSld>
  <p:clrMapOvr>
    <a:masterClrMapping/>
  </p:clrMapOvr>
  <p:transition>
    <p:wipe dir="u"/>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F52386B-03EB-46C7-82DF-7007B3259ADC}"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0EB5CF38-8D84-4C05-B652-2CD37719015B}" type="slidenum">
              <a:rPr lang="ar-SA"/>
              <a:pPr>
                <a:defRPr/>
              </a:pPr>
              <a:t>‹#›</a:t>
            </a:fld>
            <a:endParaRPr lang="en-US"/>
          </a:p>
        </p:txBody>
      </p:sp>
    </p:spTree>
    <p:extLst>
      <p:ext uri="{BB962C8B-B14F-4D97-AF65-F5344CB8AC3E}">
        <p14:creationId xmlns:p14="http://schemas.microsoft.com/office/powerpoint/2010/main" val="3768630600"/>
      </p:ext>
    </p:extLst>
  </p:cSld>
  <p:clrMapOvr>
    <a:masterClrMapping/>
  </p:clrMapOvr>
  <p:transition>
    <p:wipe dir="u"/>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1FBB2F2-8917-4EA1-AAA9-A827B6A0F1D7}"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501DF2B5-7595-4716-B529-404FD14704C4}" type="slidenum">
              <a:rPr lang="ar-SA"/>
              <a:pPr>
                <a:defRPr/>
              </a:pPr>
              <a:t>‹#›</a:t>
            </a:fld>
            <a:endParaRPr lang="en-US"/>
          </a:p>
        </p:txBody>
      </p:sp>
    </p:spTree>
    <p:extLst>
      <p:ext uri="{BB962C8B-B14F-4D97-AF65-F5344CB8AC3E}">
        <p14:creationId xmlns:p14="http://schemas.microsoft.com/office/powerpoint/2010/main" val="3856142256"/>
      </p:ext>
    </p:extLst>
  </p:cSld>
  <p:clrMapOvr>
    <a:masterClrMapping/>
  </p:clrMapOvr>
  <p:transition>
    <p:wipe dir="u"/>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5990B78-2D6B-4740-BD55-5327AC3ABEB9}"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899D2ABE-8B29-4E53-9253-6CA41E1A289B}" type="slidenum">
              <a:rPr lang="ar-SA"/>
              <a:pPr>
                <a:defRPr/>
              </a:pPr>
              <a:t>‹#›</a:t>
            </a:fld>
            <a:endParaRPr lang="en-US"/>
          </a:p>
        </p:txBody>
      </p:sp>
    </p:spTree>
    <p:extLst>
      <p:ext uri="{BB962C8B-B14F-4D97-AF65-F5344CB8AC3E}">
        <p14:creationId xmlns:p14="http://schemas.microsoft.com/office/powerpoint/2010/main" val="3388685435"/>
      </p:ext>
    </p:extLst>
  </p:cSld>
  <p:clrMapOvr>
    <a:masterClrMapping/>
  </p:clrMapOvr>
  <p:transition>
    <p:wipe dir="u"/>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5ED5012-C696-4506-A9F7-74CF0BE27908}"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A55F46D0-F36C-4994-8FA1-1F9546D8FD11}" type="slidenum">
              <a:rPr lang="ar-SA"/>
              <a:pPr>
                <a:defRPr/>
              </a:pPr>
              <a:t>‹#›</a:t>
            </a:fld>
            <a:endParaRPr lang="en-US"/>
          </a:p>
        </p:txBody>
      </p:sp>
    </p:spTree>
    <p:extLst>
      <p:ext uri="{BB962C8B-B14F-4D97-AF65-F5344CB8AC3E}">
        <p14:creationId xmlns:p14="http://schemas.microsoft.com/office/powerpoint/2010/main" val="285008811"/>
      </p:ext>
    </p:extLst>
  </p:cSld>
  <p:clrMapOvr>
    <a:masterClrMapping/>
  </p:clrMapOvr>
  <p:transition>
    <p:wipe dir="u"/>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F0452E5-A1E4-4DCC-ADA9-179D071F69A3}"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12A17F6-1731-47A7-AACA-B0221B04A566}" type="slidenum">
              <a:rPr lang="ar-SA"/>
              <a:pPr>
                <a:defRPr/>
              </a:pPr>
              <a:t>‹#›</a:t>
            </a:fld>
            <a:endParaRPr lang="en-US"/>
          </a:p>
        </p:txBody>
      </p:sp>
    </p:spTree>
    <p:extLst>
      <p:ext uri="{BB962C8B-B14F-4D97-AF65-F5344CB8AC3E}">
        <p14:creationId xmlns:p14="http://schemas.microsoft.com/office/powerpoint/2010/main" val="2937911064"/>
      </p:ext>
    </p:extLst>
  </p:cSld>
  <p:clrMapOvr>
    <a:masterClrMapping/>
  </p:clrMapOvr>
  <p:transition>
    <p:wipe dir="u"/>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5A7CCD8-0975-4D61-91B6-72B636DBF685}" type="datetimeFigureOut">
              <a:rPr lang="en-US">
                <a:solidFill>
                  <a:prstClr val="black">
                    <a:tint val="75000"/>
                  </a:prstClr>
                </a:solidFill>
              </a:rPr>
              <a:pPr>
                <a:defRPr/>
              </a:pPr>
              <a:t>3/2/2019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1C079EEA-369F-4695-B515-053838144ABF}" type="slidenum">
              <a:rPr lang="ar-SA"/>
              <a:pPr>
                <a:defRPr/>
              </a:pPr>
              <a:t>‹#›</a:t>
            </a:fld>
            <a:endParaRPr lang="en-US"/>
          </a:p>
        </p:txBody>
      </p:sp>
    </p:spTree>
    <p:extLst>
      <p:ext uri="{BB962C8B-B14F-4D97-AF65-F5344CB8AC3E}">
        <p14:creationId xmlns:p14="http://schemas.microsoft.com/office/powerpoint/2010/main" val="352198013"/>
      </p:ext>
    </p:extLst>
  </p:cSld>
  <p:clrMapOvr>
    <a:masterClrMapping/>
  </p:clrMapOvr>
  <p:transition>
    <p:wipe dir="u"/>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A5A5C9A-B60C-4DD7-AA9D-65CB319546E9}" type="datetimeFigureOut">
              <a:rPr lang="en-US">
                <a:solidFill>
                  <a:prstClr val="black">
                    <a:tint val="75000"/>
                  </a:prstClr>
                </a:solidFill>
              </a:rPr>
              <a:pPr>
                <a:defRPr/>
              </a:pPr>
              <a:t>3/2/2019</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69E4AE51-550A-4B12-9EBF-9EEAC9D523AC}" type="slidenum">
              <a:rPr lang="ar-SA"/>
              <a:pPr>
                <a:defRPr/>
              </a:pPr>
              <a:t>‹#›</a:t>
            </a:fld>
            <a:endParaRPr lang="en-US"/>
          </a:p>
        </p:txBody>
      </p:sp>
    </p:spTree>
    <p:extLst>
      <p:ext uri="{BB962C8B-B14F-4D97-AF65-F5344CB8AC3E}">
        <p14:creationId xmlns:p14="http://schemas.microsoft.com/office/powerpoint/2010/main" val="3411029872"/>
      </p:ext>
    </p:extLst>
  </p:cSld>
  <p:clrMapOvr>
    <a:masterClrMapping/>
  </p:clrMapOvr>
  <p:transition>
    <p:wipe dir="u"/>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19CC6955-F8BC-44F6-8823-F10F45C05AF3}" type="datetimeFigureOut">
              <a:rPr lang="en-US">
                <a:solidFill>
                  <a:prstClr val="black">
                    <a:tint val="75000"/>
                  </a:prstClr>
                </a:solidFill>
              </a:rPr>
              <a:pPr>
                <a:defRPr/>
              </a:pPr>
              <a:t>3/2/2019</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3ECB6743-AE17-439E-A56D-B742B2D5276D}" type="slidenum">
              <a:rPr lang="ar-SA"/>
              <a:pPr>
                <a:defRPr/>
              </a:pPr>
              <a:t>‹#›</a:t>
            </a:fld>
            <a:endParaRPr lang="en-US"/>
          </a:p>
        </p:txBody>
      </p:sp>
    </p:spTree>
    <p:extLst>
      <p:ext uri="{BB962C8B-B14F-4D97-AF65-F5344CB8AC3E}">
        <p14:creationId xmlns:p14="http://schemas.microsoft.com/office/powerpoint/2010/main" val="320851208"/>
      </p:ext>
    </p:extLst>
  </p:cSld>
  <p:clrMapOvr>
    <a:masterClrMapping/>
  </p:clrMapOvr>
  <p:transition>
    <p:wipe dir="u"/>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23686C0-FAAF-4A62-BEDC-43E21EE749FC}" type="datetimeFigureOut">
              <a:rPr lang="en-US">
                <a:solidFill>
                  <a:prstClr val="black">
                    <a:tint val="75000"/>
                  </a:prstClr>
                </a:solidFill>
              </a:rPr>
              <a:pPr>
                <a:defRPr/>
              </a:pPr>
              <a:t>3/2/2019</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E69BDFAC-72D7-4D8D-B347-9E05913B7345}" type="slidenum">
              <a:rPr lang="ar-SA"/>
              <a:pPr>
                <a:defRPr/>
              </a:pPr>
              <a:t>‹#›</a:t>
            </a:fld>
            <a:endParaRPr lang="en-US"/>
          </a:p>
        </p:txBody>
      </p:sp>
    </p:spTree>
    <p:extLst>
      <p:ext uri="{BB962C8B-B14F-4D97-AF65-F5344CB8AC3E}">
        <p14:creationId xmlns:p14="http://schemas.microsoft.com/office/powerpoint/2010/main" val="3886581239"/>
      </p:ext>
    </p:extLst>
  </p:cSld>
  <p:clrMapOvr>
    <a:masterClrMapping/>
  </p:clrMapOvr>
  <p:transition>
    <p:wipe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45D606D-3120-408D-97A0-52F89AB6D02D}" type="datetimeFigureOut">
              <a:rPr lang="ar-SA" smtClean="0"/>
              <a:t>25/06/1440</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1DCD18E9-F6AF-41A5-B970-8466B0A47E70}" type="slidenum">
              <a:rPr lang="ar-SA" smtClean="0"/>
              <a:t>‹#›</a:t>
            </a:fld>
            <a:endParaRPr lang="ar-SA"/>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69EEE63-2B09-40DD-84AA-69B96293A35E}" type="datetimeFigureOut">
              <a:rPr lang="en-US">
                <a:solidFill>
                  <a:prstClr val="black">
                    <a:tint val="75000"/>
                  </a:prstClr>
                </a:solidFill>
              </a:rPr>
              <a:pPr>
                <a:defRPr/>
              </a:pPr>
              <a:t>3/2/2019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9C249497-90C0-4B5A-9B27-81824998447D}" type="slidenum">
              <a:rPr lang="ar-SA"/>
              <a:pPr>
                <a:defRPr/>
              </a:pPr>
              <a:t>‹#›</a:t>
            </a:fld>
            <a:endParaRPr lang="en-US"/>
          </a:p>
        </p:txBody>
      </p:sp>
    </p:spTree>
    <p:extLst>
      <p:ext uri="{BB962C8B-B14F-4D97-AF65-F5344CB8AC3E}">
        <p14:creationId xmlns:p14="http://schemas.microsoft.com/office/powerpoint/2010/main" val="12111034"/>
      </p:ext>
    </p:extLst>
  </p:cSld>
  <p:clrMapOvr>
    <a:masterClrMapping/>
  </p:clrMapOvr>
  <p:transition>
    <p:wipe dir="u"/>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DEC5DA3-A4B6-4194-BEED-7B0C2661BE22}" type="datetimeFigureOut">
              <a:rPr lang="en-US">
                <a:solidFill>
                  <a:prstClr val="black">
                    <a:tint val="75000"/>
                  </a:prstClr>
                </a:solidFill>
              </a:rPr>
              <a:pPr>
                <a:defRPr/>
              </a:pPr>
              <a:t>3/2/2019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B9B55AED-9243-4008-BCA2-5317DC90A5B2}" type="slidenum">
              <a:rPr lang="ar-SA"/>
              <a:pPr>
                <a:defRPr/>
              </a:pPr>
              <a:t>‹#›</a:t>
            </a:fld>
            <a:endParaRPr lang="en-US"/>
          </a:p>
        </p:txBody>
      </p:sp>
    </p:spTree>
    <p:extLst>
      <p:ext uri="{BB962C8B-B14F-4D97-AF65-F5344CB8AC3E}">
        <p14:creationId xmlns:p14="http://schemas.microsoft.com/office/powerpoint/2010/main" val="1988769910"/>
      </p:ext>
    </p:extLst>
  </p:cSld>
  <p:clrMapOvr>
    <a:masterClrMapping/>
  </p:clrMapOvr>
  <p:transition>
    <p:wipe dir="u"/>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F52386B-03EB-46C7-82DF-7007B3259ADC}"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0EB5CF38-8D84-4C05-B652-2CD37719015B}" type="slidenum">
              <a:rPr lang="ar-SA"/>
              <a:pPr>
                <a:defRPr/>
              </a:pPr>
              <a:t>‹#›</a:t>
            </a:fld>
            <a:endParaRPr lang="en-US"/>
          </a:p>
        </p:txBody>
      </p:sp>
    </p:spTree>
    <p:extLst>
      <p:ext uri="{BB962C8B-B14F-4D97-AF65-F5344CB8AC3E}">
        <p14:creationId xmlns:p14="http://schemas.microsoft.com/office/powerpoint/2010/main" val="2147122262"/>
      </p:ext>
    </p:extLst>
  </p:cSld>
  <p:clrMapOvr>
    <a:masterClrMapping/>
  </p:clrMapOvr>
  <p:transition>
    <p:wipe dir="u"/>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1FBB2F2-8917-4EA1-AAA9-A827B6A0F1D7}"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501DF2B5-7595-4716-B529-404FD14704C4}" type="slidenum">
              <a:rPr lang="ar-SA"/>
              <a:pPr>
                <a:defRPr/>
              </a:pPr>
              <a:t>‹#›</a:t>
            </a:fld>
            <a:endParaRPr lang="en-US"/>
          </a:p>
        </p:txBody>
      </p:sp>
    </p:spTree>
    <p:extLst>
      <p:ext uri="{BB962C8B-B14F-4D97-AF65-F5344CB8AC3E}">
        <p14:creationId xmlns:p14="http://schemas.microsoft.com/office/powerpoint/2010/main" val="542593872"/>
      </p:ext>
    </p:extLst>
  </p:cSld>
  <p:clrMapOvr>
    <a:masterClrMapping/>
  </p:clrMapOvr>
  <p:transition>
    <p:wipe dir="u"/>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5990B78-2D6B-4740-BD55-5327AC3ABEB9}"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899D2ABE-8B29-4E53-9253-6CA41E1A289B}" type="slidenum">
              <a:rPr lang="ar-SA"/>
              <a:pPr>
                <a:defRPr/>
              </a:pPr>
              <a:t>‹#›</a:t>
            </a:fld>
            <a:endParaRPr lang="en-US"/>
          </a:p>
        </p:txBody>
      </p:sp>
    </p:spTree>
    <p:extLst>
      <p:ext uri="{BB962C8B-B14F-4D97-AF65-F5344CB8AC3E}">
        <p14:creationId xmlns:p14="http://schemas.microsoft.com/office/powerpoint/2010/main" val="3195282045"/>
      </p:ext>
    </p:extLst>
  </p:cSld>
  <p:clrMapOvr>
    <a:masterClrMapping/>
  </p:clrMapOvr>
  <p:transition>
    <p:wipe dir="u"/>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5ED5012-C696-4506-A9F7-74CF0BE27908}"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A55F46D0-F36C-4994-8FA1-1F9546D8FD11}" type="slidenum">
              <a:rPr lang="ar-SA"/>
              <a:pPr>
                <a:defRPr/>
              </a:pPr>
              <a:t>‹#›</a:t>
            </a:fld>
            <a:endParaRPr lang="en-US"/>
          </a:p>
        </p:txBody>
      </p:sp>
    </p:spTree>
    <p:extLst>
      <p:ext uri="{BB962C8B-B14F-4D97-AF65-F5344CB8AC3E}">
        <p14:creationId xmlns:p14="http://schemas.microsoft.com/office/powerpoint/2010/main" val="4233894515"/>
      </p:ext>
    </p:extLst>
  </p:cSld>
  <p:clrMapOvr>
    <a:masterClrMapping/>
  </p:clrMapOvr>
  <p:transition>
    <p:wipe dir="u"/>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F0452E5-A1E4-4DCC-ADA9-179D071F69A3}"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12A17F6-1731-47A7-AACA-B0221B04A566}" type="slidenum">
              <a:rPr lang="ar-SA"/>
              <a:pPr>
                <a:defRPr/>
              </a:pPr>
              <a:t>‹#›</a:t>
            </a:fld>
            <a:endParaRPr lang="en-US"/>
          </a:p>
        </p:txBody>
      </p:sp>
    </p:spTree>
    <p:extLst>
      <p:ext uri="{BB962C8B-B14F-4D97-AF65-F5344CB8AC3E}">
        <p14:creationId xmlns:p14="http://schemas.microsoft.com/office/powerpoint/2010/main" val="1807571252"/>
      </p:ext>
    </p:extLst>
  </p:cSld>
  <p:clrMapOvr>
    <a:masterClrMapping/>
  </p:clrMapOvr>
  <p:transition>
    <p:wipe dir="u"/>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5A7CCD8-0975-4D61-91B6-72B636DBF685}" type="datetimeFigureOut">
              <a:rPr lang="en-US">
                <a:solidFill>
                  <a:prstClr val="black">
                    <a:tint val="75000"/>
                  </a:prstClr>
                </a:solidFill>
              </a:rPr>
              <a:pPr>
                <a:defRPr/>
              </a:pPr>
              <a:t>3/2/2019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1C079EEA-369F-4695-B515-053838144ABF}" type="slidenum">
              <a:rPr lang="ar-SA"/>
              <a:pPr>
                <a:defRPr/>
              </a:pPr>
              <a:t>‹#›</a:t>
            </a:fld>
            <a:endParaRPr lang="en-US"/>
          </a:p>
        </p:txBody>
      </p:sp>
    </p:spTree>
    <p:extLst>
      <p:ext uri="{BB962C8B-B14F-4D97-AF65-F5344CB8AC3E}">
        <p14:creationId xmlns:p14="http://schemas.microsoft.com/office/powerpoint/2010/main" val="811819751"/>
      </p:ext>
    </p:extLst>
  </p:cSld>
  <p:clrMapOvr>
    <a:masterClrMapping/>
  </p:clrMapOvr>
  <p:transition>
    <p:wipe dir="u"/>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A5A5C9A-B60C-4DD7-AA9D-65CB319546E9}" type="datetimeFigureOut">
              <a:rPr lang="en-US">
                <a:solidFill>
                  <a:prstClr val="black">
                    <a:tint val="75000"/>
                  </a:prstClr>
                </a:solidFill>
              </a:rPr>
              <a:pPr>
                <a:defRPr/>
              </a:pPr>
              <a:t>3/2/2019</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69E4AE51-550A-4B12-9EBF-9EEAC9D523AC}" type="slidenum">
              <a:rPr lang="ar-SA"/>
              <a:pPr>
                <a:defRPr/>
              </a:pPr>
              <a:t>‹#›</a:t>
            </a:fld>
            <a:endParaRPr lang="en-US"/>
          </a:p>
        </p:txBody>
      </p:sp>
    </p:spTree>
    <p:extLst>
      <p:ext uri="{BB962C8B-B14F-4D97-AF65-F5344CB8AC3E}">
        <p14:creationId xmlns:p14="http://schemas.microsoft.com/office/powerpoint/2010/main" val="3089159232"/>
      </p:ext>
    </p:extLst>
  </p:cSld>
  <p:clrMapOvr>
    <a:masterClrMapping/>
  </p:clrMapOvr>
  <p:transition>
    <p:wipe dir="u"/>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19CC6955-F8BC-44F6-8823-F10F45C05AF3}" type="datetimeFigureOut">
              <a:rPr lang="en-US">
                <a:solidFill>
                  <a:prstClr val="black">
                    <a:tint val="75000"/>
                  </a:prstClr>
                </a:solidFill>
              </a:rPr>
              <a:pPr>
                <a:defRPr/>
              </a:pPr>
              <a:t>3/2/2019</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3ECB6743-AE17-439E-A56D-B742B2D5276D}" type="slidenum">
              <a:rPr lang="ar-SA"/>
              <a:pPr>
                <a:defRPr/>
              </a:pPr>
              <a:t>‹#›</a:t>
            </a:fld>
            <a:endParaRPr lang="en-US"/>
          </a:p>
        </p:txBody>
      </p:sp>
    </p:spTree>
    <p:extLst>
      <p:ext uri="{BB962C8B-B14F-4D97-AF65-F5344CB8AC3E}">
        <p14:creationId xmlns:p14="http://schemas.microsoft.com/office/powerpoint/2010/main" val="1570759304"/>
      </p:ext>
    </p:extLst>
  </p:cSld>
  <p:clrMapOvr>
    <a:masterClrMapping/>
  </p:clrMapOvr>
  <p:transition>
    <p:wipe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45D606D-3120-408D-97A0-52F89AB6D02D}" type="datetimeFigureOut">
              <a:rPr lang="ar-SA" smtClean="0"/>
              <a:t>25/06/1440</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1DCD18E9-F6AF-41A5-B970-8466B0A47E70}" type="slidenum">
              <a:rPr lang="ar-SA" smtClean="0"/>
              <a:t>‹#›</a:t>
            </a:fld>
            <a:endParaRPr lang="ar-SA"/>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23686C0-FAAF-4A62-BEDC-43E21EE749FC}" type="datetimeFigureOut">
              <a:rPr lang="en-US">
                <a:solidFill>
                  <a:prstClr val="black">
                    <a:tint val="75000"/>
                  </a:prstClr>
                </a:solidFill>
              </a:rPr>
              <a:pPr>
                <a:defRPr/>
              </a:pPr>
              <a:t>3/2/2019</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E69BDFAC-72D7-4D8D-B347-9E05913B7345}" type="slidenum">
              <a:rPr lang="ar-SA"/>
              <a:pPr>
                <a:defRPr/>
              </a:pPr>
              <a:t>‹#›</a:t>
            </a:fld>
            <a:endParaRPr lang="en-US"/>
          </a:p>
        </p:txBody>
      </p:sp>
    </p:spTree>
    <p:extLst>
      <p:ext uri="{BB962C8B-B14F-4D97-AF65-F5344CB8AC3E}">
        <p14:creationId xmlns:p14="http://schemas.microsoft.com/office/powerpoint/2010/main" val="3317313737"/>
      </p:ext>
    </p:extLst>
  </p:cSld>
  <p:clrMapOvr>
    <a:masterClrMapping/>
  </p:clrMapOvr>
  <p:transition>
    <p:wipe dir="u"/>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69EEE63-2B09-40DD-84AA-69B96293A35E}" type="datetimeFigureOut">
              <a:rPr lang="en-US">
                <a:solidFill>
                  <a:prstClr val="black">
                    <a:tint val="75000"/>
                  </a:prstClr>
                </a:solidFill>
              </a:rPr>
              <a:pPr>
                <a:defRPr/>
              </a:pPr>
              <a:t>3/2/2019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9C249497-90C0-4B5A-9B27-81824998447D}" type="slidenum">
              <a:rPr lang="ar-SA"/>
              <a:pPr>
                <a:defRPr/>
              </a:pPr>
              <a:t>‹#›</a:t>
            </a:fld>
            <a:endParaRPr lang="en-US"/>
          </a:p>
        </p:txBody>
      </p:sp>
    </p:spTree>
    <p:extLst>
      <p:ext uri="{BB962C8B-B14F-4D97-AF65-F5344CB8AC3E}">
        <p14:creationId xmlns:p14="http://schemas.microsoft.com/office/powerpoint/2010/main" val="1575816610"/>
      </p:ext>
    </p:extLst>
  </p:cSld>
  <p:clrMapOvr>
    <a:masterClrMapping/>
  </p:clrMapOvr>
  <p:transition>
    <p:wipe dir="u"/>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DEC5DA3-A4B6-4194-BEED-7B0C2661BE22}" type="datetimeFigureOut">
              <a:rPr lang="en-US">
                <a:solidFill>
                  <a:prstClr val="black">
                    <a:tint val="75000"/>
                  </a:prstClr>
                </a:solidFill>
              </a:rPr>
              <a:pPr>
                <a:defRPr/>
              </a:pPr>
              <a:t>3/2/2019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B9B55AED-9243-4008-BCA2-5317DC90A5B2}" type="slidenum">
              <a:rPr lang="ar-SA"/>
              <a:pPr>
                <a:defRPr/>
              </a:pPr>
              <a:t>‹#›</a:t>
            </a:fld>
            <a:endParaRPr lang="en-US"/>
          </a:p>
        </p:txBody>
      </p:sp>
    </p:spTree>
    <p:extLst>
      <p:ext uri="{BB962C8B-B14F-4D97-AF65-F5344CB8AC3E}">
        <p14:creationId xmlns:p14="http://schemas.microsoft.com/office/powerpoint/2010/main" val="858064712"/>
      </p:ext>
    </p:extLst>
  </p:cSld>
  <p:clrMapOvr>
    <a:masterClrMapping/>
  </p:clrMapOvr>
  <p:transition>
    <p:wipe dir="u"/>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F52386B-03EB-46C7-82DF-7007B3259ADC}"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0EB5CF38-8D84-4C05-B652-2CD37719015B}" type="slidenum">
              <a:rPr lang="ar-SA"/>
              <a:pPr>
                <a:defRPr/>
              </a:pPr>
              <a:t>‹#›</a:t>
            </a:fld>
            <a:endParaRPr lang="en-US"/>
          </a:p>
        </p:txBody>
      </p:sp>
    </p:spTree>
    <p:extLst>
      <p:ext uri="{BB962C8B-B14F-4D97-AF65-F5344CB8AC3E}">
        <p14:creationId xmlns:p14="http://schemas.microsoft.com/office/powerpoint/2010/main" val="806155822"/>
      </p:ext>
    </p:extLst>
  </p:cSld>
  <p:clrMapOvr>
    <a:masterClrMapping/>
  </p:clrMapOvr>
  <p:transition>
    <p:wipe dir="u"/>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1FBB2F2-8917-4EA1-AAA9-A827B6A0F1D7}"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501DF2B5-7595-4716-B529-404FD14704C4}" type="slidenum">
              <a:rPr lang="ar-SA"/>
              <a:pPr>
                <a:defRPr/>
              </a:pPr>
              <a:t>‹#›</a:t>
            </a:fld>
            <a:endParaRPr lang="en-US"/>
          </a:p>
        </p:txBody>
      </p:sp>
    </p:spTree>
    <p:extLst>
      <p:ext uri="{BB962C8B-B14F-4D97-AF65-F5344CB8AC3E}">
        <p14:creationId xmlns:p14="http://schemas.microsoft.com/office/powerpoint/2010/main" val="3122573306"/>
      </p:ext>
    </p:extLst>
  </p:cSld>
  <p:clrMapOvr>
    <a:masterClrMapping/>
  </p:clrMapOvr>
  <p:transition>
    <p:wipe dir="u"/>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5990B78-2D6B-4740-BD55-5327AC3ABEB9}"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899D2ABE-8B29-4E53-9253-6CA41E1A289B}" type="slidenum">
              <a:rPr lang="ar-SA"/>
              <a:pPr>
                <a:defRPr/>
              </a:pPr>
              <a:t>‹#›</a:t>
            </a:fld>
            <a:endParaRPr lang="en-US"/>
          </a:p>
        </p:txBody>
      </p:sp>
    </p:spTree>
    <p:extLst>
      <p:ext uri="{BB962C8B-B14F-4D97-AF65-F5344CB8AC3E}">
        <p14:creationId xmlns:p14="http://schemas.microsoft.com/office/powerpoint/2010/main" val="323551688"/>
      </p:ext>
    </p:extLst>
  </p:cSld>
  <p:clrMapOvr>
    <a:masterClrMapping/>
  </p:clrMapOvr>
  <p:transition>
    <p:wipe dir="u"/>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5ED5012-C696-4506-A9F7-74CF0BE27908}"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A55F46D0-F36C-4994-8FA1-1F9546D8FD11}" type="slidenum">
              <a:rPr lang="ar-SA"/>
              <a:pPr>
                <a:defRPr/>
              </a:pPr>
              <a:t>‹#›</a:t>
            </a:fld>
            <a:endParaRPr lang="en-US"/>
          </a:p>
        </p:txBody>
      </p:sp>
    </p:spTree>
    <p:extLst>
      <p:ext uri="{BB962C8B-B14F-4D97-AF65-F5344CB8AC3E}">
        <p14:creationId xmlns:p14="http://schemas.microsoft.com/office/powerpoint/2010/main" val="2475711754"/>
      </p:ext>
    </p:extLst>
  </p:cSld>
  <p:clrMapOvr>
    <a:masterClrMapping/>
  </p:clrMapOvr>
  <p:transition>
    <p:wipe dir="u"/>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F0452E5-A1E4-4DCC-ADA9-179D071F69A3}"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12A17F6-1731-47A7-AACA-B0221B04A566}" type="slidenum">
              <a:rPr lang="ar-SA"/>
              <a:pPr>
                <a:defRPr/>
              </a:pPr>
              <a:t>‹#›</a:t>
            </a:fld>
            <a:endParaRPr lang="en-US"/>
          </a:p>
        </p:txBody>
      </p:sp>
    </p:spTree>
    <p:extLst>
      <p:ext uri="{BB962C8B-B14F-4D97-AF65-F5344CB8AC3E}">
        <p14:creationId xmlns:p14="http://schemas.microsoft.com/office/powerpoint/2010/main" val="2038926165"/>
      </p:ext>
    </p:extLst>
  </p:cSld>
  <p:clrMapOvr>
    <a:masterClrMapping/>
  </p:clrMapOvr>
  <p:transition>
    <p:wipe dir="u"/>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5A7CCD8-0975-4D61-91B6-72B636DBF685}" type="datetimeFigureOut">
              <a:rPr lang="en-US">
                <a:solidFill>
                  <a:prstClr val="black">
                    <a:tint val="75000"/>
                  </a:prstClr>
                </a:solidFill>
              </a:rPr>
              <a:pPr>
                <a:defRPr/>
              </a:pPr>
              <a:t>3/2/2019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1C079EEA-369F-4695-B515-053838144ABF}" type="slidenum">
              <a:rPr lang="ar-SA"/>
              <a:pPr>
                <a:defRPr/>
              </a:pPr>
              <a:t>‹#›</a:t>
            </a:fld>
            <a:endParaRPr lang="en-US"/>
          </a:p>
        </p:txBody>
      </p:sp>
    </p:spTree>
    <p:extLst>
      <p:ext uri="{BB962C8B-B14F-4D97-AF65-F5344CB8AC3E}">
        <p14:creationId xmlns:p14="http://schemas.microsoft.com/office/powerpoint/2010/main" val="3401209038"/>
      </p:ext>
    </p:extLst>
  </p:cSld>
  <p:clrMapOvr>
    <a:masterClrMapping/>
  </p:clrMapOvr>
  <p:transition>
    <p:wipe dir="u"/>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A5A5C9A-B60C-4DD7-AA9D-65CB319546E9}" type="datetimeFigureOut">
              <a:rPr lang="en-US">
                <a:solidFill>
                  <a:prstClr val="black">
                    <a:tint val="75000"/>
                  </a:prstClr>
                </a:solidFill>
              </a:rPr>
              <a:pPr>
                <a:defRPr/>
              </a:pPr>
              <a:t>3/2/2019</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69E4AE51-550A-4B12-9EBF-9EEAC9D523AC}" type="slidenum">
              <a:rPr lang="ar-SA"/>
              <a:pPr>
                <a:defRPr/>
              </a:pPr>
              <a:t>‹#›</a:t>
            </a:fld>
            <a:endParaRPr lang="en-US"/>
          </a:p>
        </p:txBody>
      </p:sp>
    </p:spTree>
    <p:extLst>
      <p:ext uri="{BB962C8B-B14F-4D97-AF65-F5344CB8AC3E}">
        <p14:creationId xmlns:p14="http://schemas.microsoft.com/office/powerpoint/2010/main" val="4198462495"/>
      </p:ext>
    </p:extLst>
  </p:cSld>
  <p:clrMapOvr>
    <a:masterClrMapping/>
  </p:clrMapOvr>
  <p:transition>
    <p:wipe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45D606D-3120-408D-97A0-52F89AB6D02D}" type="datetimeFigureOut">
              <a:rPr lang="ar-SA" smtClean="0"/>
              <a:t>25/06/1440</a:t>
            </a:fld>
            <a:endParaRPr lang="ar-SA"/>
          </a:p>
        </p:txBody>
      </p:sp>
      <p:sp>
        <p:nvSpPr>
          <p:cNvPr id="8" name="Footer Placeholder 7"/>
          <p:cNvSpPr>
            <a:spLocks noGrp="1"/>
          </p:cNvSpPr>
          <p:nvPr>
            <p:ph type="ftr" sz="quarter" idx="11"/>
          </p:nvPr>
        </p:nvSpPr>
        <p:spPr/>
        <p:txBody>
          <a:bodyPr/>
          <a:lstStyle>
            <a:extLst/>
          </a:lstStyle>
          <a:p>
            <a:endParaRPr lang="ar-SA"/>
          </a:p>
        </p:txBody>
      </p:sp>
      <p:sp>
        <p:nvSpPr>
          <p:cNvPr id="9" name="Slide Number Placeholder 8"/>
          <p:cNvSpPr>
            <a:spLocks noGrp="1"/>
          </p:cNvSpPr>
          <p:nvPr>
            <p:ph type="sldNum" sz="quarter" idx="12"/>
          </p:nvPr>
        </p:nvSpPr>
        <p:spPr/>
        <p:txBody>
          <a:bodyPr/>
          <a:lstStyle>
            <a:extLst/>
          </a:lstStyle>
          <a:p>
            <a:fld id="{1DCD18E9-F6AF-41A5-B970-8466B0A47E70}" type="slidenum">
              <a:rPr lang="ar-SA" smtClean="0"/>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19CC6955-F8BC-44F6-8823-F10F45C05AF3}" type="datetimeFigureOut">
              <a:rPr lang="en-US">
                <a:solidFill>
                  <a:prstClr val="black">
                    <a:tint val="75000"/>
                  </a:prstClr>
                </a:solidFill>
              </a:rPr>
              <a:pPr>
                <a:defRPr/>
              </a:pPr>
              <a:t>3/2/2019</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3ECB6743-AE17-439E-A56D-B742B2D5276D}" type="slidenum">
              <a:rPr lang="ar-SA"/>
              <a:pPr>
                <a:defRPr/>
              </a:pPr>
              <a:t>‹#›</a:t>
            </a:fld>
            <a:endParaRPr lang="en-US"/>
          </a:p>
        </p:txBody>
      </p:sp>
    </p:spTree>
    <p:extLst>
      <p:ext uri="{BB962C8B-B14F-4D97-AF65-F5344CB8AC3E}">
        <p14:creationId xmlns:p14="http://schemas.microsoft.com/office/powerpoint/2010/main" val="4129045295"/>
      </p:ext>
    </p:extLst>
  </p:cSld>
  <p:clrMapOvr>
    <a:masterClrMapping/>
  </p:clrMapOvr>
  <p:transition>
    <p:wipe dir="u"/>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23686C0-FAAF-4A62-BEDC-43E21EE749FC}" type="datetimeFigureOut">
              <a:rPr lang="en-US">
                <a:solidFill>
                  <a:prstClr val="black">
                    <a:tint val="75000"/>
                  </a:prstClr>
                </a:solidFill>
              </a:rPr>
              <a:pPr>
                <a:defRPr/>
              </a:pPr>
              <a:t>3/2/2019</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E69BDFAC-72D7-4D8D-B347-9E05913B7345}" type="slidenum">
              <a:rPr lang="ar-SA"/>
              <a:pPr>
                <a:defRPr/>
              </a:pPr>
              <a:t>‹#›</a:t>
            </a:fld>
            <a:endParaRPr lang="en-US"/>
          </a:p>
        </p:txBody>
      </p:sp>
    </p:spTree>
    <p:extLst>
      <p:ext uri="{BB962C8B-B14F-4D97-AF65-F5344CB8AC3E}">
        <p14:creationId xmlns:p14="http://schemas.microsoft.com/office/powerpoint/2010/main" val="3377666188"/>
      </p:ext>
    </p:extLst>
  </p:cSld>
  <p:clrMapOvr>
    <a:masterClrMapping/>
  </p:clrMapOvr>
  <p:transition>
    <p:wipe dir="u"/>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69EEE63-2B09-40DD-84AA-69B96293A35E}" type="datetimeFigureOut">
              <a:rPr lang="en-US">
                <a:solidFill>
                  <a:prstClr val="black">
                    <a:tint val="75000"/>
                  </a:prstClr>
                </a:solidFill>
              </a:rPr>
              <a:pPr>
                <a:defRPr/>
              </a:pPr>
              <a:t>3/2/2019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9C249497-90C0-4B5A-9B27-81824998447D}" type="slidenum">
              <a:rPr lang="ar-SA"/>
              <a:pPr>
                <a:defRPr/>
              </a:pPr>
              <a:t>‹#›</a:t>
            </a:fld>
            <a:endParaRPr lang="en-US"/>
          </a:p>
        </p:txBody>
      </p:sp>
    </p:spTree>
    <p:extLst>
      <p:ext uri="{BB962C8B-B14F-4D97-AF65-F5344CB8AC3E}">
        <p14:creationId xmlns:p14="http://schemas.microsoft.com/office/powerpoint/2010/main" val="2353759692"/>
      </p:ext>
    </p:extLst>
  </p:cSld>
  <p:clrMapOvr>
    <a:masterClrMapping/>
  </p:clrMapOvr>
  <p:transition>
    <p:wipe dir="u"/>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DEC5DA3-A4B6-4194-BEED-7B0C2661BE22}" type="datetimeFigureOut">
              <a:rPr lang="en-US">
                <a:solidFill>
                  <a:prstClr val="black">
                    <a:tint val="75000"/>
                  </a:prstClr>
                </a:solidFill>
              </a:rPr>
              <a:pPr>
                <a:defRPr/>
              </a:pPr>
              <a:t>3/2/2019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B9B55AED-9243-4008-BCA2-5317DC90A5B2}" type="slidenum">
              <a:rPr lang="ar-SA"/>
              <a:pPr>
                <a:defRPr/>
              </a:pPr>
              <a:t>‹#›</a:t>
            </a:fld>
            <a:endParaRPr lang="en-US"/>
          </a:p>
        </p:txBody>
      </p:sp>
    </p:spTree>
    <p:extLst>
      <p:ext uri="{BB962C8B-B14F-4D97-AF65-F5344CB8AC3E}">
        <p14:creationId xmlns:p14="http://schemas.microsoft.com/office/powerpoint/2010/main" val="3083039568"/>
      </p:ext>
    </p:extLst>
  </p:cSld>
  <p:clrMapOvr>
    <a:masterClrMapping/>
  </p:clrMapOvr>
  <p:transition>
    <p:wipe dir="u"/>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F52386B-03EB-46C7-82DF-7007B3259ADC}"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0EB5CF38-8D84-4C05-B652-2CD37719015B}" type="slidenum">
              <a:rPr lang="ar-SA"/>
              <a:pPr>
                <a:defRPr/>
              </a:pPr>
              <a:t>‹#›</a:t>
            </a:fld>
            <a:endParaRPr lang="en-US"/>
          </a:p>
        </p:txBody>
      </p:sp>
    </p:spTree>
    <p:extLst>
      <p:ext uri="{BB962C8B-B14F-4D97-AF65-F5344CB8AC3E}">
        <p14:creationId xmlns:p14="http://schemas.microsoft.com/office/powerpoint/2010/main" val="1382764209"/>
      </p:ext>
    </p:extLst>
  </p:cSld>
  <p:clrMapOvr>
    <a:masterClrMapping/>
  </p:clrMapOvr>
  <p:transition>
    <p:wipe dir="u"/>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1FBB2F2-8917-4EA1-AAA9-A827B6A0F1D7}"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501DF2B5-7595-4716-B529-404FD14704C4}" type="slidenum">
              <a:rPr lang="ar-SA"/>
              <a:pPr>
                <a:defRPr/>
              </a:pPr>
              <a:t>‹#›</a:t>
            </a:fld>
            <a:endParaRPr lang="en-US"/>
          </a:p>
        </p:txBody>
      </p:sp>
    </p:spTree>
    <p:extLst>
      <p:ext uri="{BB962C8B-B14F-4D97-AF65-F5344CB8AC3E}">
        <p14:creationId xmlns:p14="http://schemas.microsoft.com/office/powerpoint/2010/main" val="2047454336"/>
      </p:ext>
    </p:extLst>
  </p:cSld>
  <p:clrMapOvr>
    <a:masterClrMapping/>
  </p:clrMapOvr>
  <p:transition>
    <p:wipe dir="u"/>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5990B78-2D6B-4740-BD55-5327AC3ABEB9}"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899D2ABE-8B29-4E53-9253-6CA41E1A289B}" type="slidenum">
              <a:rPr lang="ar-SA"/>
              <a:pPr>
                <a:defRPr/>
              </a:pPr>
              <a:t>‹#›</a:t>
            </a:fld>
            <a:endParaRPr lang="en-US"/>
          </a:p>
        </p:txBody>
      </p:sp>
    </p:spTree>
    <p:extLst>
      <p:ext uri="{BB962C8B-B14F-4D97-AF65-F5344CB8AC3E}">
        <p14:creationId xmlns:p14="http://schemas.microsoft.com/office/powerpoint/2010/main" val="442218019"/>
      </p:ext>
    </p:extLst>
  </p:cSld>
  <p:clrMapOvr>
    <a:masterClrMapping/>
  </p:clrMapOvr>
  <p:transition>
    <p:wipe dir="u"/>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5ED5012-C696-4506-A9F7-74CF0BE27908}"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A55F46D0-F36C-4994-8FA1-1F9546D8FD11}" type="slidenum">
              <a:rPr lang="ar-SA"/>
              <a:pPr>
                <a:defRPr/>
              </a:pPr>
              <a:t>‹#›</a:t>
            </a:fld>
            <a:endParaRPr lang="en-US"/>
          </a:p>
        </p:txBody>
      </p:sp>
    </p:spTree>
    <p:extLst>
      <p:ext uri="{BB962C8B-B14F-4D97-AF65-F5344CB8AC3E}">
        <p14:creationId xmlns:p14="http://schemas.microsoft.com/office/powerpoint/2010/main" val="881732094"/>
      </p:ext>
    </p:extLst>
  </p:cSld>
  <p:clrMapOvr>
    <a:masterClrMapping/>
  </p:clrMapOvr>
  <p:transition>
    <p:wipe dir="u"/>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F0452E5-A1E4-4DCC-ADA9-179D071F69A3}"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12A17F6-1731-47A7-AACA-B0221B04A566}" type="slidenum">
              <a:rPr lang="ar-SA"/>
              <a:pPr>
                <a:defRPr/>
              </a:pPr>
              <a:t>‹#›</a:t>
            </a:fld>
            <a:endParaRPr lang="en-US"/>
          </a:p>
        </p:txBody>
      </p:sp>
    </p:spTree>
    <p:extLst>
      <p:ext uri="{BB962C8B-B14F-4D97-AF65-F5344CB8AC3E}">
        <p14:creationId xmlns:p14="http://schemas.microsoft.com/office/powerpoint/2010/main" val="1004851848"/>
      </p:ext>
    </p:extLst>
  </p:cSld>
  <p:clrMapOvr>
    <a:masterClrMapping/>
  </p:clrMapOvr>
  <p:transition>
    <p:wipe dir="u"/>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5A7CCD8-0975-4D61-91B6-72B636DBF685}" type="datetimeFigureOut">
              <a:rPr lang="en-US">
                <a:solidFill>
                  <a:prstClr val="black">
                    <a:tint val="75000"/>
                  </a:prstClr>
                </a:solidFill>
              </a:rPr>
              <a:pPr>
                <a:defRPr/>
              </a:pPr>
              <a:t>3/2/2019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1C079EEA-369F-4695-B515-053838144ABF}" type="slidenum">
              <a:rPr lang="ar-SA"/>
              <a:pPr>
                <a:defRPr/>
              </a:pPr>
              <a:t>‹#›</a:t>
            </a:fld>
            <a:endParaRPr lang="en-US"/>
          </a:p>
        </p:txBody>
      </p:sp>
    </p:spTree>
    <p:extLst>
      <p:ext uri="{BB962C8B-B14F-4D97-AF65-F5344CB8AC3E}">
        <p14:creationId xmlns:p14="http://schemas.microsoft.com/office/powerpoint/2010/main" val="4140882265"/>
      </p:ext>
    </p:extLst>
  </p:cSld>
  <p:clrMapOvr>
    <a:masterClrMapping/>
  </p:clrMapOvr>
  <p:transition>
    <p:wipe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45D606D-3120-408D-97A0-52F89AB6D02D}" type="datetimeFigureOut">
              <a:rPr lang="ar-SA" smtClean="0"/>
              <a:t>25/06/1440</a:t>
            </a:fld>
            <a:endParaRPr lang="ar-SA"/>
          </a:p>
        </p:txBody>
      </p:sp>
      <p:sp>
        <p:nvSpPr>
          <p:cNvPr id="4" name="Footer Placeholder 3"/>
          <p:cNvSpPr>
            <a:spLocks noGrp="1"/>
          </p:cNvSpPr>
          <p:nvPr>
            <p:ph type="ftr" sz="quarter" idx="11"/>
          </p:nvPr>
        </p:nvSpPr>
        <p:spPr/>
        <p:txBody>
          <a:bodyPr/>
          <a:lstStyle>
            <a:extLst/>
          </a:lstStyle>
          <a:p>
            <a:endParaRPr lang="ar-SA"/>
          </a:p>
        </p:txBody>
      </p:sp>
      <p:sp>
        <p:nvSpPr>
          <p:cNvPr id="5" name="Slide Number Placeholder 4"/>
          <p:cNvSpPr>
            <a:spLocks noGrp="1"/>
          </p:cNvSpPr>
          <p:nvPr>
            <p:ph type="sldNum" sz="quarter" idx="12"/>
          </p:nvPr>
        </p:nvSpPr>
        <p:spPr/>
        <p:txBody>
          <a:bodyPr/>
          <a:lstStyle>
            <a:extLst/>
          </a:lstStyle>
          <a:p>
            <a:fld id="{1DCD18E9-F6AF-41A5-B970-8466B0A47E70}" type="slidenum">
              <a:rPr lang="ar-SA" smtClean="0"/>
              <a:t>‹#›</a:t>
            </a:fld>
            <a:endParaRPr lang="ar-SA"/>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A5A5C9A-B60C-4DD7-AA9D-65CB319546E9}" type="datetimeFigureOut">
              <a:rPr lang="en-US">
                <a:solidFill>
                  <a:prstClr val="black">
                    <a:tint val="75000"/>
                  </a:prstClr>
                </a:solidFill>
              </a:rPr>
              <a:pPr>
                <a:defRPr/>
              </a:pPr>
              <a:t>3/2/2019</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69E4AE51-550A-4B12-9EBF-9EEAC9D523AC}" type="slidenum">
              <a:rPr lang="ar-SA"/>
              <a:pPr>
                <a:defRPr/>
              </a:pPr>
              <a:t>‹#›</a:t>
            </a:fld>
            <a:endParaRPr lang="en-US"/>
          </a:p>
        </p:txBody>
      </p:sp>
    </p:spTree>
    <p:extLst>
      <p:ext uri="{BB962C8B-B14F-4D97-AF65-F5344CB8AC3E}">
        <p14:creationId xmlns:p14="http://schemas.microsoft.com/office/powerpoint/2010/main" val="2429734296"/>
      </p:ext>
    </p:extLst>
  </p:cSld>
  <p:clrMapOvr>
    <a:masterClrMapping/>
  </p:clrMapOvr>
  <p:transition>
    <p:wipe dir="u"/>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19CC6955-F8BC-44F6-8823-F10F45C05AF3}" type="datetimeFigureOut">
              <a:rPr lang="en-US">
                <a:solidFill>
                  <a:prstClr val="black">
                    <a:tint val="75000"/>
                  </a:prstClr>
                </a:solidFill>
              </a:rPr>
              <a:pPr>
                <a:defRPr/>
              </a:pPr>
              <a:t>3/2/2019</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3ECB6743-AE17-439E-A56D-B742B2D5276D}" type="slidenum">
              <a:rPr lang="ar-SA"/>
              <a:pPr>
                <a:defRPr/>
              </a:pPr>
              <a:t>‹#›</a:t>
            </a:fld>
            <a:endParaRPr lang="en-US"/>
          </a:p>
        </p:txBody>
      </p:sp>
    </p:spTree>
    <p:extLst>
      <p:ext uri="{BB962C8B-B14F-4D97-AF65-F5344CB8AC3E}">
        <p14:creationId xmlns:p14="http://schemas.microsoft.com/office/powerpoint/2010/main" val="2253656125"/>
      </p:ext>
    </p:extLst>
  </p:cSld>
  <p:clrMapOvr>
    <a:masterClrMapping/>
  </p:clrMapOvr>
  <p:transition>
    <p:wipe dir="u"/>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23686C0-FAAF-4A62-BEDC-43E21EE749FC}" type="datetimeFigureOut">
              <a:rPr lang="en-US">
                <a:solidFill>
                  <a:prstClr val="black">
                    <a:tint val="75000"/>
                  </a:prstClr>
                </a:solidFill>
              </a:rPr>
              <a:pPr>
                <a:defRPr/>
              </a:pPr>
              <a:t>3/2/2019</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E69BDFAC-72D7-4D8D-B347-9E05913B7345}" type="slidenum">
              <a:rPr lang="ar-SA"/>
              <a:pPr>
                <a:defRPr/>
              </a:pPr>
              <a:t>‹#›</a:t>
            </a:fld>
            <a:endParaRPr lang="en-US"/>
          </a:p>
        </p:txBody>
      </p:sp>
    </p:spTree>
    <p:extLst>
      <p:ext uri="{BB962C8B-B14F-4D97-AF65-F5344CB8AC3E}">
        <p14:creationId xmlns:p14="http://schemas.microsoft.com/office/powerpoint/2010/main" val="756735030"/>
      </p:ext>
    </p:extLst>
  </p:cSld>
  <p:clrMapOvr>
    <a:masterClrMapping/>
  </p:clrMapOvr>
  <p:transition>
    <p:wipe dir="u"/>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69EEE63-2B09-40DD-84AA-69B96293A35E}" type="datetimeFigureOut">
              <a:rPr lang="en-US">
                <a:solidFill>
                  <a:prstClr val="black">
                    <a:tint val="75000"/>
                  </a:prstClr>
                </a:solidFill>
              </a:rPr>
              <a:pPr>
                <a:defRPr/>
              </a:pPr>
              <a:t>3/2/2019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9C249497-90C0-4B5A-9B27-81824998447D}" type="slidenum">
              <a:rPr lang="ar-SA"/>
              <a:pPr>
                <a:defRPr/>
              </a:pPr>
              <a:t>‹#›</a:t>
            </a:fld>
            <a:endParaRPr lang="en-US"/>
          </a:p>
        </p:txBody>
      </p:sp>
    </p:spTree>
    <p:extLst>
      <p:ext uri="{BB962C8B-B14F-4D97-AF65-F5344CB8AC3E}">
        <p14:creationId xmlns:p14="http://schemas.microsoft.com/office/powerpoint/2010/main" val="2316702909"/>
      </p:ext>
    </p:extLst>
  </p:cSld>
  <p:clrMapOvr>
    <a:masterClrMapping/>
  </p:clrMapOvr>
  <p:transition>
    <p:wipe dir="u"/>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DEC5DA3-A4B6-4194-BEED-7B0C2661BE22}" type="datetimeFigureOut">
              <a:rPr lang="en-US">
                <a:solidFill>
                  <a:prstClr val="black">
                    <a:tint val="75000"/>
                  </a:prstClr>
                </a:solidFill>
              </a:rPr>
              <a:pPr>
                <a:defRPr/>
              </a:pPr>
              <a:t>3/2/2019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B9B55AED-9243-4008-BCA2-5317DC90A5B2}" type="slidenum">
              <a:rPr lang="ar-SA"/>
              <a:pPr>
                <a:defRPr/>
              </a:pPr>
              <a:t>‹#›</a:t>
            </a:fld>
            <a:endParaRPr lang="en-US"/>
          </a:p>
        </p:txBody>
      </p:sp>
    </p:spTree>
    <p:extLst>
      <p:ext uri="{BB962C8B-B14F-4D97-AF65-F5344CB8AC3E}">
        <p14:creationId xmlns:p14="http://schemas.microsoft.com/office/powerpoint/2010/main" val="275545890"/>
      </p:ext>
    </p:extLst>
  </p:cSld>
  <p:clrMapOvr>
    <a:masterClrMapping/>
  </p:clrMapOvr>
  <p:transition>
    <p:wipe dir="u"/>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F52386B-03EB-46C7-82DF-7007B3259ADC}"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0EB5CF38-8D84-4C05-B652-2CD37719015B}" type="slidenum">
              <a:rPr lang="ar-SA"/>
              <a:pPr>
                <a:defRPr/>
              </a:pPr>
              <a:t>‹#›</a:t>
            </a:fld>
            <a:endParaRPr lang="en-US"/>
          </a:p>
        </p:txBody>
      </p:sp>
    </p:spTree>
    <p:extLst>
      <p:ext uri="{BB962C8B-B14F-4D97-AF65-F5344CB8AC3E}">
        <p14:creationId xmlns:p14="http://schemas.microsoft.com/office/powerpoint/2010/main" val="448628640"/>
      </p:ext>
    </p:extLst>
  </p:cSld>
  <p:clrMapOvr>
    <a:masterClrMapping/>
  </p:clrMapOvr>
  <p:transition>
    <p:wipe dir="u"/>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1FBB2F2-8917-4EA1-AAA9-A827B6A0F1D7}"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501DF2B5-7595-4716-B529-404FD14704C4}" type="slidenum">
              <a:rPr lang="ar-SA"/>
              <a:pPr>
                <a:defRPr/>
              </a:pPr>
              <a:t>‹#›</a:t>
            </a:fld>
            <a:endParaRPr lang="en-US"/>
          </a:p>
        </p:txBody>
      </p:sp>
    </p:spTree>
    <p:extLst>
      <p:ext uri="{BB962C8B-B14F-4D97-AF65-F5344CB8AC3E}">
        <p14:creationId xmlns:p14="http://schemas.microsoft.com/office/powerpoint/2010/main" val="1249792589"/>
      </p:ext>
    </p:extLst>
  </p:cSld>
  <p:clrMapOvr>
    <a:masterClrMapping/>
  </p:clrMapOvr>
  <p:transition>
    <p:wipe dir="u"/>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5990B78-2D6B-4740-BD55-5327AC3ABEB9}"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899D2ABE-8B29-4E53-9253-6CA41E1A289B}" type="slidenum">
              <a:rPr lang="ar-SA"/>
              <a:pPr>
                <a:defRPr/>
              </a:pPr>
              <a:t>‹#›</a:t>
            </a:fld>
            <a:endParaRPr lang="en-US"/>
          </a:p>
        </p:txBody>
      </p:sp>
    </p:spTree>
    <p:extLst>
      <p:ext uri="{BB962C8B-B14F-4D97-AF65-F5344CB8AC3E}">
        <p14:creationId xmlns:p14="http://schemas.microsoft.com/office/powerpoint/2010/main" val="3253289781"/>
      </p:ext>
    </p:extLst>
  </p:cSld>
  <p:clrMapOvr>
    <a:masterClrMapping/>
  </p:clrMapOvr>
  <p:transition>
    <p:wipe dir="u"/>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5ED5012-C696-4506-A9F7-74CF0BE27908}"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A55F46D0-F36C-4994-8FA1-1F9546D8FD11}" type="slidenum">
              <a:rPr lang="ar-SA"/>
              <a:pPr>
                <a:defRPr/>
              </a:pPr>
              <a:t>‹#›</a:t>
            </a:fld>
            <a:endParaRPr lang="en-US"/>
          </a:p>
        </p:txBody>
      </p:sp>
    </p:spTree>
    <p:extLst>
      <p:ext uri="{BB962C8B-B14F-4D97-AF65-F5344CB8AC3E}">
        <p14:creationId xmlns:p14="http://schemas.microsoft.com/office/powerpoint/2010/main" val="814702001"/>
      </p:ext>
    </p:extLst>
  </p:cSld>
  <p:clrMapOvr>
    <a:masterClrMapping/>
  </p:clrMapOvr>
  <p:transition>
    <p:wipe dir="u"/>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F0452E5-A1E4-4DCC-ADA9-179D071F69A3}"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12A17F6-1731-47A7-AACA-B0221B04A566}" type="slidenum">
              <a:rPr lang="ar-SA"/>
              <a:pPr>
                <a:defRPr/>
              </a:pPr>
              <a:t>‹#›</a:t>
            </a:fld>
            <a:endParaRPr lang="en-US"/>
          </a:p>
        </p:txBody>
      </p:sp>
    </p:spTree>
    <p:extLst>
      <p:ext uri="{BB962C8B-B14F-4D97-AF65-F5344CB8AC3E}">
        <p14:creationId xmlns:p14="http://schemas.microsoft.com/office/powerpoint/2010/main" val="680335044"/>
      </p:ext>
    </p:extLst>
  </p:cSld>
  <p:clrMapOvr>
    <a:masterClrMapping/>
  </p:clrMapOvr>
  <p:transition>
    <p:wipe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45D606D-3120-408D-97A0-52F89AB6D02D}" type="datetimeFigureOut">
              <a:rPr lang="ar-SA" smtClean="0"/>
              <a:t>25/06/1440</a:t>
            </a:fld>
            <a:endParaRPr lang="ar-SA"/>
          </a:p>
        </p:txBody>
      </p:sp>
      <p:sp>
        <p:nvSpPr>
          <p:cNvPr id="3" name="Footer Placeholder 2"/>
          <p:cNvSpPr>
            <a:spLocks noGrp="1"/>
          </p:cNvSpPr>
          <p:nvPr>
            <p:ph type="ftr" sz="quarter" idx="11"/>
          </p:nvPr>
        </p:nvSpPr>
        <p:spPr/>
        <p:txBody>
          <a:bodyPr/>
          <a:lstStyle>
            <a:extLst/>
          </a:lstStyle>
          <a:p>
            <a:endParaRPr lang="ar-SA"/>
          </a:p>
        </p:txBody>
      </p:sp>
      <p:sp>
        <p:nvSpPr>
          <p:cNvPr id="4" name="Slide Number Placeholder 3"/>
          <p:cNvSpPr>
            <a:spLocks noGrp="1"/>
          </p:cNvSpPr>
          <p:nvPr>
            <p:ph type="sldNum" sz="quarter" idx="12"/>
          </p:nvPr>
        </p:nvSpPr>
        <p:spPr/>
        <p:txBody>
          <a:bodyPr/>
          <a:lstStyle>
            <a:extLst/>
          </a:lstStyle>
          <a:p>
            <a:fld id="{1DCD18E9-F6AF-41A5-B970-8466B0A47E70}" type="slidenum">
              <a:rPr lang="ar-SA" smtClean="0"/>
              <a:t>‹#›</a:t>
            </a:fld>
            <a:endParaRPr lang="ar-SA"/>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5A7CCD8-0975-4D61-91B6-72B636DBF685}" type="datetimeFigureOut">
              <a:rPr lang="en-US">
                <a:solidFill>
                  <a:prstClr val="black">
                    <a:tint val="75000"/>
                  </a:prstClr>
                </a:solidFill>
              </a:rPr>
              <a:pPr>
                <a:defRPr/>
              </a:pPr>
              <a:t>3/2/2019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1C079EEA-369F-4695-B515-053838144ABF}" type="slidenum">
              <a:rPr lang="ar-SA"/>
              <a:pPr>
                <a:defRPr/>
              </a:pPr>
              <a:t>‹#›</a:t>
            </a:fld>
            <a:endParaRPr lang="en-US"/>
          </a:p>
        </p:txBody>
      </p:sp>
    </p:spTree>
    <p:extLst>
      <p:ext uri="{BB962C8B-B14F-4D97-AF65-F5344CB8AC3E}">
        <p14:creationId xmlns:p14="http://schemas.microsoft.com/office/powerpoint/2010/main" val="1704413908"/>
      </p:ext>
    </p:extLst>
  </p:cSld>
  <p:clrMapOvr>
    <a:masterClrMapping/>
  </p:clrMapOvr>
  <p:transition>
    <p:wipe dir="u"/>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A5A5C9A-B60C-4DD7-AA9D-65CB319546E9}" type="datetimeFigureOut">
              <a:rPr lang="en-US">
                <a:solidFill>
                  <a:prstClr val="black">
                    <a:tint val="75000"/>
                  </a:prstClr>
                </a:solidFill>
              </a:rPr>
              <a:pPr>
                <a:defRPr/>
              </a:pPr>
              <a:t>3/2/2019</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69E4AE51-550A-4B12-9EBF-9EEAC9D523AC}" type="slidenum">
              <a:rPr lang="ar-SA"/>
              <a:pPr>
                <a:defRPr/>
              </a:pPr>
              <a:t>‹#›</a:t>
            </a:fld>
            <a:endParaRPr lang="en-US"/>
          </a:p>
        </p:txBody>
      </p:sp>
    </p:spTree>
    <p:extLst>
      <p:ext uri="{BB962C8B-B14F-4D97-AF65-F5344CB8AC3E}">
        <p14:creationId xmlns:p14="http://schemas.microsoft.com/office/powerpoint/2010/main" val="3250666439"/>
      </p:ext>
    </p:extLst>
  </p:cSld>
  <p:clrMapOvr>
    <a:masterClrMapping/>
  </p:clrMapOvr>
  <p:transition>
    <p:wipe dir="u"/>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19CC6955-F8BC-44F6-8823-F10F45C05AF3}" type="datetimeFigureOut">
              <a:rPr lang="en-US">
                <a:solidFill>
                  <a:prstClr val="black">
                    <a:tint val="75000"/>
                  </a:prstClr>
                </a:solidFill>
              </a:rPr>
              <a:pPr>
                <a:defRPr/>
              </a:pPr>
              <a:t>3/2/2019</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3ECB6743-AE17-439E-A56D-B742B2D5276D}" type="slidenum">
              <a:rPr lang="ar-SA"/>
              <a:pPr>
                <a:defRPr/>
              </a:pPr>
              <a:t>‹#›</a:t>
            </a:fld>
            <a:endParaRPr lang="en-US"/>
          </a:p>
        </p:txBody>
      </p:sp>
    </p:spTree>
    <p:extLst>
      <p:ext uri="{BB962C8B-B14F-4D97-AF65-F5344CB8AC3E}">
        <p14:creationId xmlns:p14="http://schemas.microsoft.com/office/powerpoint/2010/main" val="3086538215"/>
      </p:ext>
    </p:extLst>
  </p:cSld>
  <p:clrMapOvr>
    <a:masterClrMapping/>
  </p:clrMapOvr>
  <p:transition>
    <p:wipe dir="u"/>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23686C0-FAAF-4A62-BEDC-43E21EE749FC}" type="datetimeFigureOut">
              <a:rPr lang="en-US">
                <a:solidFill>
                  <a:prstClr val="black">
                    <a:tint val="75000"/>
                  </a:prstClr>
                </a:solidFill>
              </a:rPr>
              <a:pPr>
                <a:defRPr/>
              </a:pPr>
              <a:t>3/2/2019</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E69BDFAC-72D7-4D8D-B347-9E05913B7345}" type="slidenum">
              <a:rPr lang="ar-SA"/>
              <a:pPr>
                <a:defRPr/>
              </a:pPr>
              <a:t>‹#›</a:t>
            </a:fld>
            <a:endParaRPr lang="en-US"/>
          </a:p>
        </p:txBody>
      </p:sp>
    </p:spTree>
    <p:extLst>
      <p:ext uri="{BB962C8B-B14F-4D97-AF65-F5344CB8AC3E}">
        <p14:creationId xmlns:p14="http://schemas.microsoft.com/office/powerpoint/2010/main" val="1646642027"/>
      </p:ext>
    </p:extLst>
  </p:cSld>
  <p:clrMapOvr>
    <a:masterClrMapping/>
  </p:clrMapOvr>
  <p:transition>
    <p:wipe dir="u"/>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69EEE63-2B09-40DD-84AA-69B96293A35E}" type="datetimeFigureOut">
              <a:rPr lang="en-US">
                <a:solidFill>
                  <a:prstClr val="black">
                    <a:tint val="75000"/>
                  </a:prstClr>
                </a:solidFill>
              </a:rPr>
              <a:pPr>
                <a:defRPr/>
              </a:pPr>
              <a:t>3/2/2019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9C249497-90C0-4B5A-9B27-81824998447D}" type="slidenum">
              <a:rPr lang="ar-SA"/>
              <a:pPr>
                <a:defRPr/>
              </a:pPr>
              <a:t>‹#›</a:t>
            </a:fld>
            <a:endParaRPr lang="en-US"/>
          </a:p>
        </p:txBody>
      </p:sp>
    </p:spTree>
    <p:extLst>
      <p:ext uri="{BB962C8B-B14F-4D97-AF65-F5344CB8AC3E}">
        <p14:creationId xmlns:p14="http://schemas.microsoft.com/office/powerpoint/2010/main" val="2961186330"/>
      </p:ext>
    </p:extLst>
  </p:cSld>
  <p:clrMapOvr>
    <a:masterClrMapping/>
  </p:clrMapOvr>
  <p:transition>
    <p:wipe dir="u"/>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DEC5DA3-A4B6-4194-BEED-7B0C2661BE22}" type="datetimeFigureOut">
              <a:rPr lang="en-US">
                <a:solidFill>
                  <a:prstClr val="black">
                    <a:tint val="75000"/>
                  </a:prstClr>
                </a:solidFill>
              </a:rPr>
              <a:pPr>
                <a:defRPr/>
              </a:pPr>
              <a:t>3/2/2019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B9B55AED-9243-4008-BCA2-5317DC90A5B2}" type="slidenum">
              <a:rPr lang="ar-SA"/>
              <a:pPr>
                <a:defRPr/>
              </a:pPr>
              <a:t>‹#›</a:t>
            </a:fld>
            <a:endParaRPr lang="en-US"/>
          </a:p>
        </p:txBody>
      </p:sp>
    </p:spTree>
    <p:extLst>
      <p:ext uri="{BB962C8B-B14F-4D97-AF65-F5344CB8AC3E}">
        <p14:creationId xmlns:p14="http://schemas.microsoft.com/office/powerpoint/2010/main" val="3776237947"/>
      </p:ext>
    </p:extLst>
  </p:cSld>
  <p:clrMapOvr>
    <a:masterClrMapping/>
  </p:clrMapOvr>
  <p:transition>
    <p:wipe dir="u"/>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F52386B-03EB-46C7-82DF-7007B3259ADC}"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0EB5CF38-8D84-4C05-B652-2CD37719015B}" type="slidenum">
              <a:rPr lang="ar-SA"/>
              <a:pPr>
                <a:defRPr/>
              </a:pPr>
              <a:t>‹#›</a:t>
            </a:fld>
            <a:endParaRPr lang="en-US"/>
          </a:p>
        </p:txBody>
      </p:sp>
    </p:spTree>
    <p:extLst>
      <p:ext uri="{BB962C8B-B14F-4D97-AF65-F5344CB8AC3E}">
        <p14:creationId xmlns:p14="http://schemas.microsoft.com/office/powerpoint/2010/main" val="963074968"/>
      </p:ext>
    </p:extLst>
  </p:cSld>
  <p:clrMapOvr>
    <a:masterClrMapping/>
  </p:clrMapOvr>
  <p:transition>
    <p:wipe dir="u"/>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1FBB2F2-8917-4EA1-AAA9-A827B6A0F1D7}"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501DF2B5-7595-4716-B529-404FD14704C4}" type="slidenum">
              <a:rPr lang="ar-SA"/>
              <a:pPr>
                <a:defRPr/>
              </a:pPr>
              <a:t>‹#›</a:t>
            </a:fld>
            <a:endParaRPr lang="en-US"/>
          </a:p>
        </p:txBody>
      </p:sp>
    </p:spTree>
    <p:extLst>
      <p:ext uri="{BB962C8B-B14F-4D97-AF65-F5344CB8AC3E}">
        <p14:creationId xmlns:p14="http://schemas.microsoft.com/office/powerpoint/2010/main" val="2437296475"/>
      </p:ext>
    </p:extLst>
  </p:cSld>
  <p:clrMapOvr>
    <a:masterClrMapping/>
  </p:clrMapOvr>
  <p:transition>
    <p:wipe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45D606D-3120-408D-97A0-52F89AB6D02D}" type="datetimeFigureOut">
              <a:rPr lang="ar-SA" smtClean="0"/>
              <a:t>25/06/1440</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1DCD18E9-F6AF-41A5-B970-8466B0A47E70}" type="slidenum">
              <a:rPr lang="ar-SA" smtClean="0"/>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45D606D-3120-408D-97A0-52F89AB6D02D}" type="datetimeFigureOut">
              <a:rPr lang="ar-SA" smtClean="0"/>
              <a:t>25/06/1440</a:t>
            </a:fld>
            <a:endParaRPr lang="ar-SA"/>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SA"/>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DCD18E9-F6AF-41A5-B970-8466B0A47E70}" type="slidenum">
              <a:rPr lang="ar-SA" smtClean="0"/>
              <a:t>‹#›</a:t>
            </a:fld>
            <a:endParaRPr lang="ar-SA"/>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45D606D-3120-408D-97A0-52F89AB6D02D}" type="datetimeFigureOut">
              <a:rPr lang="ar-SA" smtClean="0"/>
              <a:t>25/06/1440</a:t>
            </a:fld>
            <a:endParaRPr lang="ar-SA"/>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SA"/>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DCD18E9-F6AF-41A5-B970-8466B0A47E70}"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fontAlgn="auto">
              <a:spcBef>
                <a:spcPts val="0"/>
              </a:spcBef>
              <a:spcAft>
                <a:spcPts val="0"/>
              </a:spcAft>
              <a:defRPr sz="1200">
                <a:solidFill>
                  <a:schemeClr val="tx1">
                    <a:tint val="75000"/>
                  </a:schemeClr>
                </a:solidFill>
                <a:latin typeface="+mn-lt"/>
                <a:cs typeface="+mn-cs"/>
              </a:defRPr>
            </a:lvl1pPr>
          </a:lstStyle>
          <a:p>
            <a:pPr>
              <a:defRPr/>
            </a:pPr>
            <a:fld id="{37BF19CC-ECEA-4EF1-9C59-C9BB26CFBAA0}"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rgbClr val="898989"/>
                </a:solidFill>
                <a:latin typeface="Calibri" pitchFamily="34" charset="0"/>
                <a:cs typeface="Arial" charset="0"/>
              </a:defRPr>
            </a:lvl1pPr>
          </a:lstStyle>
          <a:p>
            <a:pPr fontAlgn="base">
              <a:spcBef>
                <a:spcPct val="0"/>
              </a:spcBef>
              <a:spcAft>
                <a:spcPct val="0"/>
              </a:spcAft>
              <a:defRPr/>
            </a:pPr>
            <a:fld id="{3951B91D-2687-491D-BB1D-8E0990577ACD}" type="slidenum">
              <a:rPr lang="ar-SA"/>
              <a:pPr fontAlgn="base">
                <a:spcBef>
                  <a:spcPct val="0"/>
                </a:spcBef>
                <a:spcAft>
                  <a:spcPct val="0"/>
                </a:spcAft>
                <a:defRPr/>
              </a:pPr>
              <a:t>‹#›</a:t>
            </a:fld>
            <a:endParaRPr lang="en-US"/>
          </a:p>
        </p:txBody>
      </p:sp>
    </p:spTree>
    <p:extLst>
      <p:ext uri="{BB962C8B-B14F-4D97-AF65-F5344CB8AC3E}">
        <p14:creationId xmlns:p14="http://schemas.microsoft.com/office/powerpoint/2010/main" val="38577702"/>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ransition>
    <p:wipe dir="u"/>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fontAlgn="auto">
              <a:spcBef>
                <a:spcPts val="0"/>
              </a:spcBef>
              <a:spcAft>
                <a:spcPts val="0"/>
              </a:spcAft>
              <a:defRPr sz="1200">
                <a:solidFill>
                  <a:schemeClr val="tx1">
                    <a:tint val="75000"/>
                  </a:schemeClr>
                </a:solidFill>
                <a:latin typeface="+mn-lt"/>
                <a:cs typeface="+mn-cs"/>
              </a:defRPr>
            </a:lvl1pPr>
          </a:lstStyle>
          <a:p>
            <a:pPr>
              <a:defRPr/>
            </a:pPr>
            <a:fld id="{37BF19CC-ECEA-4EF1-9C59-C9BB26CFBAA0}"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rgbClr val="898989"/>
                </a:solidFill>
                <a:latin typeface="Calibri" pitchFamily="34" charset="0"/>
                <a:cs typeface="Arial" charset="0"/>
              </a:defRPr>
            </a:lvl1pPr>
          </a:lstStyle>
          <a:p>
            <a:pPr fontAlgn="base">
              <a:spcBef>
                <a:spcPct val="0"/>
              </a:spcBef>
              <a:spcAft>
                <a:spcPct val="0"/>
              </a:spcAft>
              <a:defRPr/>
            </a:pPr>
            <a:fld id="{3951B91D-2687-491D-BB1D-8E0990577ACD}" type="slidenum">
              <a:rPr lang="ar-SA"/>
              <a:pPr fontAlgn="base">
                <a:spcBef>
                  <a:spcPct val="0"/>
                </a:spcBef>
                <a:spcAft>
                  <a:spcPct val="0"/>
                </a:spcAft>
                <a:defRPr/>
              </a:pPr>
              <a:t>‹#›</a:t>
            </a:fld>
            <a:endParaRPr lang="en-US"/>
          </a:p>
        </p:txBody>
      </p:sp>
    </p:spTree>
    <p:extLst>
      <p:ext uri="{BB962C8B-B14F-4D97-AF65-F5344CB8AC3E}">
        <p14:creationId xmlns:p14="http://schemas.microsoft.com/office/powerpoint/2010/main" val="3090558102"/>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ransition>
    <p:wipe dir="u"/>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fontAlgn="auto">
              <a:spcBef>
                <a:spcPts val="0"/>
              </a:spcBef>
              <a:spcAft>
                <a:spcPts val="0"/>
              </a:spcAft>
              <a:defRPr sz="1200">
                <a:solidFill>
                  <a:schemeClr val="tx1">
                    <a:tint val="75000"/>
                  </a:schemeClr>
                </a:solidFill>
                <a:latin typeface="+mn-lt"/>
                <a:cs typeface="+mn-cs"/>
              </a:defRPr>
            </a:lvl1pPr>
          </a:lstStyle>
          <a:p>
            <a:pPr>
              <a:defRPr/>
            </a:pPr>
            <a:fld id="{37BF19CC-ECEA-4EF1-9C59-C9BB26CFBAA0}"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rgbClr val="898989"/>
                </a:solidFill>
                <a:latin typeface="Calibri" pitchFamily="34" charset="0"/>
                <a:cs typeface="Arial" charset="0"/>
              </a:defRPr>
            </a:lvl1pPr>
          </a:lstStyle>
          <a:p>
            <a:pPr fontAlgn="base">
              <a:spcBef>
                <a:spcPct val="0"/>
              </a:spcBef>
              <a:spcAft>
                <a:spcPct val="0"/>
              </a:spcAft>
              <a:defRPr/>
            </a:pPr>
            <a:fld id="{3951B91D-2687-491D-BB1D-8E0990577ACD}" type="slidenum">
              <a:rPr lang="ar-SA"/>
              <a:pPr fontAlgn="base">
                <a:spcBef>
                  <a:spcPct val="0"/>
                </a:spcBef>
                <a:spcAft>
                  <a:spcPct val="0"/>
                </a:spcAft>
                <a:defRPr/>
              </a:pPr>
              <a:t>‹#›</a:t>
            </a:fld>
            <a:endParaRPr lang="en-US"/>
          </a:p>
        </p:txBody>
      </p:sp>
    </p:spTree>
    <p:extLst>
      <p:ext uri="{BB962C8B-B14F-4D97-AF65-F5344CB8AC3E}">
        <p14:creationId xmlns:p14="http://schemas.microsoft.com/office/powerpoint/2010/main" val="2409848515"/>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ransition>
    <p:wipe dir="u"/>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fontAlgn="auto">
              <a:spcBef>
                <a:spcPts val="0"/>
              </a:spcBef>
              <a:spcAft>
                <a:spcPts val="0"/>
              </a:spcAft>
              <a:defRPr sz="1200">
                <a:solidFill>
                  <a:schemeClr val="tx1">
                    <a:tint val="75000"/>
                  </a:schemeClr>
                </a:solidFill>
                <a:latin typeface="+mn-lt"/>
                <a:cs typeface="+mn-cs"/>
              </a:defRPr>
            </a:lvl1pPr>
          </a:lstStyle>
          <a:p>
            <a:pPr>
              <a:defRPr/>
            </a:pPr>
            <a:fld id="{37BF19CC-ECEA-4EF1-9C59-C9BB26CFBAA0}"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rgbClr val="898989"/>
                </a:solidFill>
                <a:latin typeface="Calibri" pitchFamily="34" charset="0"/>
                <a:cs typeface="Arial" charset="0"/>
              </a:defRPr>
            </a:lvl1pPr>
          </a:lstStyle>
          <a:p>
            <a:pPr fontAlgn="base">
              <a:spcBef>
                <a:spcPct val="0"/>
              </a:spcBef>
              <a:spcAft>
                <a:spcPct val="0"/>
              </a:spcAft>
              <a:defRPr/>
            </a:pPr>
            <a:fld id="{3951B91D-2687-491D-BB1D-8E0990577ACD}" type="slidenum">
              <a:rPr lang="ar-SA"/>
              <a:pPr fontAlgn="base">
                <a:spcBef>
                  <a:spcPct val="0"/>
                </a:spcBef>
                <a:spcAft>
                  <a:spcPct val="0"/>
                </a:spcAft>
                <a:defRPr/>
              </a:pPr>
              <a:t>‹#›</a:t>
            </a:fld>
            <a:endParaRPr lang="en-US"/>
          </a:p>
        </p:txBody>
      </p:sp>
    </p:spTree>
    <p:extLst>
      <p:ext uri="{BB962C8B-B14F-4D97-AF65-F5344CB8AC3E}">
        <p14:creationId xmlns:p14="http://schemas.microsoft.com/office/powerpoint/2010/main" val="3612008254"/>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ransition>
    <p:wipe dir="u"/>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fontAlgn="auto">
              <a:spcBef>
                <a:spcPts val="0"/>
              </a:spcBef>
              <a:spcAft>
                <a:spcPts val="0"/>
              </a:spcAft>
              <a:defRPr sz="1200">
                <a:solidFill>
                  <a:schemeClr val="tx1">
                    <a:tint val="75000"/>
                  </a:schemeClr>
                </a:solidFill>
                <a:latin typeface="+mn-lt"/>
                <a:cs typeface="+mn-cs"/>
              </a:defRPr>
            </a:lvl1pPr>
          </a:lstStyle>
          <a:p>
            <a:pPr>
              <a:defRPr/>
            </a:pPr>
            <a:fld id="{37BF19CC-ECEA-4EF1-9C59-C9BB26CFBAA0}"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rgbClr val="898989"/>
                </a:solidFill>
                <a:latin typeface="Calibri" pitchFamily="34" charset="0"/>
                <a:cs typeface="Arial" charset="0"/>
              </a:defRPr>
            </a:lvl1pPr>
          </a:lstStyle>
          <a:p>
            <a:pPr fontAlgn="base">
              <a:spcBef>
                <a:spcPct val="0"/>
              </a:spcBef>
              <a:spcAft>
                <a:spcPct val="0"/>
              </a:spcAft>
              <a:defRPr/>
            </a:pPr>
            <a:fld id="{3951B91D-2687-491D-BB1D-8E0990577ACD}" type="slidenum">
              <a:rPr lang="ar-SA"/>
              <a:pPr fontAlgn="base">
                <a:spcBef>
                  <a:spcPct val="0"/>
                </a:spcBef>
                <a:spcAft>
                  <a:spcPct val="0"/>
                </a:spcAft>
                <a:defRPr/>
              </a:pPr>
              <a:t>‹#›</a:t>
            </a:fld>
            <a:endParaRPr lang="en-US"/>
          </a:p>
        </p:txBody>
      </p:sp>
    </p:spTree>
    <p:extLst>
      <p:ext uri="{BB962C8B-B14F-4D97-AF65-F5344CB8AC3E}">
        <p14:creationId xmlns:p14="http://schemas.microsoft.com/office/powerpoint/2010/main" val="3739806517"/>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ransition>
    <p:wipe dir="u"/>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fontAlgn="auto">
              <a:spcBef>
                <a:spcPts val="0"/>
              </a:spcBef>
              <a:spcAft>
                <a:spcPts val="0"/>
              </a:spcAft>
              <a:defRPr sz="1200">
                <a:solidFill>
                  <a:schemeClr val="tx1">
                    <a:tint val="75000"/>
                  </a:schemeClr>
                </a:solidFill>
                <a:latin typeface="+mn-lt"/>
                <a:cs typeface="+mn-cs"/>
              </a:defRPr>
            </a:lvl1pPr>
          </a:lstStyle>
          <a:p>
            <a:pPr>
              <a:defRPr/>
            </a:pPr>
            <a:fld id="{37BF19CC-ECEA-4EF1-9C59-C9BB26CFBAA0}" type="datetimeFigureOut">
              <a:rPr lang="en-US">
                <a:solidFill>
                  <a:prstClr val="black">
                    <a:tint val="75000"/>
                  </a:prstClr>
                </a:solidFill>
              </a:rPr>
              <a:pPr>
                <a:defRPr/>
              </a:pPr>
              <a:t>3/2/2019</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rgbClr val="898989"/>
                </a:solidFill>
                <a:latin typeface="Calibri" pitchFamily="34" charset="0"/>
                <a:cs typeface="Arial" charset="0"/>
              </a:defRPr>
            </a:lvl1pPr>
          </a:lstStyle>
          <a:p>
            <a:pPr fontAlgn="base">
              <a:spcBef>
                <a:spcPct val="0"/>
              </a:spcBef>
              <a:spcAft>
                <a:spcPct val="0"/>
              </a:spcAft>
              <a:defRPr/>
            </a:pPr>
            <a:fld id="{3951B91D-2687-491D-BB1D-8E0990577ACD}" type="slidenum">
              <a:rPr lang="ar-SA"/>
              <a:pPr fontAlgn="base">
                <a:spcBef>
                  <a:spcPct val="0"/>
                </a:spcBef>
                <a:spcAft>
                  <a:spcPct val="0"/>
                </a:spcAft>
                <a:defRPr/>
              </a:pPr>
              <a:t>‹#›</a:t>
            </a:fld>
            <a:endParaRPr lang="en-US"/>
          </a:p>
        </p:txBody>
      </p:sp>
    </p:spTree>
    <p:extLst>
      <p:ext uri="{BB962C8B-B14F-4D97-AF65-F5344CB8AC3E}">
        <p14:creationId xmlns:p14="http://schemas.microsoft.com/office/powerpoint/2010/main" val="861503810"/>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ransition>
    <p:wipe dir="u"/>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57.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46.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دور رياض الاطفال في حماية البيئة"/>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r="42013"/>
          <a:stretch/>
        </p:blipFill>
        <p:spPr bwMode="auto">
          <a:xfrm>
            <a:off x="1475656" y="476672"/>
            <a:ext cx="6192688" cy="2747020"/>
          </a:xfrm>
          <a:prstGeom prst="rect">
            <a:avLst/>
          </a:prstGeom>
          <a:noFill/>
          <a:extLst>
            <a:ext uri="{909E8E84-426E-40DD-AFC4-6F175D3DCCD1}">
              <a14:hiddenFill xmlns:a14="http://schemas.microsoft.com/office/drawing/2010/main">
                <a:solidFill>
                  <a:srgbClr val="FFFFFF"/>
                </a:solidFill>
              </a14:hiddenFill>
            </a:ext>
          </a:extLst>
        </p:spPr>
      </p:pic>
      <p:sp>
        <p:nvSpPr>
          <p:cNvPr id="2" name="عنوان 1"/>
          <p:cNvSpPr>
            <a:spLocks noGrp="1"/>
          </p:cNvSpPr>
          <p:nvPr>
            <p:ph type="title"/>
          </p:nvPr>
        </p:nvSpPr>
        <p:spPr>
          <a:xfrm>
            <a:off x="467544" y="0"/>
            <a:ext cx="7992888" cy="5359226"/>
          </a:xfrm>
        </p:spPr>
        <p:style>
          <a:lnRef idx="2">
            <a:schemeClr val="accent2"/>
          </a:lnRef>
          <a:fillRef idx="1">
            <a:schemeClr val="lt1"/>
          </a:fillRef>
          <a:effectRef idx="0">
            <a:schemeClr val="accent2"/>
          </a:effectRef>
          <a:fontRef idx="minor">
            <a:schemeClr val="dk1"/>
          </a:fontRef>
        </p:style>
        <p:txBody>
          <a:bodyPr>
            <a:normAutofit fontScale="90000"/>
          </a:bodyPr>
          <a:lstStyle/>
          <a:p>
            <a:pPr algn="ctr"/>
            <a:r>
              <a:rPr lang="ar-SA" sz="4000" b="1" dirty="0" smtClean="0">
                <a:ln w="18000">
                  <a:solidFill>
                    <a:schemeClr val="accent2">
                      <a:satMod val="140000"/>
                    </a:schemeClr>
                  </a:solidFill>
                  <a:prstDash val="solid"/>
                  <a:miter lim="800000"/>
                </a:ln>
                <a:solidFill>
                  <a:schemeClr val="accent1"/>
                </a:solidFill>
                <a:effectLst>
                  <a:outerShdw blurRad="25500" dist="23000" dir="7020000" algn="tl">
                    <a:srgbClr val="000000">
                      <a:alpha val="50000"/>
                    </a:srgbClr>
                  </a:outerShdw>
                </a:effectLst>
              </a:rPr>
              <a:t/>
            </a:r>
            <a:br>
              <a:rPr lang="ar-SA" sz="4000" b="1" dirty="0" smtClean="0">
                <a:ln w="18000">
                  <a:solidFill>
                    <a:schemeClr val="accent2">
                      <a:satMod val="140000"/>
                    </a:schemeClr>
                  </a:solidFill>
                  <a:prstDash val="solid"/>
                  <a:miter lim="800000"/>
                </a:ln>
                <a:solidFill>
                  <a:schemeClr val="accent1"/>
                </a:solidFill>
                <a:effectLst>
                  <a:outerShdw blurRad="25500" dist="23000" dir="7020000" algn="tl">
                    <a:srgbClr val="000000">
                      <a:alpha val="50000"/>
                    </a:srgbClr>
                  </a:outerShdw>
                </a:effectLst>
              </a:rPr>
            </a:br>
            <a:r>
              <a:rPr lang="ar-SA" sz="8800" b="1" dirty="0" smtClean="0">
                <a:ln w="18000">
                  <a:solidFill>
                    <a:schemeClr val="accent2">
                      <a:satMod val="140000"/>
                    </a:schemeClr>
                  </a:solidFill>
                  <a:prstDash val="solid"/>
                  <a:miter lim="800000"/>
                </a:ln>
                <a:solidFill>
                  <a:schemeClr val="accent1"/>
                </a:solidFill>
                <a:effectLst>
                  <a:outerShdw blurRad="25500" dist="23000" dir="7020000" algn="tl">
                    <a:srgbClr val="000000">
                      <a:alpha val="50000"/>
                    </a:srgbClr>
                  </a:outerShdw>
                </a:effectLst>
              </a:rPr>
              <a:t>التربية البيئية</a:t>
            </a:r>
            <a:r>
              <a:rPr lang="ar-IQ" sz="8800" b="1" dirty="0" smtClean="0">
                <a:ln w="18000">
                  <a:solidFill>
                    <a:schemeClr val="accent2">
                      <a:satMod val="140000"/>
                    </a:schemeClr>
                  </a:solidFill>
                  <a:prstDash val="solid"/>
                  <a:miter lim="800000"/>
                </a:ln>
                <a:solidFill>
                  <a:schemeClr val="accent1"/>
                </a:solidFill>
                <a:effectLst>
                  <a:outerShdw blurRad="25500" dist="23000" dir="7020000" algn="tl">
                    <a:srgbClr val="000000">
                      <a:alpha val="50000"/>
                    </a:srgbClr>
                  </a:outerShdw>
                </a:effectLst>
              </a:rPr>
              <a:t/>
            </a:r>
            <a:br>
              <a:rPr lang="ar-IQ" sz="8800" b="1" dirty="0" smtClean="0">
                <a:ln w="18000">
                  <a:solidFill>
                    <a:schemeClr val="accent2">
                      <a:satMod val="140000"/>
                    </a:schemeClr>
                  </a:solidFill>
                  <a:prstDash val="solid"/>
                  <a:miter lim="800000"/>
                </a:ln>
                <a:solidFill>
                  <a:schemeClr val="accent1"/>
                </a:solidFill>
                <a:effectLst>
                  <a:outerShdw blurRad="25500" dist="23000" dir="7020000" algn="tl">
                    <a:srgbClr val="000000">
                      <a:alpha val="50000"/>
                    </a:srgbClr>
                  </a:outerShdw>
                </a:effectLst>
              </a:rPr>
            </a:br>
            <a:r>
              <a:rPr lang="ar-IQ" sz="3600" dirty="0" err="1" smtClean="0">
                <a:ln w="18000">
                  <a:solidFill>
                    <a:schemeClr val="accent2">
                      <a:satMod val="140000"/>
                    </a:schemeClr>
                  </a:solidFill>
                  <a:prstDash val="solid"/>
                  <a:miter lim="800000"/>
                </a:ln>
                <a:solidFill>
                  <a:schemeClr val="accent1"/>
                </a:solidFill>
                <a:effectLst>
                  <a:outerShdw blurRad="25500" dist="23000" dir="7020000" algn="tl">
                    <a:srgbClr val="000000">
                      <a:alpha val="50000"/>
                    </a:srgbClr>
                  </a:outerShdw>
                </a:effectLst>
              </a:rPr>
              <a:t>ا.م.د</a:t>
            </a:r>
            <a:r>
              <a:rPr lang="ar-IQ" sz="3600" dirty="0" smtClean="0">
                <a:ln w="18000">
                  <a:solidFill>
                    <a:schemeClr val="accent2">
                      <a:satMod val="140000"/>
                    </a:schemeClr>
                  </a:solidFill>
                  <a:prstDash val="solid"/>
                  <a:miter lim="800000"/>
                </a:ln>
                <a:solidFill>
                  <a:schemeClr val="accent1"/>
                </a:solidFill>
                <a:effectLst>
                  <a:outerShdw blurRad="25500" dist="23000" dir="7020000" algn="tl">
                    <a:srgbClr val="000000">
                      <a:alpha val="50000"/>
                    </a:srgbClr>
                  </a:outerShdw>
                </a:effectLst>
              </a:rPr>
              <a:t>. </a:t>
            </a:r>
            <a:r>
              <a:rPr lang="ar-IQ" sz="3600" smtClean="0">
                <a:ln w="18000">
                  <a:solidFill>
                    <a:schemeClr val="accent2">
                      <a:satMod val="140000"/>
                    </a:schemeClr>
                  </a:solidFill>
                  <a:prstDash val="solid"/>
                  <a:miter lim="800000"/>
                </a:ln>
                <a:solidFill>
                  <a:schemeClr val="accent1"/>
                </a:solidFill>
                <a:effectLst>
                  <a:outerShdw blurRad="25500" dist="23000" dir="7020000" algn="tl">
                    <a:srgbClr val="000000">
                      <a:alpha val="50000"/>
                    </a:srgbClr>
                  </a:outerShdw>
                </a:effectLst>
              </a:rPr>
              <a:t>زينب فالح سالم</a:t>
            </a:r>
            <a:r>
              <a:rPr lang="ar-SA" sz="8800" b="1" smtClean="0">
                <a:ln w="18000">
                  <a:solidFill>
                    <a:schemeClr val="accent2">
                      <a:satMod val="140000"/>
                    </a:schemeClr>
                  </a:solidFill>
                  <a:prstDash val="solid"/>
                  <a:miter lim="800000"/>
                </a:ln>
                <a:solidFill>
                  <a:schemeClr val="accent1"/>
                </a:solidFill>
                <a:effectLst>
                  <a:outerShdw blurRad="25500" dist="23000" dir="7020000" algn="tl">
                    <a:srgbClr val="000000">
                      <a:alpha val="50000"/>
                    </a:srgbClr>
                  </a:outerShdw>
                </a:effectLst>
              </a:rPr>
              <a:t> </a:t>
            </a:r>
            <a:r>
              <a:rPr lang="ar-IQ" sz="8800" b="1" dirty="0" smtClean="0">
                <a:ln w="18000">
                  <a:solidFill>
                    <a:schemeClr val="accent2">
                      <a:satMod val="140000"/>
                    </a:schemeClr>
                  </a:solidFill>
                  <a:prstDash val="solid"/>
                  <a:miter lim="800000"/>
                </a:ln>
                <a:solidFill>
                  <a:schemeClr val="accent1"/>
                </a:solidFill>
                <a:effectLst>
                  <a:outerShdw blurRad="25500" dist="23000" dir="7020000" algn="tl">
                    <a:srgbClr val="000000">
                      <a:alpha val="50000"/>
                    </a:srgbClr>
                  </a:outerShdw>
                </a:effectLst>
              </a:rPr>
              <a:t/>
            </a:r>
            <a:br>
              <a:rPr lang="ar-IQ" sz="8800" b="1" dirty="0" smtClean="0">
                <a:ln w="18000">
                  <a:solidFill>
                    <a:schemeClr val="accent2">
                      <a:satMod val="140000"/>
                    </a:schemeClr>
                  </a:solidFill>
                  <a:prstDash val="solid"/>
                  <a:miter lim="800000"/>
                </a:ln>
                <a:solidFill>
                  <a:schemeClr val="accent1"/>
                </a:solidFill>
                <a:effectLst>
                  <a:outerShdw blurRad="25500" dist="23000" dir="7020000" algn="tl">
                    <a:srgbClr val="000000">
                      <a:alpha val="50000"/>
                    </a:srgbClr>
                  </a:outerShdw>
                </a:effectLst>
              </a:rPr>
            </a:br>
            <a:r>
              <a:rPr lang="ar-SA" sz="8800" b="1" dirty="0" smtClean="0">
                <a:ln w="18000">
                  <a:solidFill>
                    <a:schemeClr val="accent2">
                      <a:satMod val="140000"/>
                    </a:schemeClr>
                  </a:solidFill>
                  <a:prstDash val="solid"/>
                  <a:miter lim="800000"/>
                </a:ln>
                <a:solidFill>
                  <a:schemeClr val="accent1"/>
                </a:solidFill>
                <a:effectLst>
                  <a:outerShdw blurRad="25500" dist="23000" dir="7020000" algn="tl">
                    <a:srgbClr val="000000">
                      <a:alpha val="50000"/>
                    </a:srgbClr>
                  </a:outerShdw>
                </a:effectLst>
              </a:rPr>
              <a:t> </a:t>
            </a:r>
            <a:r>
              <a:rPr lang="ar-SA" sz="5400" dirty="0" smtClean="0"/>
              <a:t/>
            </a:r>
            <a:br>
              <a:rPr lang="ar-SA" sz="5400" dirty="0" smtClean="0"/>
            </a:br>
            <a:endParaRPr lang="ar-SA" sz="5400" dirty="0">
              <a:solidFill>
                <a:srgbClr val="FF0000"/>
              </a:solidFill>
            </a:endParaRPr>
          </a:p>
        </p:txBody>
      </p:sp>
    </p:spTree>
    <p:extLst>
      <p:ext uri="{BB962C8B-B14F-4D97-AF65-F5344CB8AC3E}">
        <p14:creationId xmlns:p14="http://schemas.microsoft.com/office/powerpoint/2010/main" val="511223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1" presetClass="entr" presetSubtype="1"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animEffect transition="in" filter="wheel(1)">
                                      <p:cBhvr>
                                        <p:cTn id="11"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ar-JO" smtClean="0"/>
              <a:t>3.الاهتمام بالزراعة </a:t>
            </a:r>
            <a:endParaRPr lang="en-US" smtClean="0"/>
          </a:p>
        </p:txBody>
      </p:sp>
      <p:sp>
        <p:nvSpPr>
          <p:cNvPr id="7171" name="Content Placeholder 2"/>
          <p:cNvSpPr>
            <a:spLocks noGrp="1"/>
          </p:cNvSpPr>
          <p:nvPr>
            <p:ph idx="1"/>
          </p:nvPr>
        </p:nvSpPr>
        <p:spPr>
          <a:xfrm>
            <a:off x="457200" y="1600200"/>
            <a:ext cx="8229600" cy="1143000"/>
          </a:xfrm>
        </p:spPr>
        <p:txBody>
          <a:bodyPr/>
          <a:lstStyle/>
          <a:p>
            <a:pPr algn="r" rtl="1" eaLnBrk="1" hangingPunct="1">
              <a:buFont typeface="Arial" pitchFamily="34" charset="0"/>
              <a:buNone/>
            </a:pPr>
            <a:r>
              <a:rPr lang="ar-JO" b="1" smtClean="0"/>
              <a:t>المحافظه على المزروعات و عدم اتلافها او التسبب بإحراقها </a:t>
            </a:r>
          </a:p>
          <a:p>
            <a:pPr algn="r" rtl="1" eaLnBrk="1" hangingPunct="1">
              <a:buFont typeface="Arial" pitchFamily="34" charset="0"/>
              <a:buNone/>
            </a:pPr>
            <a:endParaRPr lang="ar-JO" b="1" smtClean="0"/>
          </a:p>
          <a:p>
            <a:pPr algn="r" rtl="1" eaLnBrk="1" hangingPunct="1">
              <a:buFont typeface="Arial" pitchFamily="34" charset="0"/>
              <a:buNone/>
            </a:pPr>
            <a:endParaRPr lang="en-US" b="1" smtClean="0"/>
          </a:p>
        </p:txBody>
      </p:sp>
      <p:pic>
        <p:nvPicPr>
          <p:cNvPr id="7172" name="Picture 2" descr="C:\Users\Alia\Desktop\mho\images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286000"/>
            <a:ext cx="58674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28755572"/>
      </p:ext>
    </p:extLst>
  </p:cSld>
  <p:clrMapOvr>
    <a:masterClrMapping/>
  </p:clrMapOvr>
  <p:transition>
    <p:wipe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5793507"/>
          </a:xfrm>
        </p:spPr>
        <p:txBody>
          <a:bodyPr>
            <a:normAutofit fontScale="92500" lnSpcReduction="10000"/>
          </a:bodyPr>
          <a:lstStyle/>
          <a:p>
            <a:r>
              <a:rPr lang="ar-IQ" sz="3600" b="1" dirty="0" smtClean="0"/>
              <a:t>تعريف التربية البيئية</a:t>
            </a:r>
          </a:p>
          <a:p>
            <a:r>
              <a:rPr lang="ar-IQ" sz="3600" dirty="0" smtClean="0">
                <a:ea typeface="Times New Roman"/>
                <a:cs typeface="Simplified Arabic"/>
              </a:rPr>
              <a:t>ل</a:t>
            </a:r>
            <a:r>
              <a:rPr lang="ar-SA" sz="3600" dirty="0" smtClean="0">
                <a:ea typeface="Times New Roman"/>
                <a:cs typeface="Simplified Arabic"/>
              </a:rPr>
              <a:t>قد </a:t>
            </a:r>
            <a:r>
              <a:rPr lang="ar-SA" sz="3600" dirty="0">
                <a:ea typeface="Times New Roman"/>
                <a:cs typeface="Simplified Arabic"/>
              </a:rPr>
              <a:t>تعددت تعاريف التربية البيئية على وفق لتعدد وتنوع وجهات النظر حولها وتبعاً لمفهوم التربية وأهدافها من جهة ومفهوم البيئة من جهة اخرى </a:t>
            </a:r>
            <a:r>
              <a:rPr lang="ar-IQ" sz="3600" dirty="0" smtClean="0">
                <a:ea typeface="Times New Roman"/>
                <a:cs typeface="Simplified Arabic"/>
              </a:rPr>
              <a:t>:</a:t>
            </a:r>
          </a:p>
          <a:p>
            <a:r>
              <a:rPr lang="ar-IQ" sz="3600" dirty="0" smtClean="0">
                <a:ea typeface="Times New Roman"/>
                <a:cs typeface="Simplified Arabic"/>
              </a:rPr>
              <a:t>1- </a:t>
            </a:r>
            <a:r>
              <a:rPr lang="ar-SA" sz="3600" dirty="0" smtClean="0">
                <a:ea typeface="Times New Roman"/>
                <a:cs typeface="Simplified Arabic"/>
              </a:rPr>
              <a:t>  ان </a:t>
            </a:r>
            <a:r>
              <a:rPr lang="ar-SA" sz="3600" dirty="0">
                <a:ea typeface="Times New Roman"/>
                <a:cs typeface="Simplified Arabic"/>
              </a:rPr>
              <a:t>دراسة البيئة بجانبها الحيوي والطبيعي فقط تحقق تربية </a:t>
            </a:r>
            <a:r>
              <a:rPr lang="ar-SA" sz="3600" dirty="0" smtClean="0">
                <a:ea typeface="Times New Roman"/>
                <a:cs typeface="Simplified Arabic"/>
              </a:rPr>
              <a:t>بيئية</a:t>
            </a:r>
            <a:r>
              <a:rPr lang="ar-IQ" sz="3600" dirty="0" smtClean="0">
                <a:ea typeface="Times New Roman"/>
                <a:cs typeface="Simplified Arabic"/>
              </a:rPr>
              <a:t>.</a:t>
            </a:r>
          </a:p>
          <a:p>
            <a:r>
              <a:rPr lang="ar-SA" sz="3600" dirty="0" smtClean="0">
                <a:ea typeface="Times New Roman"/>
                <a:cs typeface="Simplified Arabic"/>
              </a:rPr>
              <a:t> </a:t>
            </a:r>
            <a:r>
              <a:rPr lang="ar-IQ" sz="3600" dirty="0" smtClean="0">
                <a:ea typeface="Times New Roman"/>
                <a:cs typeface="Simplified Arabic"/>
              </a:rPr>
              <a:t>2- انها</a:t>
            </a:r>
            <a:r>
              <a:rPr lang="ar-SA" sz="3600" dirty="0" smtClean="0">
                <a:ea typeface="Times New Roman"/>
                <a:cs typeface="Simplified Arabic"/>
              </a:rPr>
              <a:t>عملية </a:t>
            </a:r>
            <a:r>
              <a:rPr lang="ar-SA" sz="3600" dirty="0">
                <a:ea typeface="Times New Roman"/>
                <a:cs typeface="Simplified Arabic"/>
              </a:rPr>
              <a:t>تربوية تهدف الى تكوين القيم والاتجاهات والمهارات والمدركات اللازمة لفهم وتقدير العلاقات المعقدة التي تربط الانسان وحضارته بمحيطه الحيوي الفيزيائي وتوضح حتمية المحافظة على مصادر البيئة الطبيعية ، وضرورة استغلالها استغلالاً رشيداً لصالح الانسان حفاظاً على حياته الكريمة ورفع مستويات معيشته. </a:t>
            </a:r>
            <a:endParaRPr lang="ar-SA" sz="3600" dirty="0"/>
          </a:p>
        </p:txBody>
      </p:sp>
    </p:spTree>
    <p:extLst>
      <p:ext uri="{BB962C8B-B14F-4D97-AF65-F5344CB8AC3E}">
        <p14:creationId xmlns:p14="http://schemas.microsoft.com/office/powerpoint/2010/main" val="3009048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188640"/>
            <a:ext cx="9036496" cy="5509200"/>
          </a:xfrm>
          <a:prstGeom prst="rect">
            <a:avLst/>
          </a:prstGeom>
        </p:spPr>
        <p:txBody>
          <a:bodyPr wrap="square">
            <a:spAutoFit/>
          </a:bodyPr>
          <a:lstStyle/>
          <a:p>
            <a:r>
              <a:rPr lang="ar-IQ" sz="4400" dirty="0" smtClean="0">
                <a:ea typeface="Times New Roman"/>
                <a:cs typeface="Simplified Arabic"/>
              </a:rPr>
              <a:t>3- </a:t>
            </a:r>
            <a:r>
              <a:rPr lang="ar-SA" sz="4400" dirty="0" smtClean="0">
                <a:ea typeface="Times New Roman"/>
                <a:cs typeface="Simplified Arabic"/>
              </a:rPr>
              <a:t>يعرفها </a:t>
            </a:r>
            <a:r>
              <a:rPr lang="ar-SA" sz="4400" dirty="0">
                <a:ea typeface="Times New Roman"/>
                <a:cs typeface="Simplified Arabic"/>
              </a:rPr>
              <a:t>آخرون إنها جهد تعليمي موجه أو مقصود نحو التعرف وتكوين المدركات لفهم العلاقة المعقدة بين الانسان وبيئته </a:t>
            </a:r>
            <a:r>
              <a:rPr lang="ar-SA" sz="4400" dirty="0" smtClean="0">
                <a:ea typeface="Times New Roman"/>
                <a:cs typeface="Simplified Arabic"/>
              </a:rPr>
              <a:t>بأبعادها </a:t>
            </a:r>
            <a:r>
              <a:rPr lang="ar-SA" sz="4400" dirty="0">
                <a:ea typeface="Times New Roman"/>
                <a:cs typeface="Simplified Arabic"/>
              </a:rPr>
              <a:t>الاجتماعية والثقافية والاقتصادية </a:t>
            </a:r>
            <a:r>
              <a:rPr lang="ar-SA" sz="4400" dirty="0" smtClean="0">
                <a:ea typeface="Times New Roman"/>
                <a:cs typeface="Simplified Arabic"/>
              </a:rPr>
              <a:t>والبيولوجية </a:t>
            </a:r>
            <a:r>
              <a:rPr lang="ar-SA" sz="4400" dirty="0">
                <a:ea typeface="Times New Roman"/>
                <a:cs typeface="Simplified Arabic"/>
              </a:rPr>
              <a:t>والطبيعية حتى يكون واعياً بمشكلاتها وقادراً على اتخاذ القرار نحو صيانتها والإسهام في حل مشكلاتها من اجل تحسين نوعية الحياة لنفسه </a:t>
            </a:r>
            <a:r>
              <a:rPr lang="ar-SA" sz="4400" dirty="0" smtClean="0">
                <a:ea typeface="Times New Roman"/>
                <a:cs typeface="Simplified Arabic"/>
              </a:rPr>
              <a:t>ولأسرته </a:t>
            </a:r>
            <a:r>
              <a:rPr lang="ar-SA" sz="4400" dirty="0">
                <a:ea typeface="Times New Roman"/>
                <a:cs typeface="Simplified Arabic"/>
              </a:rPr>
              <a:t>ولمجتمعه عامة.</a:t>
            </a:r>
            <a:endParaRPr lang="ar-IQ" sz="4400" dirty="0"/>
          </a:p>
        </p:txBody>
      </p:sp>
    </p:spTree>
    <p:extLst>
      <p:ext uri="{BB962C8B-B14F-4D97-AF65-F5344CB8AC3E}">
        <p14:creationId xmlns:p14="http://schemas.microsoft.com/office/powerpoint/2010/main" val="16298941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7504" y="116632"/>
            <a:ext cx="8784976" cy="3170099"/>
          </a:xfrm>
          <a:prstGeom prst="rect">
            <a:avLst/>
          </a:prstGeom>
        </p:spPr>
        <p:txBody>
          <a:bodyPr wrap="square">
            <a:spAutoFit/>
          </a:bodyPr>
          <a:lstStyle/>
          <a:p>
            <a:r>
              <a:rPr lang="ar-IQ" sz="4000" dirty="0" smtClean="0"/>
              <a:t>4</a:t>
            </a:r>
            <a:r>
              <a:rPr lang="ar-IQ" sz="4000" b="1" dirty="0" smtClean="0"/>
              <a:t>- و</a:t>
            </a:r>
            <a:r>
              <a:rPr lang="ar-SA" sz="4000" b="1" dirty="0" smtClean="0"/>
              <a:t>التربية </a:t>
            </a:r>
            <a:r>
              <a:rPr lang="ar-SA" sz="4000" b="1" dirty="0"/>
              <a:t>البيئية هي عملية تربوية تستهدف تنمية الوعي لدى الانسان وإثارة اهتمامه نحو البيئة بمعناها الشامل وذلك بتزويده بالمعارف وتنمية ميوله ومهاراته للعمل الفردي والجماعي لحل المشكلات البيئية الحالية وتجنب حدوث مشكلات بيئية جديدة</a:t>
            </a:r>
            <a:endParaRPr lang="ar-IQ" sz="4000" b="1" dirty="0"/>
          </a:p>
        </p:txBody>
      </p:sp>
    </p:spTree>
    <p:extLst>
      <p:ext uri="{BB962C8B-B14F-4D97-AF65-F5344CB8AC3E}">
        <p14:creationId xmlns:p14="http://schemas.microsoft.com/office/powerpoint/2010/main" val="532074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r>
              <a:rPr lang="ar-SA" sz="2800" dirty="0">
                <a:ea typeface="Times New Roman"/>
                <a:cs typeface="Simplified Arabic"/>
              </a:rPr>
              <a:t> </a:t>
            </a:r>
            <a:r>
              <a:rPr lang="ar-SA" sz="3200" b="1" dirty="0">
                <a:ea typeface="Times New Roman"/>
                <a:cs typeface="Simplified Arabic"/>
              </a:rPr>
              <a:t>لقد دفع تنوع المشكلات البيئية ، وتعدد حاجات المجتمع المربين إلى البحث عن حلول مقبولة لها , فكانت هناك مشاريع تنمية البيئة وحمايتها ومشاريع تنظيم المجتمع وتنميته حتى وصل الأمر الى طرح مادة دراسية هي التربية البيئية والتي هي العملية التربوية التي تتعلق بعلاقات الناس مع محيطهم الطبيعي، ومحيطهم البشري الذي هو من صنع الإنسان وتمتاز برامج التربية البيئية في إنها تستخدم أكثر من مادة لتحقيق أهداف التربية البيئية </a:t>
            </a:r>
            <a:endParaRPr lang="ar-IQ" sz="3200" b="1" dirty="0"/>
          </a:p>
        </p:txBody>
      </p:sp>
      <p:sp>
        <p:nvSpPr>
          <p:cNvPr id="3" name="عنوان 2"/>
          <p:cNvSpPr>
            <a:spLocks noGrp="1"/>
          </p:cNvSpPr>
          <p:nvPr>
            <p:ph type="title"/>
          </p:nvPr>
        </p:nvSpPr>
        <p:spPr/>
        <p:txBody>
          <a:bodyPr/>
          <a:lstStyle/>
          <a:p>
            <a:pPr algn="ctr"/>
            <a:r>
              <a:rPr lang="ar-IQ" dirty="0" smtClean="0"/>
              <a:t>مشاريع التربية البيئية</a:t>
            </a:r>
            <a:endParaRPr lang="ar-IQ" dirty="0"/>
          </a:p>
        </p:txBody>
      </p:sp>
    </p:spTree>
    <p:extLst>
      <p:ext uri="{BB962C8B-B14F-4D97-AF65-F5344CB8AC3E}">
        <p14:creationId xmlns:p14="http://schemas.microsoft.com/office/powerpoint/2010/main" val="16055936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a:lnSpc>
                <a:spcPct val="115000"/>
              </a:lnSpc>
              <a:spcAft>
                <a:spcPts val="1000"/>
              </a:spcAft>
            </a:pPr>
            <a:r>
              <a:rPr lang="ar-SA" sz="2800" b="1" dirty="0">
                <a:latin typeface="Calibri"/>
                <a:ea typeface="Times New Roman"/>
                <a:cs typeface="Simplified Arabic"/>
              </a:rPr>
              <a:t>وتركز على العلاقات بين الانسان والطبيعة وتركز على المشكلات المعاصرة التي من صنع الانسان وتلك التي من صنع البيئة ، وتستفيد من مصادر البيئة خارج المدرسة ونؤكد ضرورة التعاون بين المدرسة والمجتمع وتعمل على تطوير المفاهيم والاتجاهات والمهارات لدى المتعلمين وتبني مناهجها على أساس عملية المشاركة وتتيح الفرصة للمتعلم ليتعلم كيف يتعلم من المواقف الجديدة وكيف يزن  ويميز البدائل ويختار الحلول . </a:t>
            </a:r>
            <a:endParaRPr lang="en-US" sz="2000" b="1" dirty="0">
              <a:latin typeface="Calibri"/>
              <a:ea typeface="Times New Roman"/>
              <a:cs typeface="Arial"/>
            </a:endParaRPr>
          </a:p>
          <a:p>
            <a:endParaRPr lang="ar-IQ" dirty="0"/>
          </a:p>
        </p:txBody>
      </p:sp>
      <p:sp>
        <p:nvSpPr>
          <p:cNvPr id="3" name="عنوان 2"/>
          <p:cNvSpPr>
            <a:spLocks noGrp="1"/>
          </p:cNvSpPr>
          <p:nvPr>
            <p:ph type="title"/>
          </p:nvPr>
        </p:nvSpPr>
        <p:spPr/>
        <p:txBody>
          <a:bodyPr/>
          <a:lstStyle/>
          <a:p>
            <a:pPr algn="ctr"/>
            <a:r>
              <a:rPr lang="ar-IQ" dirty="0" smtClean="0"/>
              <a:t>مشاريع التربية البيئية</a:t>
            </a:r>
            <a:endParaRPr lang="ar-IQ" dirty="0"/>
          </a:p>
        </p:txBody>
      </p:sp>
    </p:spTree>
    <p:extLst>
      <p:ext uri="{BB962C8B-B14F-4D97-AF65-F5344CB8AC3E}">
        <p14:creationId xmlns:p14="http://schemas.microsoft.com/office/powerpoint/2010/main" val="38889305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r>
              <a:rPr lang="ar-SA" sz="3600" b="1" dirty="0">
                <a:ea typeface="Times New Roman"/>
                <a:cs typeface="Simplified Arabic"/>
              </a:rPr>
              <a:t>والواقع، تتوفر أدلة قوية على أن التربية البيئية ليست حديثة العهد، بل لها جذورها القديمة في ثقافات الشعوب</a:t>
            </a:r>
            <a:r>
              <a:rPr lang="ar-SA" sz="3600" b="1" dirty="0" smtClean="0">
                <a:ea typeface="Times New Roman"/>
                <a:cs typeface="Simplified Arabic"/>
              </a:rPr>
              <a:t>.</a:t>
            </a:r>
            <a:r>
              <a:rPr lang="ar-IQ" sz="3600" b="1" dirty="0" smtClean="0">
                <a:ea typeface="Times New Roman"/>
                <a:cs typeface="Simplified Arabic"/>
              </a:rPr>
              <a:t> </a:t>
            </a:r>
            <a:r>
              <a:rPr lang="ar-SA" sz="3600" b="1" dirty="0" smtClean="0">
                <a:ea typeface="Times New Roman"/>
                <a:cs typeface="Simplified Arabic"/>
              </a:rPr>
              <a:t>وثمة </a:t>
            </a:r>
            <a:r>
              <a:rPr lang="ar-SA" sz="3600" b="1" dirty="0">
                <a:ea typeface="Times New Roman"/>
                <a:cs typeface="Simplified Arabic"/>
              </a:rPr>
              <a:t>رأي يُرجِع نشأة التربية البيئية الى القرن التاسع عشر، من خلال ربط التربية بالطبيعة، وتلقي الأديان السماوية على عاتق الإنسان مسؤولية </a:t>
            </a:r>
            <a:r>
              <a:rPr lang="ar-SA" sz="3600" b="1" dirty="0" err="1">
                <a:ea typeface="Times New Roman"/>
                <a:cs typeface="Simplified Arabic"/>
              </a:rPr>
              <a:t>إستثمار</a:t>
            </a:r>
            <a:r>
              <a:rPr lang="ar-SA" sz="3600" b="1" dirty="0">
                <a:ea typeface="Times New Roman"/>
                <a:cs typeface="Simplified Arabic"/>
              </a:rPr>
              <a:t> الطبيعة والعناية بها، معتبرة ان سوء إدارة الطبيعة إثم كبير شأنه في ذلك شأن الخطايا </a:t>
            </a:r>
            <a:r>
              <a:rPr lang="ar-SA" sz="3600" b="1" dirty="0" smtClean="0">
                <a:ea typeface="Times New Roman"/>
                <a:cs typeface="Simplified Arabic"/>
              </a:rPr>
              <a:t>الأخلاقية</a:t>
            </a:r>
            <a:r>
              <a:rPr lang="ar-IQ" sz="3600" b="1" dirty="0" smtClean="0">
                <a:ea typeface="Times New Roman"/>
                <a:cs typeface="Simplified Arabic"/>
              </a:rPr>
              <a:t>.</a:t>
            </a:r>
            <a:endParaRPr lang="ar-IQ" sz="3600" b="1" dirty="0"/>
          </a:p>
        </p:txBody>
      </p:sp>
      <p:sp>
        <p:nvSpPr>
          <p:cNvPr id="3" name="عنوان 2"/>
          <p:cNvSpPr>
            <a:spLocks noGrp="1"/>
          </p:cNvSpPr>
          <p:nvPr>
            <p:ph type="title"/>
          </p:nvPr>
        </p:nvSpPr>
        <p:spPr/>
        <p:txBody>
          <a:bodyPr/>
          <a:lstStyle/>
          <a:p>
            <a:pPr algn="ctr"/>
            <a:r>
              <a:rPr lang="ar-IQ" dirty="0" smtClean="0"/>
              <a:t>التربية البيئية</a:t>
            </a:r>
            <a:endParaRPr lang="ar-IQ" dirty="0"/>
          </a:p>
        </p:txBody>
      </p:sp>
    </p:spTree>
    <p:extLst>
      <p:ext uri="{BB962C8B-B14F-4D97-AF65-F5344CB8AC3E}">
        <p14:creationId xmlns:p14="http://schemas.microsoft.com/office/powerpoint/2010/main" val="7225541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algn="justLow">
              <a:lnSpc>
                <a:spcPct val="115000"/>
              </a:lnSpc>
              <a:spcAft>
                <a:spcPts val="1000"/>
              </a:spcAft>
            </a:pPr>
            <a:r>
              <a:rPr lang="ar-SA" sz="3600" b="1" dirty="0">
                <a:latin typeface="Calibri"/>
                <a:ea typeface="Times New Roman"/>
                <a:cs typeface="Simplified Arabic"/>
              </a:rPr>
              <a:t>وأن </a:t>
            </a:r>
            <a:r>
              <a:rPr lang="ar-SA" sz="3600" b="1" dirty="0" smtClean="0">
                <a:latin typeface="Calibri"/>
                <a:ea typeface="Times New Roman"/>
                <a:cs typeface="Simplified Arabic"/>
              </a:rPr>
              <a:t>الاهتمام </a:t>
            </a:r>
            <a:r>
              <a:rPr lang="ar-SA" sz="3600" b="1" dirty="0">
                <a:latin typeface="Calibri"/>
                <a:ea typeface="Times New Roman"/>
                <a:cs typeface="Simplified Arabic"/>
              </a:rPr>
              <a:t>بالطبيعة ورعايتها هو فضيلة أخلاقية أساسية، داعية الإنسان على نحو واضح وصريح الى التعاطف مع الطبيعة، وعدم إساءة </a:t>
            </a:r>
            <a:r>
              <a:rPr lang="ar-SA" sz="3600" b="1" dirty="0" smtClean="0">
                <a:latin typeface="Calibri"/>
                <a:ea typeface="Times New Roman"/>
                <a:cs typeface="Simplified Arabic"/>
              </a:rPr>
              <a:t>استخدامها، </a:t>
            </a:r>
            <a:r>
              <a:rPr lang="ar-SA" sz="3600" b="1" dirty="0">
                <a:latin typeface="Calibri"/>
                <a:ea typeface="Times New Roman"/>
                <a:cs typeface="Simplified Arabic"/>
              </a:rPr>
              <a:t>الى جانب تحبيب الطبيعة الى الإنسان وتقربه منها، وجعل ما بين الإنسان والطبيعة </a:t>
            </a:r>
            <a:r>
              <a:rPr lang="ar-SA" sz="3600" b="1" dirty="0" smtClean="0">
                <a:latin typeface="Calibri"/>
                <a:ea typeface="Times New Roman"/>
                <a:cs typeface="Simplified Arabic"/>
              </a:rPr>
              <a:t>انسجاما  </a:t>
            </a:r>
            <a:r>
              <a:rPr lang="ar-SA" sz="3600" b="1" dirty="0">
                <a:latin typeface="Calibri"/>
                <a:ea typeface="Times New Roman"/>
                <a:cs typeface="Simplified Arabic"/>
              </a:rPr>
              <a:t>والفة  ومودة.</a:t>
            </a:r>
            <a:endParaRPr lang="en-US" sz="3600" b="1" dirty="0">
              <a:latin typeface="Calibri"/>
              <a:ea typeface="Times New Roman"/>
              <a:cs typeface="Arial"/>
            </a:endParaRPr>
          </a:p>
          <a:p>
            <a:endParaRPr lang="ar-IQ" dirty="0"/>
          </a:p>
        </p:txBody>
      </p:sp>
      <p:sp>
        <p:nvSpPr>
          <p:cNvPr id="3" name="عنوان 2"/>
          <p:cNvSpPr>
            <a:spLocks noGrp="1"/>
          </p:cNvSpPr>
          <p:nvPr>
            <p:ph type="title"/>
          </p:nvPr>
        </p:nvSpPr>
        <p:spPr/>
        <p:txBody>
          <a:bodyPr/>
          <a:lstStyle/>
          <a:p>
            <a:pPr algn="ctr"/>
            <a:r>
              <a:rPr lang="ar-IQ" dirty="0" smtClean="0"/>
              <a:t>التربية البيئية</a:t>
            </a:r>
            <a:endParaRPr lang="ar-IQ" dirty="0"/>
          </a:p>
        </p:txBody>
      </p:sp>
    </p:spTree>
    <p:extLst>
      <p:ext uri="{BB962C8B-B14F-4D97-AF65-F5344CB8AC3E}">
        <p14:creationId xmlns:p14="http://schemas.microsoft.com/office/powerpoint/2010/main" val="18511676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Autofit/>
          </a:bodyPr>
          <a:lstStyle/>
          <a:p>
            <a:r>
              <a:rPr lang="ar-SA" sz="4000" b="1" dirty="0">
                <a:ea typeface="Times New Roman"/>
                <a:cs typeface="Simplified Arabic"/>
              </a:rPr>
              <a:t>بيد أن التربية البيئية، كفكر وممارسة وتطبيق، </a:t>
            </a:r>
            <a:r>
              <a:rPr lang="ar-SA" sz="4000" b="1" dirty="0" smtClean="0">
                <a:ea typeface="Times New Roman"/>
                <a:cs typeface="Simplified Arabic"/>
              </a:rPr>
              <a:t>اكتسبت </a:t>
            </a:r>
            <a:r>
              <a:rPr lang="ar-SA" sz="4000" b="1" dirty="0">
                <a:ea typeface="Times New Roman"/>
                <a:cs typeface="Simplified Arabic"/>
              </a:rPr>
              <a:t>محتواها العلمي، كجزء متمم للعلوم البيئية، وتطورت على نحو كبير، في العقود الثلاثة الأخيرة من القرن العشرين، بفضل الحركة المتنامية والمتصاعدة لأنصار البيئة وحماتها</a:t>
            </a:r>
            <a:r>
              <a:rPr lang="ar-SA" sz="4000" b="1" dirty="0" smtClean="0">
                <a:ea typeface="Times New Roman"/>
                <a:cs typeface="Simplified Arabic"/>
              </a:rPr>
              <a:t>،</a:t>
            </a:r>
            <a:r>
              <a:rPr lang="ar-IQ" sz="4000" b="1" dirty="0" smtClean="0">
                <a:ea typeface="Times New Roman"/>
                <a:cs typeface="Simplified Arabic"/>
              </a:rPr>
              <a:t> </a:t>
            </a:r>
            <a:r>
              <a:rPr lang="ar-SA" sz="4000" b="1" dirty="0" smtClean="0">
                <a:ea typeface="Times New Roman"/>
                <a:cs typeface="Simplified Arabic"/>
              </a:rPr>
              <a:t>وتحت </a:t>
            </a:r>
            <a:r>
              <a:rPr lang="ar-SA" sz="4000" b="1" dirty="0">
                <a:ea typeface="Times New Roman"/>
                <a:cs typeface="Simplified Arabic"/>
              </a:rPr>
              <a:t>تأثير الأنشطة، وخاصة المؤتمرات العلمية الدولية التي كرست للبيئة ومشكلاتها</a:t>
            </a:r>
            <a:endParaRPr lang="ar-IQ" sz="4000" b="1" dirty="0"/>
          </a:p>
        </p:txBody>
      </p:sp>
      <p:sp>
        <p:nvSpPr>
          <p:cNvPr id="3" name="عنوان 2"/>
          <p:cNvSpPr>
            <a:spLocks noGrp="1"/>
          </p:cNvSpPr>
          <p:nvPr>
            <p:ph type="title"/>
          </p:nvPr>
        </p:nvSpPr>
        <p:spPr/>
        <p:txBody>
          <a:bodyPr/>
          <a:lstStyle/>
          <a:p>
            <a:pPr algn="ctr"/>
            <a:r>
              <a:rPr lang="ar-IQ" dirty="0" smtClean="0"/>
              <a:t>التربية البيئية</a:t>
            </a:r>
            <a:endParaRPr lang="ar-IQ" dirty="0"/>
          </a:p>
        </p:txBody>
      </p:sp>
    </p:spTree>
    <p:extLst>
      <p:ext uri="{BB962C8B-B14F-4D97-AF65-F5344CB8AC3E}">
        <p14:creationId xmlns:p14="http://schemas.microsoft.com/office/powerpoint/2010/main" val="20274455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404664"/>
            <a:ext cx="9036496" cy="4955203"/>
          </a:xfrm>
          <a:prstGeom prst="rect">
            <a:avLst/>
          </a:prstGeom>
        </p:spPr>
        <p:txBody>
          <a:bodyPr wrap="square">
            <a:spAutoFit/>
          </a:bodyPr>
          <a:lstStyle/>
          <a:p>
            <a:r>
              <a:rPr lang="ar-SA" sz="3200" b="1" dirty="0" smtClean="0">
                <a:solidFill>
                  <a:srgbClr val="FF0000"/>
                </a:solidFill>
              </a:rPr>
              <a:t>أدناه </a:t>
            </a:r>
            <a:r>
              <a:rPr lang="ar-SA" sz="3200" b="1" dirty="0">
                <a:solidFill>
                  <a:srgbClr val="FF0000"/>
                </a:solidFill>
              </a:rPr>
              <a:t>أبرز المؤتمرات البيئية الدولية، التي عقدت خلال العقود الثلاثة الأخيرة من القرن العشرين، وأهم نتائجها </a:t>
            </a:r>
            <a:r>
              <a:rPr lang="ar-SA" sz="3200" b="1" dirty="0" smtClean="0">
                <a:solidFill>
                  <a:srgbClr val="FF0000"/>
                </a:solidFill>
              </a:rPr>
              <a:t>باختصار</a:t>
            </a:r>
            <a:r>
              <a:rPr lang="ar-SA" sz="3200" dirty="0" smtClean="0">
                <a:solidFill>
                  <a:srgbClr val="FF0000"/>
                </a:solidFill>
              </a:rPr>
              <a:t>:</a:t>
            </a:r>
            <a:endParaRPr lang="en-US" sz="3200" dirty="0">
              <a:solidFill>
                <a:srgbClr val="FF0000"/>
              </a:solidFill>
            </a:endParaRPr>
          </a:p>
          <a:p>
            <a:endParaRPr lang="ar-IQ" sz="3600" b="1" dirty="0" smtClean="0"/>
          </a:p>
          <a:p>
            <a:r>
              <a:rPr lang="ar-IQ" sz="3600" b="1" dirty="0" smtClean="0"/>
              <a:t>1</a:t>
            </a:r>
            <a:r>
              <a:rPr lang="ar-SA" sz="3600" b="1" dirty="0" smtClean="0"/>
              <a:t>- </a:t>
            </a:r>
            <a:r>
              <a:rPr lang="ar-SA" sz="3600" b="1" dirty="0"/>
              <a:t>مؤتمر ستوكهولم </a:t>
            </a:r>
            <a:r>
              <a:rPr lang="ar-IQ" sz="3600" b="1" dirty="0" smtClean="0"/>
              <a:t>(1972)</a:t>
            </a:r>
            <a:r>
              <a:rPr lang="ar-SA" sz="3600" b="1" dirty="0" smtClean="0"/>
              <a:t> </a:t>
            </a:r>
            <a:r>
              <a:rPr lang="ar-SA" sz="3600" b="1" dirty="0" err="1"/>
              <a:t>إعترف</a:t>
            </a:r>
            <a:r>
              <a:rPr lang="ar-SA" sz="3600" b="1" dirty="0"/>
              <a:t> بدور التربية البيئية في حماية البيئة.</a:t>
            </a:r>
            <a:endParaRPr lang="en-US" sz="3600" b="1" dirty="0"/>
          </a:p>
          <a:p>
            <a:r>
              <a:rPr lang="ar-SA" sz="3600" b="1" dirty="0"/>
              <a:t>2- ميثاق بلغراد </a:t>
            </a:r>
            <a:r>
              <a:rPr lang="ar-IQ" sz="3600" b="1" dirty="0" smtClean="0"/>
              <a:t>(1975)</a:t>
            </a:r>
            <a:r>
              <a:rPr lang="ar-SA" sz="3600" b="1" dirty="0" smtClean="0"/>
              <a:t> </a:t>
            </a:r>
            <a:r>
              <a:rPr lang="ar-SA" sz="3600" b="1" dirty="0"/>
              <a:t>وضع إطاراَ شاملاً للتربية البيئية، وحدد أسس العمل في </a:t>
            </a:r>
            <a:r>
              <a:rPr lang="ar-SA" sz="3600" b="1" dirty="0" smtClean="0"/>
              <a:t>مجالها</a:t>
            </a:r>
            <a:r>
              <a:rPr lang="ar-IQ" sz="3600" b="1" dirty="0" smtClean="0"/>
              <a:t>.</a:t>
            </a:r>
          </a:p>
          <a:p>
            <a:r>
              <a:rPr lang="ar-IQ" sz="3600" b="1" dirty="0" smtClean="0"/>
              <a:t>3- </a:t>
            </a:r>
            <a:r>
              <a:rPr lang="ar-SA" sz="3600" b="1" dirty="0">
                <a:latin typeface="Calibri"/>
                <a:ea typeface="Times New Roman"/>
              </a:rPr>
              <a:t>- مؤتمر </a:t>
            </a:r>
            <a:r>
              <a:rPr lang="ar-SA" sz="3600" b="1" dirty="0" smtClean="0">
                <a:latin typeface="Calibri"/>
                <a:ea typeface="Times New Roman"/>
              </a:rPr>
              <a:t>تبليسي</a:t>
            </a:r>
            <a:r>
              <a:rPr lang="ar-IQ" sz="3600" b="1" dirty="0" smtClean="0">
                <a:latin typeface="Calibri"/>
                <a:ea typeface="Times New Roman"/>
              </a:rPr>
              <a:t> (1977)</a:t>
            </a:r>
            <a:r>
              <a:rPr lang="ar-SA" sz="3600" b="1" dirty="0" smtClean="0">
                <a:latin typeface="Calibri"/>
                <a:ea typeface="Times New Roman"/>
              </a:rPr>
              <a:t> </a:t>
            </a:r>
            <a:r>
              <a:rPr lang="ar-SA" sz="3600" b="1" dirty="0">
                <a:latin typeface="Calibri"/>
                <a:ea typeface="Times New Roman"/>
              </a:rPr>
              <a:t>وضع مبادئ وتوجهات للتربية البيئية.</a:t>
            </a:r>
            <a:endParaRPr lang="ar-IQ" sz="3600" b="1" dirty="0"/>
          </a:p>
        </p:txBody>
      </p:sp>
    </p:spTree>
    <p:extLst>
      <p:ext uri="{BB962C8B-B14F-4D97-AF65-F5344CB8AC3E}">
        <p14:creationId xmlns:p14="http://schemas.microsoft.com/office/powerpoint/2010/main" val="4148819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3" descr="C:\Users\Alia\Desktop\mho\globe-uploa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050" y="457200"/>
            <a:ext cx="7464425" cy="628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0348257"/>
      </p:ext>
    </p:extLst>
  </p:cSld>
  <p:clrMapOvr>
    <a:masterClrMapping/>
  </p:clrMapOvr>
  <p:transition>
    <p:wipe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476672"/>
            <a:ext cx="8964488" cy="5386090"/>
          </a:xfrm>
          <a:prstGeom prst="rect">
            <a:avLst/>
          </a:prstGeom>
        </p:spPr>
        <p:txBody>
          <a:bodyPr wrap="square">
            <a:spAutoFit/>
          </a:bodyPr>
          <a:lstStyle/>
          <a:p>
            <a:r>
              <a:rPr lang="ar-IQ" sz="4000" b="1" dirty="0" smtClean="0"/>
              <a:t>4</a:t>
            </a:r>
            <a:r>
              <a:rPr lang="ar-IQ" sz="3600" b="1" dirty="0" smtClean="0"/>
              <a:t>- </a:t>
            </a:r>
            <a:r>
              <a:rPr lang="ar-SA" sz="3600" b="1" dirty="0" smtClean="0"/>
              <a:t>مؤتمر موسكو</a:t>
            </a:r>
            <a:r>
              <a:rPr lang="ar-IQ" sz="3600" b="1" dirty="0" smtClean="0"/>
              <a:t>(1987)</a:t>
            </a:r>
            <a:r>
              <a:rPr lang="ar-SA" sz="3600" b="1" dirty="0" smtClean="0"/>
              <a:t> وضع استراتيجية </a:t>
            </a:r>
            <a:r>
              <a:rPr lang="ar-SA" sz="3600" b="1" dirty="0"/>
              <a:t>عالمية للتربية </a:t>
            </a:r>
            <a:r>
              <a:rPr lang="ar-SA" sz="3600" b="1" dirty="0" smtClean="0"/>
              <a:t>البيئية</a:t>
            </a:r>
            <a:r>
              <a:rPr lang="ar-IQ" sz="3600" b="1" dirty="0" smtClean="0"/>
              <a:t>.</a:t>
            </a:r>
          </a:p>
          <a:p>
            <a:pPr marL="285750" indent="-285750">
              <a:buFontTx/>
              <a:buChar char="-"/>
            </a:pPr>
            <a:r>
              <a:rPr lang="ar-IQ" sz="3600" b="1" dirty="0" smtClean="0">
                <a:latin typeface="Calibri"/>
                <a:ea typeface="Times New Roman"/>
              </a:rPr>
              <a:t>5</a:t>
            </a:r>
            <a:r>
              <a:rPr lang="ar-SA" sz="3600" b="1" dirty="0" smtClean="0">
                <a:latin typeface="Calibri"/>
                <a:ea typeface="Times New Roman"/>
              </a:rPr>
              <a:t>-مؤتمر </a:t>
            </a:r>
            <a:r>
              <a:rPr lang="ar-SA" sz="3600" b="1" dirty="0">
                <a:latin typeface="Calibri"/>
                <a:ea typeface="Times New Roman"/>
              </a:rPr>
              <a:t>ريو دي </a:t>
            </a:r>
            <a:r>
              <a:rPr lang="ar-SA" sz="3600" b="1" dirty="0" smtClean="0">
                <a:latin typeface="Calibri"/>
                <a:ea typeface="Times New Roman"/>
              </a:rPr>
              <a:t>جانيرو</a:t>
            </a:r>
            <a:r>
              <a:rPr lang="ar-IQ" sz="3600" b="1" dirty="0" smtClean="0">
                <a:latin typeface="Calibri"/>
                <a:ea typeface="Times New Roman"/>
              </a:rPr>
              <a:t>(</a:t>
            </a:r>
            <a:r>
              <a:rPr lang="ar-SA" sz="3600" b="1" dirty="0" smtClean="0">
                <a:latin typeface="Calibri"/>
                <a:ea typeface="Times New Roman"/>
              </a:rPr>
              <a:t> 199</a:t>
            </a:r>
            <a:r>
              <a:rPr lang="ar-IQ" sz="3600" b="1" dirty="0" smtClean="0">
                <a:latin typeface="Calibri"/>
                <a:ea typeface="Times New Roman"/>
              </a:rPr>
              <a:t>2) </a:t>
            </a:r>
            <a:r>
              <a:rPr lang="ar-SA" sz="3600" b="1" dirty="0" smtClean="0">
                <a:latin typeface="Calibri"/>
                <a:ea typeface="Times New Roman"/>
              </a:rPr>
              <a:t>أكد </a:t>
            </a:r>
            <a:r>
              <a:rPr lang="ar-SA" sz="3600" b="1" dirty="0">
                <a:latin typeface="Calibri"/>
                <a:ea typeface="Times New Roman"/>
              </a:rPr>
              <a:t>على إعادة تكييف التربية البيئية ناحية التنمية المستدامة، وزيادة الوعي البيئي العالم، وتعزيز برامج التدريب </a:t>
            </a:r>
            <a:r>
              <a:rPr lang="ar-SA" sz="3600" b="1" dirty="0" smtClean="0">
                <a:latin typeface="Calibri"/>
                <a:ea typeface="Times New Roman"/>
              </a:rPr>
              <a:t>البيئي</a:t>
            </a:r>
            <a:r>
              <a:rPr lang="ar-IQ" sz="3600" b="1" dirty="0" smtClean="0">
                <a:latin typeface="Calibri"/>
                <a:ea typeface="Times New Roman"/>
              </a:rPr>
              <a:t>.</a:t>
            </a:r>
          </a:p>
          <a:p>
            <a:r>
              <a:rPr lang="ar-SA" sz="3200" b="1" dirty="0">
                <a:solidFill>
                  <a:schemeClr val="bg2">
                    <a:lumMod val="25000"/>
                  </a:schemeClr>
                </a:solidFill>
                <a:ea typeface="Times New Roman"/>
                <a:cs typeface="Simplified Arabic"/>
              </a:rPr>
              <a:t>ونستخلص من خلال كل ما تقدم أن التربية </a:t>
            </a:r>
            <a:r>
              <a:rPr lang="ar-SA" sz="3200" b="1" dirty="0" err="1">
                <a:solidFill>
                  <a:schemeClr val="bg2">
                    <a:lumMod val="25000"/>
                  </a:schemeClr>
                </a:solidFill>
                <a:ea typeface="Times New Roman"/>
                <a:cs typeface="Simplified Arabic"/>
              </a:rPr>
              <a:t>البييئة</a:t>
            </a:r>
            <a:r>
              <a:rPr lang="ar-SA" sz="3200" b="1" dirty="0">
                <a:solidFill>
                  <a:schemeClr val="bg2">
                    <a:lumMod val="25000"/>
                  </a:schemeClr>
                </a:solidFill>
                <a:ea typeface="Times New Roman"/>
                <a:cs typeface="Simplified Arabic"/>
              </a:rPr>
              <a:t> هي من الوسائل التي تحقق حماية البيئة وصيانتها وهي تمثل بعداً مهما من أبعاد التربية الشاملة والمستديمة لتعديل سلوك الإنسان وتنميته ايجابياً لإعداده للحياة وتكيفه معها ، وتطبيقه اجتماعياً مع وسطه الذي يعيش فيه مع الطبيعة جنباً الى جنب </a:t>
            </a:r>
            <a:endParaRPr lang="ar-IQ" sz="3200" b="1" dirty="0">
              <a:solidFill>
                <a:schemeClr val="bg2">
                  <a:lumMod val="25000"/>
                </a:schemeClr>
              </a:solidFill>
            </a:endParaRPr>
          </a:p>
        </p:txBody>
      </p:sp>
    </p:spTree>
    <p:extLst>
      <p:ext uri="{BB962C8B-B14F-4D97-AF65-F5344CB8AC3E}">
        <p14:creationId xmlns:p14="http://schemas.microsoft.com/office/powerpoint/2010/main" val="19992824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خطط انسيابي: محطة طرفية 1"/>
          <p:cNvSpPr/>
          <p:nvPr/>
        </p:nvSpPr>
        <p:spPr>
          <a:xfrm>
            <a:off x="5508104" y="0"/>
            <a:ext cx="3506688" cy="1556792"/>
          </a:xfrm>
          <a:prstGeom prst="flowChartTerminator">
            <a:avLst/>
          </a:prstGeom>
        </p:spPr>
        <p:style>
          <a:lnRef idx="1">
            <a:schemeClr val="accent3"/>
          </a:lnRef>
          <a:fillRef idx="2">
            <a:schemeClr val="accent3"/>
          </a:fillRef>
          <a:effectRef idx="1">
            <a:schemeClr val="accent3"/>
          </a:effectRef>
          <a:fontRef idx="minor">
            <a:schemeClr val="dk1"/>
          </a:fontRef>
        </p:style>
        <p:txBody>
          <a:bodyPr rtlCol="1" anchor="ctr"/>
          <a:lstStyle/>
          <a:p>
            <a:pPr algn="ctr"/>
            <a:endParaRPr lang="ar-EG"/>
          </a:p>
        </p:txBody>
      </p:sp>
      <p:sp>
        <p:nvSpPr>
          <p:cNvPr id="3073" name="Rectangle 1"/>
          <p:cNvSpPr>
            <a:spLocks noChangeArrowheads="1"/>
          </p:cNvSpPr>
          <p:nvPr/>
        </p:nvSpPr>
        <p:spPr bwMode="auto">
          <a:xfrm>
            <a:off x="5580112" y="116632"/>
            <a:ext cx="3419872"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4000" b="1" i="0" u="none" strike="noStrike" normalizeH="0" baseline="0" dirty="0" smtClean="0" bmk="_Hlk416298525">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itchFamily="34" charset="0"/>
                <a:ea typeface="Times New Roman" pitchFamily="18" charset="0"/>
                <a:cs typeface="Arial" pitchFamily="34" charset="0"/>
              </a:rPr>
              <a:t>مفهوم التربية البيئية وأهدافها</a:t>
            </a:r>
            <a:endParaRPr kumimoji="0" lang="ar-EG" sz="3600" b="1" i="0" u="none" strike="noStrike" normalizeH="0" baseline="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itchFamily="34" charset="0"/>
              <a:cs typeface="Arial" pitchFamily="34" charset="0"/>
            </a:endParaRPr>
          </a:p>
        </p:txBody>
      </p:sp>
      <p:sp>
        <p:nvSpPr>
          <p:cNvPr id="4" name="مجسم مشطوف الحواف 3"/>
          <p:cNvSpPr/>
          <p:nvPr/>
        </p:nvSpPr>
        <p:spPr>
          <a:xfrm>
            <a:off x="0" y="1628800"/>
            <a:ext cx="9144000" cy="5229200"/>
          </a:xfrm>
          <a:prstGeom prst="bevel">
            <a:avLst/>
          </a:prstGeom>
        </p:spPr>
        <p:style>
          <a:lnRef idx="1">
            <a:schemeClr val="accent6"/>
          </a:lnRef>
          <a:fillRef idx="2">
            <a:schemeClr val="accent6"/>
          </a:fillRef>
          <a:effectRef idx="1">
            <a:schemeClr val="accent6"/>
          </a:effectRef>
          <a:fontRef idx="minor">
            <a:schemeClr val="dk1"/>
          </a:fontRef>
        </p:style>
        <p:txBody>
          <a:bodyPr rtlCol="1" anchor="ctr"/>
          <a:lstStyle/>
          <a:p>
            <a:pPr algn="ctr"/>
            <a:endParaRPr lang="ar-EG"/>
          </a:p>
        </p:txBody>
      </p:sp>
      <p:sp>
        <p:nvSpPr>
          <p:cNvPr id="3074" name="Rectangle 2"/>
          <p:cNvSpPr>
            <a:spLocks noChangeArrowheads="1"/>
          </p:cNvSpPr>
          <p:nvPr/>
        </p:nvSpPr>
        <p:spPr bwMode="auto">
          <a:xfrm>
            <a:off x="642042" y="2307649"/>
            <a:ext cx="781236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Times New Roman" pitchFamily="18" charset="0"/>
                <a:cs typeface="Arial" pitchFamily="34" charset="0"/>
              </a:rPr>
              <a:t>كل نشاط تعليمى يتخذ من البيئة التى يعيش فيها الطفل معملا يمارس فيها نشاطه فى الكشف والريادة</a:t>
            </a:r>
            <a:r>
              <a:rPr kumimoji="0" lang="ar-EG" b="1" i="0" u="none" strike="noStrike" normalizeH="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Times New Roman" pitchFamily="18" charset="0"/>
                <a:cs typeface="Arial" pitchFamily="34" charset="0"/>
              </a:rPr>
              <a:t> </a:t>
            </a:r>
            <a:r>
              <a:rPr kumimoji="0" lang="ar-EG"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Times New Roman" pitchFamily="18" charset="0"/>
                <a:cs typeface="Arial" pitchFamily="34" charset="0"/>
              </a:rPr>
              <a:t>والتجوال وتحصيل المعرفه من مصادرها الاصلية وهو الامر الذى يساعد على تكوين الاتجاهات والمهارات والمدركات البيئية .</a:t>
            </a:r>
            <a:endParaRPr kumimoji="0" lang="en-US"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EG" b="1" i="0" u="none" strike="noStrike" normalizeH="0" baseline="0" dirty="0" smtClean="0">
                <a:ln w="1905"/>
                <a:solidFill>
                  <a:schemeClr val="tx1">
                    <a:lumMod val="95000"/>
                    <a:lumOff val="5000"/>
                  </a:schemeClr>
                </a:solidFill>
                <a:effectLst>
                  <a:innerShdw blurRad="69850" dist="43180" dir="5400000">
                    <a:srgbClr val="000000">
                      <a:alpha val="65000"/>
                    </a:srgbClr>
                  </a:innerShdw>
                </a:effectLst>
                <a:latin typeface="Arial" pitchFamily="34" charset="0"/>
                <a:ea typeface="Times New Roman" pitchFamily="18" charset="0"/>
                <a:cs typeface="Arial" pitchFamily="34" charset="0"/>
              </a:rPr>
              <a:t>      أو  التربية البيئية   :</a:t>
            </a:r>
            <a:endParaRPr kumimoji="0" lang="en-US" b="1" i="0" u="none" strike="noStrike" normalizeH="0" baseline="0" dirty="0" smtClean="0">
              <a:ln w="1905"/>
              <a:solidFill>
                <a:schemeClr val="tx1">
                  <a:lumMod val="95000"/>
                  <a:lumOff val="5000"/>
                </a:schemeClr>
              </a:solidFill>
              <a:effectLst>
                <a:innerShdw blurRad="69850" dist="43180" dir="5400000">
                  <a:srgbClr val="000000">
                    <a:alpha val="65000"/>
                  </a:srgbClr>
                </a:innerShdw>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EG" b="1" i="0" u="none" strike="noStrike" normalizeH="0" baseline="0" dirty="0" smtClean="0">
                <a:ln w="1905"/>
                <a:solidFill>
                  <a:schemeClr val="tx1">
                    <a:lumMod val="95000"/>
                    <a:lumOff val="5000"/>
                  </a:schemeClr>
                </a:solidFill>
                <a:effectLst>
                  <a:innerShdw blurRad="69850" dist="43180" dir="5400000">
                    <a:srgbClr val="000000">
                      <a:alpha val="65000"/>
                    </a:srgbClr>
                  </a:innerShdw>
                </a:effectLst>
                <a:latin typeface="Arial" pitchFamily="34" charset="0"/>
                <a:ea typeface="Times New Roman" pitchFamily="18" charset="0"/>
                <a:cs typeface="Arial" pitchFamily="34" charset="0"/>
              </a:rPr>
              <a:t>هي عملية تعلم تهدف إلى زيادة معرفة الناس ووعيهم حول البيئة والتحديات المرتبطة بها وتسهم في تطوير المهارات والخبرات اللازمة لمواجهة التحديات وتعزز المواقف والدوافع والالتزامات على اتخاذ قرارات مستنيرة واتخاذ إجراءات مسئولة </a:t>
            </a:r>
          </a:p>
          <a:p>
            <a:pPr marL="0" marR="0" lvl="0" indent="0" algn="ctr" defTabSz="914400" rtl="1" eaLnBrk="0" fontAlgn="base" latinLnBrk="0" hangingPunct="0">
              <a:lnSpc>
                <a:spcPct val="100000"/>
              </a:lnSpc>
              <a:spcBef>
                <a:spcPct val="0"/>
              </a:spcBef>
              <a:spcAft>
                <a:spcPct val="0"/>
              </a:spcAft>
              <a:buClrTx/>
              <a:buSzTx/>
              <a:buFontTx/>
              <a:buNone/>
              <a:tabLst/>
            </a:pPr>
            <a:r>
              <a:rPr kumimoji="0" lang="ar-EG" b="1" i="0" u="none" strike="noStrike" normalizeH="0" baseline="0" dirty="0" smtClean="0">
                <a:ln w="1905"/>
                <a:solidFill>
                  <a:schemeClr val="accent2">
                    <a:lumMod val="75000"/>
                  </a:schemeClr>
                </a:solidFill>
                <a:effectLst>
                  <a:innerShdw blurRad="69850" dist="43180" dir="5400000">
                    <a:srgbClr val="000000">
                      <a:alpha val="65000"/>
                    </a:srgbClr>
                  </a:innerShdw>
                </a:effectLst>
                <a:latin typeface="Arial" pitchFamily="34" charset="0"/>
                <a:ea typeface="Times New Roman" pitchFamily="18" charset="0"/>
                <a:cs typeface="Arial" pitchFamily="34" charset="0"/>
              </a:rPr>
              <a:t>عرف مؤتمر تبليسي التربية البيئية عام 1977 بأنها عملية إعادة توجيه وربط لمختلف فروع المعرفة والخبرات التربوية بما ييسر الإدراك المتكامل للمشكلات ويتيح القيام بأمال عقلانية للمشاركة في مسئولية تجنب المشكلات البيئية والإرتقاء بنوعية البيئة. وأكد إعلان تبليسي على أن التربية البيئية ترمي بشكل أساسي إلى تعريف الأفراد والجماعات بطبيعة البيئة بشقيها الطبيعي والمشيد الناتجة من تفاعل مكوناتها البيولوجية والطبيعية والاجتماعية والاقتصادية والثقافية وكذلك إكتساب المعارف والقيم و الإتجاهات والمهارات التي تساعدهم على الإسهام المسئول والفعال في بلورة حلول للمشكلات الإجتماعية وتدبير أمور نوعية الحياة في البيئة.</a:t>
            </a:r>
            <a:endParaRPr kumimoji="0" lang="ar-EG" b="1" i="0" u="none" strike="noStrike" normalizeH="0" baseline="0" dirty="0" smtClean="0">
              <a:ln w="1905"/>
              <a:solidFill>
                <a:schemeClr val="accent2">
                  <a:lumMod val="75000"/>
                </a:schemeClr>
              </a:solidFill>
              <a:effectLst>
                <a:innerShdw blurRad="69850" dist="43180" dir="5400000">
                  <a:srgbClr val="000000">
                    <a:alpha val="65000"/>
                  </a:srgbClr>
                </a:innerShdw>
              </a:effectLst>
              <a:latin typeface="Arial" pitchFamily="34" charset="0"/>
              <a:cs typeface="Arial" pitchFamily="34" charset="0"/>
            </a:endParaRPr>
          </a:p>
        </p:txBody>
      </p:sp>
    </p:spTree>
    <p:extLst>
      <p:ext uri="{BB962C8B-B14F-4D97-AF65-F5344CB8AC3E}">
        <p14:creationId xmlns:p14="http://schemas.microsoft.com/office/powerpoint/2010/main" val="2602096120"/>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073"/>
                                        </p:tgtEl>
                                        <p:attrNameLst>
                                          <p:attrName>style.visibility</p:attrName>
                                        </p:attrNameLst>
                                      </p:cBhvr>
                                      <p:to>
                                        <p:strVal val="visible"/>
                                      </p:to>
                                    </p:set>
                                  </p:childTnLst>
                                </p:cTn>
                              </p:par>
                            </p:childTnLst>
                          </p:cTn>
                        </p:par>
                        <p:par>
                          <p:cTn id="14" fill="hold">
                            <p:stCondLst>
                              <p:cond delay="0"/>
                            </p:stCondLst>
                            <p:childTnLst>
                              <p:par>
                                <p:cTn id="15" presetID="2" presetClass="entr" presetSubtype="12" fill="hold" grpId="0" nodeType="after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1000" fill="hold"/>
                                        <p:tgtEl>
                                          <p:spTgt spid="4"/>
                                        </p:tgtEl>
                                        <p:attrNameLst>
                                          <p:attrName>ppt_x</p:attrName>
                                        </p:attrNameLst>
                                      </p:cBhvr>
                                      <p:tavLst>
                                        <p:tav tm="0">
                                          <p:val>
                                            <p:strVal val="0-#ppt_w/2"/>
                                          </p:val>
                                        </p:tav>
                                        <p:tav tm="100000">
                                          <p:val>
                                            <p:strVal val="#ppt_x"/>
                                          </p:val>
                                        </p:tav>
                                      </p:tavLst>
                                    </p:anim>
                                    <p:anim calcmode="lin" valueType="num">
                                      <p:cBhvr additive="base">
                                        <p:cTn id="18" dur="1000" fill="hold"/>
                                        <p:tgtEl>
                                          <p:spTgt spid="4"/>
                                        </p:tgtEl>
                                        <p:attrNameLst>
                                          <p:attrName>ppt_y</p:attrName>
                                        </p:attrNameLst>
                                      </p:cBhvr>
                                      <p:tavLst>
                                        <p:tav tm="0">
                                          <p:val>
                                            <p:strVal val="1+#ppt_h/2"/>
                                          </p:val>
                                        </p:tav>
                                        <p:tav tm="100000">
                                          <p:val>
                                            <p:strVal val="#ppt_y"/>
                                          </p:val>
                                        </p:tav>
                                      </p:tavLst>
                                    </p:anim>
                                  </p:childTnLst>
                                </p:cTn>
                              </p:par>
                            </p:childTnLst>
                          </p:cTn>
                        </p:par>
                        <p:par>
                          <p:cTn id="19" fill="hold">
                            <p:stCondLst>
                              <p:cond delay="1000"/>
                            </p:stCondLst>
                            <p:childTnLst>
                              <p:par>
                                <p:cTn id="20" presetID="10" presetClass="entr" presetSubtype="0" fill="hold" grpId="0" nodeType="afterEffect">
                                  <p:stCondLst>
                                    <p:cond delay="0"/>
                                  </p:stCondLst>
                                  <p:childTnLst>
                                    <p:set>
                                      <p:cBhvr>
                                        <p:cTn id="21" dur="1" fill="hold">
                                          <p:stCondLst>
                                            <p:cond delay="0"/>
                                          </p:stCondLst>
                                        </p:cTn>
                                        <p:tgtEl>
                                          <p:spTgt spid="3074"/>
                                        </p:tgtEl>
                                        <p:attrNameLst>
                                          <p:attrName>style.visibility</p:attrName>
                                        </p:attrNameLst>
                                      </p:cBhvr>
                                      <p:to>
                                        <p:strVal val="visible"/>
                                      </p:to>
                                    </p:set>
                                    <p:animEffect transition="in" filter="fade">
                                      <p:cBhvr>
                                        <p:cTn id="22" dur="2000"/>
                                        <p:tgtEl>
                                          <p:spTgt spid="3074"/>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4">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74">
                                            <p:txEl>
                                              <p:pRg st="1" end="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074">
                                            <p:txEl>
                                              <p:pRg st="2" end="2"/>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07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073" grpId="0"/>
      <p:bldP spid="4" grpId="0" animBg="1"/>
      <p:bldP spid="307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نجمة مكونة من 10 نقاط 2"/>
          <p:cNvSpPr/>
          <p:nvPr/>
        </p:nvSpPr>
        <p:spPr>
          <a:xfrm>
            <a:off x="5940152" y="0"/>
            <a:ext cx="3203848" cy="1556792"/>
          </a:xfrm>
          <a:prstGeom prst="star10">
            <a:avLst/>
          </a:prstGeom>
        </p:spPr>
        <p:style>
          <a:lnRef idx="1">
            <a:schemeClr val="dk1"/>
          </a:lnRef>
          <a:fillRef idx="2">
            <a:schemeClr val="dk1"/>
          </a:fillRef>
          <a:effectRef idx="1">
            <a:schemeClr val="dk1"/>
          </a:effectRef>
          <a:fontRef idx="minor">
            <a:schemeClr val="dk1"/>
          </a:fontRef>
        </p:style>
        <p:txBody>
          <a:bodyPr rtlCol="1" anchor="ctr"/>
          <a:lstStyle/>
          <a:p>
            <a:pPr algn="ctr"/>
            <a:r>
              <a:rPr lang="ar-EG" sz="3600" b="1" dirty="0">
                <a:solidFill>
                  <a:schemeClr val="accent4">
                    <a:lumMod val="75000"/>
                  </a:schemeClr>
                </a:solidFill>
              </a:rPr>
              <a:t>أ</a:t>
            </a:r>
            <a:r>
              <a:rPr lang="ar-EG" sz="3600" b="1" dirty="0" smtClean="0">
                <a:solidFill>
                  <a:schemeClr val="accent4">
                    <a:lumMod val="75000"/>
                  </a:schemeClr>
                </a:solidFill>
              </a:rPr>
              <a:t>هداف التربية البيئية</a:t>
            </a:r>
            <a:endParaRPr lang="en-US" sz="3600" dirty="0">
              <a:solidFill>
                <a:schemeClr val="accent4">
                  <a:lumMod val="75000"/>
                </a:schemeClr>
              </a:solidFill>
            </a:endParaRPr>
          </a:p>
        </p:txBody>
      </p:sp>
      <p:sp>
        <p:nvSpPr>
          <p:cNvPr id="5" name="قلب 4"/>
          <p:cNvSpPr/>
          <p:nvPr/>
        </p:nvSpPr>
        <p:spPr>
          <a:xfrm>
            <a:off x="-18256" y="1449971"/>
            <a:ext cx="9144000" cy="5373216"/>
          </a:xfrm>
          <a:prstGeom prst="heart">
            <a:avLst/>
          </a:prstGeom>
          <a:solidFill>
            <a:schemeClr val="accent5">
              <a:lumMod val="20000"/>
              <a:lumOff val="80000"/>
            </a:schemeClr>
          </a:solidFill>
        </p:spPr>
        <p:style>
          <a:lnRef idx="0">
            <a:schemeClr val="accent2"/>
          </a:lnRef>
          <a:fillRef idx="3">
            <a:schemeClr val="accent2"/>
          </a:fillRef>
          <a:effectRef idx="3">
            <a:schemeClr val="accent2"/>
          </a:effectRef>
          <a:fontRef idx="minor">
            <a:schemeClr val="lt1"/>
          </a:fontRef>
        </p:style>
        <p:txBody>
          <a:bodyPr rtlCol="1" anchor="ctr"/>
          <a:lstStyle/>
          <a:p>
            <a:pPr algn="ctr"/>
            <a:endParaRPr lang="ar-EG" dirty="0"/>
          </a:p>
        </p:txBody>
      </p:sp>
      <p:sp>
        <p:nvSpPr>
          <p:cNvPr id="2049" name="Rectangle 1"/>
          <p:cNvSpPr>
            <a:spLocks noChangeArrowheads="1"/>
          </p:cNvSpPr>
          <p:nvPr/>
        </p:nvSpPr>
        <p:spPr bwMode="auto">
          <a:xfrm>
            <a:off x="1619672" y="2559969"/>
            <a:ext cx="5868144"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ea typeface="Times New Roman" pitchFamily="18" charset="0"/>
                <a:cs typeface="Arial" pitchFamily="34" charset="0"/>
              </a:rPr>
              <a:t>1 – </a:t>
            </a:r>
            <a:r>
              <a:rPr kumimoji="0" lang="ar-EG" sz="2000"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ea typeface="Times New Roman" pitchFamily="18" charset="0"/>
                <a:cs typeface="Arial" pitchFamily="34" charset="0"/>
              </a:rPr>
              <a:t>الوعى </a:t>
            </a:r>
            <a:r>
              <a:rPr kumimoji="0" lang="ar-EG"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ea typeface="Times New Roman" pitchFamily="18" charset="0"/>
                <a:cs typeface="Arial" pitchFamily="34" charset="0"/>
              </a:rPr>
              <a:t>: </a:t>
            </a:r>
            <a:r>
              <a:rPr kumimoji="0" lang="ar-EG" sz="1600"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ea typeface="Times New Roman" pitchFamily="18" charset="0"/>
                <a:cs typeface="Arial" pitchFamily="34" charset="0"/>
              </a:rPr>
              <a:t>معاونة التلاميذعلى اكتساب الوعى الحس المرهف بالبيئة بجميع جوانبها وبالمشكلات المرتبطة بها .</a:t>
            </a:r>
            <a:endParaRPr kumimoji="0" lang="en-US" sz="1000"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EG"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ea typeface="Times New Roman" pitchFamily="18" charset="0"/>
                <a:cs typeface="Arial" pitchFamily="34" charset="0"/>
              </a:rPr>
              <a:t>2- </a:t>
            </a:r>
            <a:r>
              <a:rPr kumimoji="0" lang="ar-EG" sz="2000"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ea typeface="Times New Roman" pitchFamily="18" charset="0"/>
                <a:cs typeface="Arial" pitchFamily="34" charset="0"/>
              </a:rPr>
              <a:t>المعرفة</a:t>
            </a:r>
            <a:r>
              <a:rPr kumimoji="0" lang="ar-EG"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ea typeface="Times New Roman" pitchFamily="18" charset="0"/>
                <a:cs typeface="Arial" pitchFamily="34" charset="0"/>
              </a:rPr>
              <a:t> : </a:t>
            </a:r>
            <a:r>
              <a:rPr kumimoji="0" lang="ar-EG" sz="1600"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ea typeface="Times New Roman" pitchFamily="18" charset="0"/>
                <a:cs typeface="Arial" pitchFamily="34" charset="0"/>
              </a:rPr>
              <a:t>اتاحة الفرصة للتلاميذ لاكتساب خبرات متنوعة والتزود بفهم اساسى لها ومشكلاتها المتعلقة بها .</a:t>
            </a:r>
            <a:endParaRPr kumimoji="0" lang="en-US" sz="1000"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EG"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ea typeface="Times New Roman" pitchFamily="18" charset="0"/>
                <a:cs typeface="Arial" pitchFamily="34" charset="0"/>
              </a:rPr>
              <a:t>3-  </a:t>
            </a:r>
            <a:r>
              <a:rPr kumimoji="0" lang="ar-EG" sz="2000"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ea typeface="Times New Roman" pitchFamily="18" charset="0"/>
                <a:cs typeface="Arial" pitchFamily="34" charset="0"/>
              </a:rPr>
              <a:t>المهارات</a:t>
            </a:r>
            <a:r>
              <a:rPr kumimoji="0" lang="ar-EG"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ea typeface="Times New Roman" pitchFamily="18" charset="0"/>
                <a:cs typeface="Arial" pitchFamily="34" charset="0"/>
              </a:rPr>
              <a:t> </a:t>
            </a:r>
            <a:r>
              <a:rPr kumimoji="0" lang="ar-EG" sz="1600"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ea typeface="Times New Roman" pitchFamily="18" charset="0"/>
                <a:cs typeface="Arial" pitchFamily="34" charset="0"/>
              </a:rPr>
              <a:t>: معاونة التلاميذ على اكتساب المهارات لتحديد المشكلات البيئية وحلها</a:t>
            </a:r>
            <a:r>
              <a:rPr kumimoji="0" lang="ar-EG"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ea typeface="Times New Roman" pitchFamily="18" charset="0"/>
                <a:cs typeface="Arial" pitchFamily="34" charset="0"/>
              </a:rPr>
              <a:t> .</a:t>
            </a:r>
            <a:endParaRPr kumimoji="0" lang="en-US" sz="1000"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EG"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ea typeface="Times New Roman" pitchFamily="18" charset="0"/>
                <a:cs typeface="Arial" pitchFamily="34" charset="0"/>
              </a:rPr>
              <a:t>4 - </a:t>
            </a:r>
            <a:r>
              <a:rPr kumimoji="0" lang="ar-EG" sz="2000"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ea typeface="Times New Roman" pitchFamily="18" charset="0"/>
                <a:cs typeface="Arial" pitchFamily="34" charset="0"/>
              </a:rPr>
              <a:t>الاتجاهات والقيم</a:t>
            </a:r>
            <a:r>
              <a:rPr kumimoji="0" lang="ar-EG"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ea typeface="Times New Roman" pitchFamily="18" charset="0"/>
                <a:cs typeface="Arial" pitchFamily="34" charset="0"/>
              </a:rPr>
              <a:t> : </a:t>
            </a:r>
            <a:r>
              <a:rPr kumimoji="0" lang="ar-EG" sz="1600"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ea typeface="Times New Roman" pitchFamily="18" charset="0"/>
                <a:cs typeface="Arial" pitchFamily="34" charset="0"/>
              </a:rPr>
              <a:t>اكساب التلاميذ مجموعة من الاتجاهات والقيم ومشاعر الاهتمام بالبيئة وحوافز المشاركة الايجابية في حمايتها وتحسينها .</a:t>
            </a:r>
            <a:endParaRPr kumimoji="0" lang="en-US" sz="1000"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EG"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ea typeface="Times New Roman" pitchFamily="18" charset="0"/>
                <a:cs typeface="Arial" pitchFamily="34" charset="0"/>
              </a:rPr>
              <a:t>5 – </a:t>
            </a:r>
            <a:r>
              <a:rPr kumimoji="0" lang="ar-EG" sz="2000"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ea typeface="Times New Roman" pitchFamily="18" charset="0"/>
                <a:cs typeface="Arial" pitchFamily="34" charset="0"/>
              </a:rPr>
              <a:t>المشاركة النشطة </a:t>
            </a:r>
            <a:r>
              <a:rPr kumimoji="0" lang="ar-EG"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ea typeface="Times New Roman" pitchFamily="18" charset="0"/>
                <a:cs typeface="Arial" pitchFamily="34" charset="0"/>
              </a:rPr>
              <a:t> :  </a:t>
            </a:r>
            <a:r>
              <a:rPr kumimoji="0" lang="ar-EG" sz="1600"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ea typeface="Times New Roman" pitchFamily="18" charset="0"/>
                <a:cs typeface="Arial" pitchFamily="34" charset="0"/>
              </a:rPr>
              <a:t>اتاحة الفرصة للتلاميذ للمشاركة على كافة المستويات في العمل على حل المشكلات التي تعتبر مشكلات ملحة تتطلب اتخاذ الإجراءات المناسبة لها.</a:t>
            </a:r>
            <a:endParaRPr kumimoji="0" lang="ar-EG" sz="2000" b="1" i="0" u="none" strike="noStrike" normalizeH="0" baseline="0" dirty="0" smtClean="0">
              <a:ln w="10541" cmpd="sng">
                <a:solidFill>
                  <a:srgbClr val="7D7D7D">
                    <a:tint val="100000"/>
                    <a:shade val="100000"/>
                    <a:satMod val="110000"/>
                  </a:srgbClr>
                </a:solidFill>
                <a:prstDash val="solid"/>
              </a:ln>
              <a:solidFill>
                <a:schemeClr val="tx1">
                  <a:lumMod val="95000"/>
                  <a:lumOff val="5000"/>
                </a:schemeClr>
              </a:solidFill>
              <a:latin typeface="Arial" pitchFamily="34" charset="0"/>
              <a:cs typeface="Arial" pitchFamily="34" charset="0"/>
            </a:endParaRPr>
          </a:p>
        </p:txBody>
      </p:sp>
    </p:spTree>
    <p:extLst>
      <p:ext uri="{BB962C8B-B14F-4D97-AF65-F5344CB8AC3E}">
        <p14:creationId xmlns:p14="http://schemas.microsoft.com/office/powerpoint/2010/main" val="2637702483"/>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par>
                          <p:cTn id="7" fill="hold">
                            <p:stCondLst>
                              <p:cond delay="0"/>
                            </p:stCondLst>
                            <p:childTnLst>
                              <p:par>
                                <p:cTn id="8" presetID="19" presetClass="entr" presetSubtype="10" fill="hold" grpId="0" nodeType="afterEffect">
                                  <p:stCondLst>
                                    <p:cond delay="0"/>
                                  </p:stCondLst>
                                  <p:childTnLst>
                                    <p:set>
                                      <p:cBhvr>
                                        <p:cTn id="9" dur="1" fill="hold">
                                          <p:stCondLst>
                                            <p:cond delay="0"/>
                                          </p:stCondLst>
                                        </p:cTn>
                                        <p:tgtEl>
                                          <p:spTgt spid="5"/>
                                        </p:tgtEl>
                                        <p:attrNameLst>
                                          <p:attrName>style.visibility</p:attrName>
                                        </p:attrNameLst>
                                      </p:cBhvr>
                                      <p:to>
                                        <p:strVal val="visible"/>
                                      </p:to>
                                    </p:set>
                                    <p:anim calcmode="lin" valueType="num">
                                      <p:cBhvr>
                                        <p:cTn id="10" dur="5000" fill="hold"/>
                                        <p:tgtEl>
                                          <p:spTgt spid="5"/>
                                        </p:tgtEl>
                                        <p:attrNameLst>
                                          <p:attrName>ppt_w</p:attrName>
                                        </p:attrNameLst>
                                      </p:cBhvr>
                                      <p:tavLst>
                                        <p:tav tm="0" fmla="#ppt_w*sin(2.5*pi*$)">
                                          <p:val>
                                            <p:fltVal val="0"/>
                                          </p:val>
                                        </p:tav>
                                        <p:tav tm="100000">
                                          <p:val>
                                            <p:fltVal val="1"/>
                                          </p:val>
                                        </p:tav>
                                      </p:tavLst>
                                    </p:anim>
                                    <p:anim calcmode="lin" valueType="num">
                                      <p:cBhvr>
                                        <p:cTn id="11" dur="5000" fill="hold"/>
                                        <p:tgtEl>
                                          <p:spTgt spid="5"/>
                                        </p:tgtEl>
                                        <p:attrNameLst>
                                          <p:attrName>ppt_h</p:attrName>
                                        </p:attrNameLst>
                                      </p:cBhvr>
                                      <p:tavLst>
                                        <p:tav tm="0">
                                          <p:val>
                                            <p:strVal val="#ppt_h"/>
                                          </p:val>
                                        </p:tav>
                                        <p:tav tm="100000">
                                          <p:val>
                                            <p:strVal val="#ppt_h"/>
                                          </p:val>
                                        </p:tav>
                                      </p:tavLst>
                                    </p:anim>
                                  </p:childTnLst>
                                </p:cTn>
                              </p:par>
                            </p:childTnLst>
                          </p:cTn>
                        </p:par>
                        <p:par>
                          <p:cTn id="12" fill="hold">
                            <p:stCondLst>
                              <p:cond delay="5000"/>
                            </p:stCondLst>
                            <p:childTnLst>
                              <p:par>
                                <p:cTn id="13" presetID="3" presetClass="entr" presetSubtype="10" fill="hold" grpId="0" nodeType="afterEffect">
                                  <p:stCondLst>
                                    <p:cond delay="0"/>
                                  </p:stCondLst>
                                  <p:childTnLst>
                                    <p:set>
                                      <p:cBhvr>
                                        <p:cTn id="14" dur="1" fill="hold">
                                          <p:stCondLst>
                                            <p:cond delay="0"/>
                                          </p:stCondLst>
                                        </p:cTn>
                                        <p:tgtEl>
                                          <p:spTgt spid="2049"/>
                                        </p:tgtEl>
                                        <p:attrNameLst>
                                          <p:attrName>style.visibility</p:attrName>
                                        </p:attrNameLst>
                                      </p:cBhvr>
                                      <p:to>
                                        <p:strVal val="visible"/>
                                      </p:to>
                                    </p:set>
                                    <p:animEffect transition="in" filter="blinds(horizontal)">
                                      <p:cBhvr>
                                        <p:cTn id="15" dur="2000"/>
                                        <p:tgtEl>
                                          <p:spTgt spid="2049"/>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2049">
                                            <p:txEl>
                                              <p:pRg st="0" end="0"/>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2049">
                                            <p:txEl>
                                              <p:pRg st="1" end="1"/>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2049">
                                            <p:txEl>
                                              <p:pRg st="2" end="2"/>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2049">
                                            <p:txEl>
                                              <p:pRg st="3" end="3"/>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204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204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إطار 1"/>
          <p:cNvSpPr/>
          <p:nvPr/>
        </p:nvSpPr>
        <p:spPr>
          <a:xfrm>
            <a:off x="2123728" y="0"/>
            <a:ext cx="4968552" cy="1751112"/>
          </a:xfrm>
          <a:prstGeom prst="frame">
            <a:avLst/>
          </a:prstGeom>
        </p:spPr>
        <p:style>
          <a:lnRef idx="0">
            <a:schemeClr val="accent4"/>
          </a:lnRef>
          <a:fillRef idx="3">
            <a:schemeClr val="accent4"/>
          </a:fillRef>
          <a:effectRef idx="3">
            <a:schemeClr val="accent4"/>
          </a:effectRef>
          <a:fontRef idx="minor">
            <a:schemeClr val="lt1"/>
          </a:fontRef>
        </p:style>
        <p:txBody>
          <a:bodyPr rtlCol="1" anchor="ctr"/>
          <a:lstStyle/>
          <a:p>
            <a:pPr algn="ctr"/>
            <a:endParaRPr lang="ar-EG">
              <a:solidFill>
                <a:schemeClr val="tx1"/>
              </a:solidFill>
            </a:endParaRPr>
          </a:p>
        </p:txBody>
      </p:sp>
      <p:sp>
        <p:nvSpPr>
          <p:cNvPr id="27649" name="Rectangle 1"/>
          <p:cNvSpPr>
            <a:spLocks noChangeArrowheads="1"/>
          </p:cNvSpPr>
          <p:nvPr/>
        </p:nvSpPr>
        <p:spPr bwMode="auto">
          <a:xfrm>
            <a:off x="2267744" y="332656"/>
            <a:ext cx="4608512"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marL="0" marR="0" lvl="0" indent="0" algn="ctr" defTabSz="914400" rtl="1" eaLnBrk="1" fontAlgn="base" latinLnBrk="0" hangingPunct="1">
              <a:lnSpc>
                <a:spcPct val="100000"/>
              </a:lnSpc>
              <a:spcBef>
                <a:spcPct val="0"/>
              </a:spcBef>
              <a:spcAft>
                <a:spcPct val="0"/>
              </a:spcAft>
              <a:buClrTx/>
              <a:buSzTx/>
              <a:buFontTx/>
              <a:buNone/>
              <a:tabLst/>
            </a:pPr>
            <a:r>
              <a:rPr lang="ar-EG" sz="28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ea typeface="Times New Roman" pitchFamily="18" charset="0"/>
                <a:cs typeface="Arial" pitchFamily="34" charset="0"/>
              </a:rPr>
              <a:t>أ</a:t>
            </a:r>
            <a:r>
              <a:rPr kumimoji="0" lang="ar-EG" sz="2800" b="1" i="0" u="none" strike="noStrike" normalizeH="0" baseline="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ea typeface="Times New Roman" pitchFamily="18" charset="0"/>
                <a:cs typeface="Arial" pitchFamily="34" charset="0"/>
              </a:rPr>
              <a:t>ساليب تحقيق اهداف التربية البيئية فى مرحله ما قبل المدرسة</a:t>
            </a:r>
            <a:endParaRPr kumimoji="0" lang="ar-EG" sz="2800" b="1" i="0" u="none" strike="noStrike" normalizeH="0" baseline="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latin typeface="Arial" pitchFamily="34" charset="0"/>
              <a:cs typeface="Arial" pitchFamily="34" charset="0"/>
            </a:endParaRPr>
          </a:p>
        </p:txBody>
      </p:sp>
      <p:sp>
        <p:nvSpPr>
          <p:cNvPr id="8" name="مخطط انسيابي: متعدد المستندات 7"/>
          <p:cNvSpPr/>
          <p:nvPr/>
        </p:nvSpPr>
        <p:spPr>
          <a:xfrm>
            <a:off x="0" y="1700808"/>
            <a:ext cx="9144000" cy="5157192"/>
          </a:xfrm>
          <a:prstGeom prst="flowChartMultidocument">
            <a:avLst/>
          </a:prstGeom>
        </p:spPr>
        <p:style>
          <a:lnRef idx="1">
            <a:schemeClr val="accent4"/>
          </a:lnRef>
          <a:fillRef idx="2">
            <a:schemeClr val="accent4"/>
          </a:fillRef>
          <a:effectRef idx="1">
            <a:schemeClr val="accent4"/>
          </a:effectRef>
          <a:fontRef idx="minor">
            <a:schemeClr val="dk1"/>
          </a:fontRef>
        </p:style>
        <p:txBody>
          <a:bodyPr rtlCol="1" anchor="ctr"/>
          <a:lstStyle/>
          <a:p>
            <a:pPr algn="ctr"/>
            <a:endParaRPr lang="ar-EG" dirty="0"/>
          </a:p>
        </p:txBody>
      </p:sp>
      <p:sp>
        <p:nvSpPr>
          <p:cNvPr id="2765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EG"/>
          </a:p>
        </p:txBody>
      </p:sp>
      <p:sp>
        <p:nvSpPr>
          <p:cNvPr id="27653" name="Rectangle 5"/>
          <p:cNvSpPr>
            <a:spLocks noChangeArrowheads="1"/>
          </p:cNvSpPr>
          <p:nvPr/>
        </p:nvSpPr>
        <p:spPr bwMode="auto">
          <a:xfrm>
            <a:off x="0" y="2678741"/>
            <a:ext cx="7812360" cy="32932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1600" b="1" i="0" u="none" strike="noStrike" cap="all" normalizeH="0" baseline="0" dirty="0" smtClean="0">
                <a:ln w="9000" cmpd="sng">
                  <a:solidFill>
                    <a:schemeClr val="accent4">
                      <a:shade val="50000"/>
                      <a:satMod val="120000"/>
                    </a:schemeClr>
                  </a:solidFill>
                  <a:prstDash val="solid"/>
                </a:ln>
                <a:solidFill>
                  <a:schemeClr val="tx1">
                    <a:lumMod val="95000"/>
                    <a:lumOff val="5000"/>
                  </a:schemeClr>
                </a:solidFill>
                <a:effectLst>
                  <a:reflection blurRad="12700" stA="28000" endPos="45000" dist="1000" dir="5400000" sy="-100000" algn="bl" rotWithShape="0"/>
                </a:effectLst>
                <a:latin typeface="Arial" pitchFamily="34" charset="0"/>
                <a:ea typeface="Times New Roman" pitchFamily="18" charset="0"/>
                <a:cs typeface="Arial" pitchFamily="34" charset="0"/>
              </a:rPr>
              <a:t>1 -   أن يكون الآباء ومعلمات رياض الأطفال قدوة في السلوك والتعامل الرشيد مع عناصر ومكونات البيئة، ومن أمثلتها تجنب الاستعمال السيئ للمياه، وخصوصًا في مناطق صنابير المياه المخصصة للخدمة العامة، ومنع إهدار المياه وترشيد استهلاكها، كالتأكيد على إغلاق الصنابير بعد استعمالها، وتنبيه الأطفال إلى ذلك</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EG" sz="1600" b="1" i="0" u="none" strike="noStrike" cap="all" normalizeH="0" baseline="0" dirty="0" smtClean="0">
                <a:ln w="9000" cmpd="sng">
                  <a:solidFill>
                    <a:schemeClr val="accent4">
                      <a:shade val="50000"/>
                      <a:satMod val="120000"/>
                    </a:schemeClr>
                  </a:solidFill>
                  <a:prstDash val="solid"/>
                </a:ln>
                <a:solidFill>
                  <a:schemeClr val="tx1">
                    <a:lumMod val="95000"/>
                    <a:lumOff val="5000"/>
                  </a:schemeClr>
                </a:solidFill>
                <a:effectLst>
                  <a:reflection blurRad="12700" stA="28000" endPos="45000" dist="1000" dir="5400000" sy="-100000" algn="bl" rotWithShape="0"/>
                </a:effectLst>
                <a:latin typeface="Arial" pitchFamily="34" charset="0"/>
                <a:ea typeface="Times New Roman" pitchFamily="18" charset="0"/>
                <a:cs typeface="Arial" pitchFamily="34" charset="0"/>
              </a:rPr>
              <a:t> والعناية بالطابع الجمالي للبيئة، مثل لاهتمام بنظافة المنزل ودور الحضانة والحدائق والشوارع والطرقات؛ حتى تكون مثالاً أمام الأطفال، </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EG" sz="1600" b="1" i="0" u="none" strike="noStrike" cap="all" normalizeH="0" baseline="0" dirty="0" smtClean="0">
                <a:ln w="9000" cmpd="sng">
                  <a:solidFill>
                    <a:schemeClr val="accent4">
                      <a:shade val="50000"/>
                      <a:satMod val="120000"/>
                    </a:schemeClr>
                  </a:solidFill>
                  <a:prstDash val="solid"/>
                </a:ln>
                <a:solidFill>
                  <a:schemeClr val="tx1">
                    <a:lumMod val="95000"/>
                    <a:lumOff val="5000"/>
                  </a:schemeClr>
                </a:solidFill>
                <a:effectLst>
                  <a:reflection blurRad="12700" stA="28000" endPos="45000" dist="1000" dir="5400000" sy="-100000" algn="bl" rotWithShape="0"/>
                </a:effectLst>
                <a:latin typeface="Arial" pitchFamily="34" charset="0"/>
                <a:ea typeface="Times New Roman" pitchFamily="18" charset="0"/>
                <a:cs typeface="Arial" pitchFamily="34" charset="0"/>
              </a:rPr>
              <a:t>وامتناع الآباء عن التدخين في الأماكن المغلقة وغيرها من الممارسات الخاطئة الأخرى. ويتطلب ذلك عقد لقاءات دورية للآباء ومعلمات رياض الأطفال مع بعض القيادات التربوية؛ لمناقشة سلوكيات الكبار، والتي تنتقل إلى الأطفال عن طريق التقليد والمحاكاة، وتدارس سلوكيات الأطفال والطرق المثلى لتعديلها، وعلاج ما قد يشوبها من قصور أو أخطاء تجاه البيئة،</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EG" sz="1600" b="1" i="0" u="none" strike="noStrike" cap="all" normalizeH="0" baseline="0" dirty="0" smtClean="0">
                <a:ln w="9000" cmpd="sng">
                  <a:solidFill>
                    <a:schemeClr val="accent4">
                      <a:shade val="50000"/>
                      <a:satMod val="120000"/>
                    </a:schemeClr>
                  </a:solidFill>
                  <a:prstDash val="solid"/>
                </a:ln>
                <a:solidFill>
                  <a:schemeClr val="tx1">
                    <a:lumMod val="95000"/>
                    <a:lumOff val="5000"/>
                  </a:schemeClr>
                </a:solidFill>
                <a:effectLst>
                  <a:reflection blurRad="12700" stA="28000" endPos="45000" dist="1000" dir="5400000" sy="-100000" algn="bl" rotWithShape="0"/>
                </a:effectLst>
                <a:latin typeface="Arial" pitchFamily="34" charset="0"/>
                <a:ea typeface="Times New Roman" pitchFamily="18" charset="0"/>
                <a:cs typeface="Arial" pitchFamily="34" charset="0"/>
              </a:rPr>
              <a:t> فالتربية البيئية ليست قاصرة على الأطفال فقط، وإنما ينبغي أن تبدأ أيضًا بالكبار، خاصة وأنهم هم الذين يتخذون كل القرارات الخاصة بالإنتاج والاستهلاك واستغلال الموارد.... الخ، وإهمال التربية البيئية للكبار معناه أن تظل الممارسات البيئية الخاطئة هي السائدة؛ حتى يأتي جيل واعٍ بأسلوب التعامل مع البيئة . وهذا الجيل ربما لا يأتي أيضًا؛ نظرًا لأنه يتلقى أساليب تنشئة خاطئة من الكبار.</a:t>
            </a:r>
            <a:endParaRPr kumimoji="0" lang="ar-EG" sz="2000" b="1" i="0" u="none" strike="noStrike" cap="all" normalizeH="0" baseline="0" dirty="0" smtClean="0">
              <a:ln w="9000" cmpd="sng">
                <a:solidFill>
                  <a:schemeClr val="accent4">
                    <a:shade val="50000"/>
                    <a:satMod val="120000"/>
                  </a:schemeClr>
                </a:solidFill>
                <a:prstDash val="solid"/>
              </a:ln>
              <a:solidFill>
                <a:schemeClr val="tx1">
                  <a:lumMod val="95000"/>
                  <a:lumOff val="5000"/>
                </a:schemeClr>
              </a:solidFill>
              <a:effectLst>
                <a:reflection blurRad="12700" stA="28000" endPos="45000" dist="1000" dir="5400000" sy="-100000" algn="bl" rotWithShape="0"/>
              </a:effectLst>
              <a:latin typeface="Arial" pitchFamily="34" charset="0"/>
              <a:cs typeface="Arial" pitchFamily="34" charset="0"/>
            </a:endParaRPr>
          </a:p>
        </p:txBody>
      </p:sp>
    </p:spTree>
    <p:extLst>
      <p:ext uri="{BB962C8B-B14F-4D97-AF65-F5344CB8AC3E}">
        <p14:creationId xmlns:p14="http://schemas.microsoft.com/office/powerpoint/2010/main" val="2939480127"/>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0">
                                          <p:val>
                                            <p:strVal val="#ppt_x-.2"/>
                                          </p:val>
                                        </p:tav>
                                        <p:tav tm="100000">
                                          <p:val>
                                            <p:strVal val="#ppt_x"/>
                                          </p:val>
                                        </p:tav>
                                      </p:tavLst>
                                    </p:anim>
                                    <p:anim calcmode="lin" valueType="num">
                                      <p:cBhvr>
                                        <p:cTn id="8" dur="2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2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7649"/>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childTnLst>
                                </p:cTn>
                              </p:par>
                            </p:childTnLst>
                          </p:cTn>
                        </p:par>
                        <p:par>
                          <p:cTn id="18" fill="hold">
                            <p:stCondLst>
                              <p:cond delay="0"/>
                            </p:stCondLst>
                            <p:childTnLst>
                              <p:par>
                                <p:cTn id="19" presetID="3" presetClass="entr" presetSubtype="5" fill="hold" grpId="0" nodeType="afterEffect">
                                  <p:stCondLst>
                                    <p:cond delay="0"/>
                                  </p:stCondLst>
                                  <p:childTnLst>
                                    <p:set>
                                      <p:cBhvr>
                                        <p:cTn id="20" dur="1" fill="hold">
                                          <p:stCondLst>
                                            <p:cond delay="0"/>
                                          </p:stCondLst>
                                        </p:cTn>
                                        <p:tgtEl>
                                          <p:spTgt spid="27653"/>
                                        </p:tgtEl>
                                        <p:attrNameLst>
                                          <p:attrName>style.visibility</p:attrName>
                                        </p:attrNameLst>
                                      </p:cBhvr>
                                      <p:to>
                                        <p:strVal val="visible"/>
                                      </p:to>
                                    </p:set>
                                    <p:animEffect transition="in" filter="blinds(vertical)">
                                      <p:cBhvr>
                                        <p:cTn id="21" dur="1000"/>
                                        <p:tgtEl>
                                          <p:spTgt spid="276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7649" grpId="0"/>
      <p:bldP spid="8" grpId="0" animBg="1"/>
      <p:bldP spid="2765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خطط انسيابي: شريط مثقب 1"/>
          <p:cNvSpPr/>
          <p:nvPr/>
        </p:nvSpPr>
        <p:spPr>
          <a:xfrm>
            <a:off x="0" y="0"/>
            <a:ext cx="9144000" cy="3212976"/>
          </a:xfrm>
          <a:prstGeom prst="flowChartPunchedTape">
            <a:avLst/>
          </a:prstGeom>
        </p:spPr>
        <p:style>
          <a:lnRef idx="1">
            <a:schemeClr val="accent6"/>
          </a:lnRef>
          <a:fillRef idx="2">
            <a:schemeClr val="accent6"/>
          </a:fillRef>
          <a:effectRef idx="1">
            <a:schemeClr val="accent6"/>
          </a:effectRef>
          <a:fontRef idx="minor">
            <a:schemeClr val="dk1"/>
          </a:fontRef>
        </p:style>
        <p:txBody>
          <a:bodyPr rtlCol="1" anchor="ctr"/>
          <a:lstStyle/>
          <a:p>
            <a:pPr algn="ctr"/>
            <a:endParaRPr lang="ar-EG" dirty="0"/>
          </a:p>
        </p:txBody>
      </p:sp>
      <p:sp>
        <p:nvSpPr>
          <p:cNvPr id="28673" name="Rectangle 1"/>
          <p:cNvSpPr>
            <a:spLocks noChangeArrowheads="1"/>
          </p:cNvSpPr>
          <p:nvPr/>
        </p:nvSpPr>
        <p:spPr bwMode="auto">
          <a:xfrm>
            <a:off x="107504" y="625549"/>
            <a:ext cx="9036496"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b="1" i="0" u="none" strike="noStrike" spc="50" normalizeH="0" baseline="0" dirty="0" err="1" smtClean="0">
                <a:ln w="12700" cmpd="sng">
                  <a:solidFill>
                    <a:schemeClr val="accent6">
                      <a:satMod val="120000"/>
                      <a:shade val="80000"/>
                    </a:schemeClr>
                  </a:solidFill>
                  <a:prstDash val="solid"/>
                </a:ln>
                <a:solidFill>
                  <a:schemeClr val="tx1">
                    <a:lumMod val="95000"/>
                    <a:lumOff val="5000"/>
                  </a:schemeClr>
                </a:solidFill>
                <a:effectLst>
                  <a:glow rad="53100">
                    <a:schemeClr val="accent6">
                      <a:satMod val="180000"/>
                      <a:alpha val="30000"/>
                    </a:schemeClr>
                  </a:glow>
                </a:effectLst>
                <a:latin typeface="Arial" pitchFamily="34" charset="0"/>
                <a:ea typeface="Times New Roman" pitchFamily="18" charset="0"/>
                <a:cs typeface="Arial" pitchFamily="34" charset="0"/>
              </a:rPr>
              <a:t>2 </a:t>
            </a:r>
            <a:r>
              <a:rPr kumimoji="0" lang="ar-EG" b="1" i="0" u="none" strike="noStrike" spc="50" normalizeH="0" baseline="0" dirty="0" smtClean="0">
                <a:ln w="12700" cmpd="sng">
                  <a:solidFill>
                    <a:schemeClr val="accent6">
                      <a:satMod val="120000"/>
                      <a:shade val="80000"/>
                    </a:schemeClr>
                  </a:solidFill>
                  <a:prstDash val="solid"/>
                </a:ln>
                <a:solidFill>
                  <a:schemeClr val="tx1">
                    <a:lumMod val="95000"/>
                    <a:lumOff val="5000"/>
                  </a:schemeClr>
                </a:solidFill>
                <a:effectLst>
                  <a:glow rad="53100">
                    <a:schemeClr val="accent6">
                      <a:satMod val="180000"/>
                      <a:alpha val="30000"/>
                    </a:schemeClr>
                  </a:glow>
                </a:effectLst>
                <a:latin typeface="Arial" pitchFamily="34" charset="0"/>
                <a:ea typeface="Times New Roman" pitchFamily="18" charset="0"/>
                <a:cs typeface="Arial" pitchFamily="34" charset="0"/>
              </a:rPr>
              <a:t>-  توفير مواقف </a:t>
            </a:r>
            <a:r>
              <a:rPr kumimoji="0" lang="ar-EG" b="1" i="0" u="none" strike="noStrike" spc="50" normalizeH="0" baseline="0" dirty="0" err="1" smtClean="0">
                <a:ln w="12700" cmpd="sng">
                  <a:solidFill>
                    <a:schemeClr val="accent6">
                      <a:satMod val="120000"/>
                      <a:shade val="80000"/>
                    </a:schemeClr>
                  </a:solidFill>
                  <a:prstDash val="solid"/>
                </a:ln>
                <a:solidFill>
                  <a:schemeClr val="tx1">
                    <a:lumMod val="95000"/>
                    <a:lumOff val="5000"/>
                  </a:schemeClr>
                </a:solidFill>
                <a:effectLst>
                  <a:glow rad="53100">
                    <a:schemeClr val="accent6">
                      <a:satMod val="180000"/>
                      <a:alpha val="30000"/>
                    </a:schemeClr>
                  </a:glow>
                </a:effectLst>
                <a:latin typeface="Arial" pitchFamily="34" charset="0"/>
                <a:ea typeface="Times New Roman" pitchFamily="18" charset="0"/>
                <a:cs typeface="Arial" pitchFamily="34" charset="0"/>
              </a:rPr>
              <a:t>حقيقية</a:t>
            </a:r>
            <a:r>
              <a:rPr kumimoji="0" lang="ar-EG" b="1" i="0" u="none" strike="noStrike" spc="50" normalizeH="0" baseline="0" dirty="0" smtClean="0">
                <a:ln w="12700" cmpd="sng">
                  <a:solidFill>
                    <a:schemeClr val="accent6">
                      <a:satMod val="120000"/>
                      <a:shade val="80000"/>
                    </a:schemeClr>
                  </a:solidFill>
                  <a:prstDash val="solid"/>
                </a:ln>
                <a:solidFill>
                  <a:schemeClr val="tx1">
                    <a:lumMod val="95000"/>
                    <a:lumOff val="5000"/>
                  </a:schemeClr>
                </a:solidFill>
                <a:effectLst>
                  <a:glow rad="53100">
                    <a:schemeClr val="accent6">
                      <a:satMod val="180000"/>
                      <a:alpha val="30000"/>
                    </a:schemeClr>
                  </a:glow>
                </a:effectLst>
                <a:latin typeface="Arial" pitchFamily="34" charset="0"/>
                <a:ea typeface="Times New Roman" pitchFamily="18" charset="0"/>
                <a:cs typeface="Arial" pitchFamily="34" charset="0"/>
              </a:rPr>
              <a:t> تساعد الأطفال على الانطلاق في البيئة والحصول على المعلومات والحقائق من خلال حب الاستطلاع والرغبة في الكشف والارتياد، والاتصال المباشر وإدراك الظاهرات في إطارها الكامل ومواقعها الطبيعية، والتي تجذب انتباه الأطفال، وتؤثر في حياتهم وحياة أسرهم، وتتحكم في حاجاتهم الضرورية من مأكل وملبس ومسكن ومواصلات </a:t>
            </a:r>
            <a:r>
              <a:rPr kumimoji="0" lang="ar-EG" b="1" i="0" u="none" strike="noStrike" spc="50" normalizeH="0" baseline="0" dirty="0" err="1" smtClean="0">
                <a:ln w="12700" cmpd="sng">
                  <a:solidFill>
                    <a:schemeClr val="accent6">
                      <a:satMod val="120000"/>
                      <a:shade val="80000"/>
                    </a:schemeClr>
                  </a:solidFill>
                  <a:prstDash val="solid"/>
                </a:ln>
                <a:solidFill>
                  <a:schemeClr val="tx1">
                    <a:lumMod val="95000"/>
                    <a:lumOff val="5000"/>
                  </a:schemeClr>
                </a:solidFill>
                <a:effectLst>
                  <a:glow rad="53100">
                    <a:schemeClr val="accent6">
                      <a:satMod val="180000"/>
                      <a:alpha val="30000"/>
                    </a:schemeClr>
                  </a:glow>
                </a:effectLst>
                <a:latin typeface="Arial" pitchFamily="34" charset="0"/>
                <a:ea typeface="Times New Roman" pitchFamily="18" charset="0"/>
                <a:cs typeface="Arial" pitchFamily="34" charset="0"/>
              </a:rPr>
              <a:t>وترفيه.</a:t>
            </a:r>
            <a:r>
              <a:rPr kumimoji="0" lang="ar-EG" b="1" i="0" u="none" strike="noStrike" spc="50" normalizeH="0" baseline="0" dirty="0" smtClean="0">
                <a:ln w="12700" cmpd="sng">
                  <a:solidFill>
                    <a:schemeClr val="accent6">
                      <a:satMod val="120000"/>
                      <a:shade val="80000"/>
                    </a:schemeClr>
                  </a:solidFill>
                  <a:prstDash val="solid"/>
                </a:ln>
                <a:solidFill>
                  <a:schemeClr val="tx1">
                    <a:lumMod val="95000"/>
                    <a:lumOff val="5000"/>
                  </a:schemeClr>
                </a:solidFill>
                <a:effectLst>
                  <a:glow rad="53100">
                    <a:schemeClr val="accent6">
                      <a:satMod val="180000"/>
                      <a:alpha val="30000"/>
                    </a:schemeClr>
                  </a:glow>
                </a:effectLst>
                <a:latin typeface="Arial" pitchFamily="34" charset="0"/>
                <a:ea typeface="Times New Roman" pitchFamily="18" charset="0"/>
                <a:cs typeface="Arial" pitchFamily="34" charset="0"/>
              </a:rPr>
              <a:t> والمهم هو أن ينجح الآباء ومعلمات رياض الأطفال في إثارة اهتمام الأطفال بالبيئة ومشكلاتها، فالطفل الذي يصبح واعيًا بأهمية حماية الأشجار وبجمال الأزهار حتى تكون في بيئتها الطبيعية لن يقدم على قطفها أو إتلافها، وهذا النوع من الحساسية البيئية يأتي من خلال التفاعل الحسي للطفل مع البيئة.</a:t>
            </a:r>
            <a:endParaRPr kumimoji="0" lang="ar-EG" sz="2400" b="1" i="0" u="none" strike="noStrike" spc="50" normalizeH="0" baseline="0" dirty="0" smtClean="0">
              <a:ln w="12700" cmpd="sng">
                <a:solidFill>
                  <a:schemeClr val="accent6">
                    <a:satMod val="120000"/>
                    <a:shade val="80000"/>
                  </a:schemeClr>
                </a:solidFill>
                <a:prstDash val="solid"/>
              </a:ln>
              <a:solidFill>
                <a:schemeClr val="tx1">
                  <a:lumMod val="95000"/>
                  <a:lumOff val="5000"/>
                </a:schemeClr>
              </a:solidFill>
              <a:effectLst>
                <a:glow rad="53100">
                  <a:schemeClr val="accent6">
                    <a:satMod val="180000"/>
                    <a:alpha val="30000"/>
                  </a:schemeClr>
                </a:glow>
              </a:effectLst>
              <a:latin typeface="Arial" pitchFamily="34" charset="0"/>
              <a:cs typeface="Arial" pitchFamily="34" charset="0"/>
            </a:endParaRPr>
          </a:p>
        </p:txBody>
      </p:sp>
      <p:sp>
        <p:nvSpPr>
          <p:cNvPr id="4" name="وسيلة شرح مستطيلة 3"/>
          <p:cNvSpPr/>
          <p:nvPr/>
        </p:nvSpPr>
        <p:spPr>
          <a:xfrm>
            <a:off x="0" y="3284984"/>
            <a:ext cx="9144000" cy="3168352"/>
          </a:xfrm>
          <a:prstGeom prst="wedgeRectCallout">
            <a:avLst/>
          </a:prstGeom>
        </p:spPr>
        <p:style>
          <a:lnRef idx="1">
            <a:schemeClr val="accent2"/>
          </a:lnRef>
          <a:fillRef idx="2">
            <a:schemeClr val="accent2"/>
          </a:fillRef>
          <a:effectRef idx="1">
            <a:schemeClr val="accent2"/>
          </a:effectRef>
          <a:fontRef idx="minor">
            <a:schemeClr val="dk1"/>
          </a:fontRef>
        </p:style>
        <p:txBody>
          <a:bodyPr rtlCol="1" anchor="ctr"/>
          <a:lstStyle/>
          <a:p>
            <a:pPr algn="ctr"/>
            <a:endParaRPr lang="ar-EG"/>
          </a:p>
        </p:txBody>
      </p:sp>
      <p:sp>
        <p:nvSpPr>
          <p:cNvPr id="28674" name="Rectangle 2"/>
          <p:cNvSpPr>
            <a:spLocks noChangeArrowheads="1"/>
          </p:cNvSpPr>
          <p:nvPr/>
        </p:nvSpPr>
        <p:spPr bwMode="auto">
          <a:xfrm>
            <a:off x="0" y="3429000"/>
            <a:ext cx="91440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000" b="1" i="0" u="none" strike="noStrike" normalizeH="0" baseline="0" dirty="0" err="1"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latin typeface="Arial" pitchFamily="34" charset="0"/>
                <a:ea typeface="Times New Roman" pitchFamily="18" charset="0"/>
                <a:cs typeface="Arial" pitchFamily="34" charset="0"/>
              </a:rPr>
              <a:t>3 </a:t>
            </a:r>
            <a:r>
              <a:rPr kumimoji="0" lang="ar-EG" sz="2000" b="1" i="0" u="none" strike="noStrike" normalizeH="0" baseline="0"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latin typeface="Arial" pitchFamily="34" charset="0"/>
                <a:ea typeface="Times New Roman" pitchFamily="18" charset="0"/>
                <a:cs typeface="Arial" pitchFamily="34" charset="0"/>
              </a:rPr>
              <a:t>-  استخدام أساليب غير تقليدية في غرس القيم والاتجاهات لدى الطفل تجاه البيئة بما يتناسب ومستوى </a:t>
            </a:r>
            <a:r>
              <a:rPr kumimoji="0" lang="ar-EG" sz="2000" b="1" i="0" u="none" strike="noStrike" normalizeH="0" baseline="0" dirty="0" err="1"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latin typeface="Arial" pitchFamily="34" charset="0"/>
                <a:ea typeface="Times New Roman" pitchFamily="18" charset="0"/>
                <a:cs typeface="Arial" pitchFamily="34" charset="0"/>
              </a:rPr>
              <a:t>إدراكه.</a:t>
            </a:r>
            <a:r>
              <a:rPr kumimoji="0" lang="ar-EG" sz="2000" b="1" i="0" u="none" strike="noStrike" normalizeH="0" baseline="0"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latin typeface="Arial" pitchFamily="34" charset="0"/>
                <a:ea typeface="Times New Roman" pitchFamily="18" charset="0"/>
                <a:cs typeface="Arial" pitchFamily="34" charset="0"/>
              </a:rPr>
              <a:t> ومن بين هذه الأساليب التصوير الدرامي، خاصة لعب الأدوار؛ لتقييم بعض الأعمال التي يقوم </a:t>
            </a:r>
            <a:r>
              <a:rPr kumimoji="0" lang="ar-EG" sz="2000" b="1" i="0" u="none" strike="noStrike" normalizeH="0" baseline="0" dirty="0" err="1"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latin typeface="Arial" pitchFamily="34" charset="0"/>
                <a:ea typeface="Times New Roman" pitchFamily="18" charset="0"/>
                <a:cs typeface="Arial" pitchFamily="34" charset="0"/>
              </a:rPr>
              <a:t>بها</a:t>
            </a:r>
            <a:r>
              <a:rPr kumimoji="0" lang="ar-EG" sz="2000" b="1" i="0" u="none" strike="noStrike" normalizeH="0" baseline="0"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latin typeface="Arial" pitchFamily="34" charset="0"/>
                <a:ea typeface="Times New Roman" pitchFamily="18" charset="0"/>
                <a:cs typeface="Arial" pitchFamily="34" charset="0"/>
              </a:rPr>
              <a:t> الطفل وما يواجهه من مشكلات في البيئة، واستخدام القصص ذات النهايات المفتوحة؛ لتنمية القيم البيئية ولغرس السلوك البيئي الرشيد لديه، ويتم ذلك في صورة حوار مع الطفل، حتى يصل إلى نهاية القصة وتعرُّف الدروس المستفادة منها، وتشجيعه أو مكافآته عندما يعبر عن اتجاه مرغوب فيه، مما يؤدي إلى تأصيل الاتجاهات الإيجابية تجاه </a:t>
            </a:r>
            <a:r>
              <a:rPr kumimoji="0" lang="ar-EG" sz="2000" b="1" i="0" u="none" strike="noStrike" normalizeH="0" baseline="0" dirty="0" err="1"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latin typeface="Arial" pitchFamily="34" charset="0"/>
                <a:ea typeface="Times New Roman" pitchFamily="18" charset="0"/>
                <a:cs typeface="Arial" pitchFamily="34" charset="0"/>
              </a:rPr>
              <a:t>البيئة.</a:t>
            </a:r>
            <a:r>
              <a:rPr kumimoji="0" lang="ar-EG" sz="2000" b="1" i="0" u="none" strike="noStrike" normalizeH="0" baseline="0"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latin typeface="Arial" pitchFamily="34" charset="0"/>
                <a:ea typeface="Times New Roman" pitchFamily="18" charset="0"/>
                <a:cs typeface="Arial" pitchFamily="34" charset="0"/>
              </a:rPr>
              <a:t> ومن أمثلة ذلك أن يضع الطفل القمامة في الموضع المخصص لها، وأن يرفع القمامة الملقاة على الأرض، وأن يغسل يديه قبل الأكل، وأن يحرص على نظافة ملابسه وأدواته عند استعمال الألوان، وأن يحترم زملائه، ويحرص على ألا يتحدث معهم بصوت مرتفع، وأن يشعر بالخطأ فيما يصدر عنه من سلوكيات غير رشيدة تجاه البيئة.</a:t>
            </a:r>
            <a:endParaRPr kumimoji="0" lang="ar-EG" sz="2800" b="1" i="0" u="none" strike="noStrike" normalizeH="0" baseline="0" dirty="0" smtClean="0">
              <a:ln w="18000">
                <a:solidFill>
                  <a:schemeClr val="accent2">
                    <a:satMod val="140000"/>
                  </a:schemeClr>
                </a:solidFill>
                <a:prstDash val="solid"/>
                <a:miter lim="800000"/>
              </a:ln>
              <a:solidFill>
                <a:srgbClr val="C00000"/>
              </a:solidFill>
              <a:effectLst>
                <a:outerShdw blurRad="25500" dist="23000" dir="7020000" algn="tl">
                  <a:srgbClr val="000000">
                    <a:alpha val="50000"/>
                  </a:srgbClr>
                </a:outerShdw>
              </a:effectLst>
              <a:latin typeface="Arial" pitchFamily="34" charset="0"/>
              <a:cs typeface="Arial" pitchFamily="34" charset="0"/>
            </a:endParaRPr>
          </a:p>
        </p:txBody>
      </p:sp>
    </p:spTree>
    <p:extLst>
      <p:ext uri="{BB962C8B-B14F-4D97-AF65-F5344CB8AC3E}">
        <p14:creationId xmlns:p14="http://schemas.microsoft.com/office/powerpoint/2010/main" val="3316635911"/>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0">
                                          <p:val>
                                            <p:strVal val="#ppt_x-.2"/>
                                          </p:val>
                                        </p:tav>
                                        <p:tav tm="100000">
                                          <p:val>
                                            <p:strVal val="#ppt_x"/>
                                          </p:val>
                                        </p:tav>
                                      </p:tavLst>
                                    </p:anim>
                                    <p:anim calcmode="lin" valueType="num">
                                      <p:cBhvr>
                                        <p:cTn id="8" dur="2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2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8673"/>
                                        </p:tgtEl>
                                        <p:attrNameLst>
                                          <p:attrName>style.visibility</p:attrName>
                                        </p:attrNameLst>
                                      </p:cBhvr>
                                      <p:to>
                                        <p:strVal val="visible"/>
                                      </p:to>
                                    </p:set>
                                  </p:childTnLst>
                                </p:cTn>
                              </p:par>
                            </p:childTnLst>
                          </p:cTn>
                        </p:par>
                        <p:par>
                          <p:cTn id="14" fill="hold">
                            <p:stCondLst>
                              <p:cond delay="0"/>
                            </p:stCondLst>
                            <p:childTnLst>
                              <p:par>
                                <p:cTn id="15" presetID="19" presetClass="entr" presetSubtype="10" fill="hold" grpId="0" nodeType="after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5000" fill="hold"/>
                                        <p:tgtEl>
                                          <p:spTgt spid="4"/>
                                        </p:tgtEl>
                                        <p:attrNameLst>
                                          <p:attrName>ppt_w</p:attrName>
                                        </p:attrNameLst>
                                      </p:cBhvr>
                                      <p:tavLst>
                                        <p:tav tm="0" fmla="#ppt_w*sin(2.5*pi*$)">
                                          <p:val>
                                            <p:fltVal val="0"/>
                                          </p:val>
                                        </p:tav>
                                        <p:tav tm="100000">
                                          <p:val>
                                            <p:fltVal val="1"/>
                                          </p:val>
                                        </p:tav>
                                      </p:tavLst>
                                    </p:anim>
                                    <p:anim calcmode="lin" valueType="num">
                                      <p:cBhvr>
                                        <p:cTn id="18" dur="5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6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8673" grpId="0"/>
      <p:bldP spid="4" grpId="0" animBg="1"/>
      <p:bldP spid="2867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خماسي 3"/>
          <p:cNvSpPr/>
          <p:nvPr/>
        </p:nvSpPr>
        <p:spPr>
          <a:xfrm>
            <a:off x="0" y="0"/>
            <a:ext cx="9144000" cy="3933056"/>
          </a:xfrm>
          <a:prstGeom prst="homePlat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ar-EG"/>
          </a:p>
        </p:txBody>
      </p:sp>
      <p:sp>
        <p:nvSpPr>
          <p:cNvPr id="29699"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EG"/>
          </a:p>
        </p:txBody>
      </p:sp>
      <p:sp>
        <p:nvSpPr>
          <p:cNvPr id="29700" name="Rectangle 4"/>
          <p:cNvSpPr>
            <a:spLocks noChangeArrowheads="1"/>
          </p:cNvSpPr>
          <p:nvPr/>
        </p:nvSpPr>
        <p:spPr bwMode="auto">
          <a:xfrm>
            <a:off x="0" y="163979"/>
            <a:ext cx="781236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000" b="1" i="0" u="none" strike="noStrike" normalizeH="0" baseline="0" dirty="0" smtClean="0">
                <a:ln w="12700">
                  <a:solidFill>
                    <a:schemeClr val="tx2">
                      <a:satMod val="155000"/>
                    </a:schemeClr>
                  </a:solidFill>
                  <a:prstDash val="solid"/>
                </a:ln>
                <a:solidFill>
                  <a:srgbClr val="C00000"/>
                </a:solidFill>
                <a:effectLst>
                  <a:outerShdw blurRad="41275" dist="20320" dir="1800000" algn="tl" rotWithShape="0">
                    <a:srgbClr val="000000">
                      <a:alpha val="40000"/>
                    </a:srgbClr>
                  </a:outerShdw>
                </a:effectLst>
                <a:latin typeface="Arial" pitchFamily="34" charset="0"/>
                <a:ea typeface="Times New Roman" pitchFamily="18" charset="0"/>
                <a:cs typeface="Arial" pitchFamily="34" charset="0"/>
              </a:rPr>
              <a:t>4 -  المشاركة النشطة للأطفال في تجميل البيئة التي يعيشون فيها، مثل زراعة النباتات والزهور، سواء في المنزل أو دور الحضانة، وزراعة الأشجار في الشارع؛ </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EG" sz="2000" b="1" i="0" u="none" strike="noStrike" normalizeH="0" baseline="0" dirty="0" smtClean="0">
                <a:ln w="12700">
                  <a:solidFill>
                    <a:schemeClr val="tx2">
                      <a:satMod val="155000"/>
                    </a:schemeClr>
                  </a:solidFill>
                  <a:prstDash val="solid"/>
                </a:ln>
                <a:solidFill>
                  <a:srgbClr val="C00000"/>
                </a:solidFill>
                <a:effectLst>
                  <a:outerShdw blurRad="41275" dist="20320" dir="1800000" algn="tl" rotWithShape="0">
                    <a:srgbClr val="000000">
                      <a:alpha val="40000"/>
                    </a:srgbClr>
                  </a:outerShdw>
                </a:effectLst>
                <a:latin typeface="Arial" pitchFamily="34" charset="0"/>
                <a:ea typeface="Times New Roman" pitchFamily="18" charset="0"/>
                <a:cs typeface="Arial" pitchFamily="34" charset="0"/>
              </a:rPr>
              <a:t>مما يؤدي إلى شعورهم بملكية ما شاركوا في زراعته أو ريه بالماء أو العناية به، وبأنهم جزء من البيئة المحلية؛ مما يؤكد على انتمائهم إليها، ويشجعهم على المشاركة الفعالة في مناقشة مشكلات البيئة، وعلى الآباء ومعلمات رياض الأطفال توعية الأطفال – أثناء العطلات – في الأماكن التي يتجمعون فيها بأهمية المحافظة على جمال ونظافة البيئة من حولهم، والاستمتاع بالزهور والنباتات، بدلاً من العدوان عليها وإتلافها، والمشاركة في جميع ما قد يوجد بها من الأوراق والعلب والأكياس الفارغة التي تشوه جمال المكان، ووضعها في السلال المخصصة للقمامة، ولفت نظر الأطفال للمقارنة بين جمال المكان قبل وبعد تنظيفه، وتخصيص أسبوع للبيئة يساهم فيه الأطفال بأنشطة بيئية مختلفة، مثل جمع المعلومات البيئية عن طريق المشاهدة والخروج منها بتعميمات ومبادئ عامة تتعلق بنظافة البيئة وحمايتها من التلوث.</a:t>
            </a:r>
            <a:r>
              <a:rPr kumimoji="0" lang="ar-EG" b="1" i="0" u="none" strike="noStrike" normalizeH="0" baseline="0" dirty="0" smtClean="0">
                <a:ln w="12700">
                  <a:solidFill>
                    <a:schemeClr val="tx2">
                      <a:satMod val="155000"/>
                    </a:schemeClr>
                  </a:solidFill>
                  <a:prstDash val="solid"/>
                </a:ln>
                <a:solidFill>
                  <a:srgbClr val="C00000"/>
                </a:solidFill>
                <a:effectLst>
                  <a:outerShdw blurRad="41275" dist="20320" dir="1800000" algn="tl" rotWithShape="0">
                    <a:srgbClr val="000000">
                      <a:alpha val="40000"/>
                    </a:srgbClr>
                  </a:outerShdw>
                </a:effectLst>
                <a:latin typeface="Arial" pitchFamily="34" charset="0"/>
                <a:ea typeface="Times New Roman" pitchFamily="18" charset="0"/>
                <a:cs typeface="Arial" pitchFamily="34" charset="0"/>
              </a:rPr>
              <a:t> </a:t>
            </a:r>
            <a:endParaRPr kumimoji="0" lang="ar-EG" sz="2800" b="1" i="0" u="none" strike="noStrike" normalizeH="0" baseline="0" dirty="0" smtClean="0">
              <a:ln w="12700">
                <a:solidFill>
                  <a:schemeClr val="tx2">
                    <a:satMod val="155000"/>
                  </a:schemeClr>
                </a:solidFill>
                <a:prstDash val="solid"/>
              </a:ln>
              <a:solidFill>
                <a:srgbClr val="C00000"/>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9" name="شريط إلى الأعلى 8"/>
          <p:cNvSpPr/>
          <p:nvPr/>
        </p:nvSpPr>
        <p:spPr>
          <a:xfrm>
            <a:off x="0" y="3933056"/>
            <a:ext cx="9144000" cy="2924944"/>
          </a:xfrm>
          <a:prstGeom prst="ribbon2">
            <a:avLst/>
          </a:prstGeom>
        </p:spPr>
        <p:style>
          <a:lnRef idx="1">
            <a:schemeClr val="accent3"/>
          </a:lnRef>
          <a:fillRef idx="2">
            <a:schemeClr val="accent3"/>
          </a:fillRef>
          <a:effectRef idx="1">
            <a:schemeClr val="accent3"/>
          </a:effectRef>
          <a:fontRef idx="minor">
            <a:schemeClr val="dk1"/>
          </a:fontRef>
        </p:style>
        <p:txBody>
          <a:bodyPr rtlCol="1" anchor="ctr"/>
          <a:lstStyle/>
          <a:p>
            <a:pPr algn="ctr"/>
            <a:endParaRPr lang="ar-EG"/>
          </a:p>
        </p:txBody>
      </p:sp>
      <p:sp>
        <p:nvSpPr>
          <p:cNvPr id="29701" name="Rectangle 5"/>
          <p:cNvSpPr>
            <a:spLocks noChangeArrowheads="1"/>
          </p:cNvSpPr>
          <p:nvPr/>
        </p:nvSpPr>
        <p:spPr bwMode="auto">
          <a:xfrm>
            <a:off x="2339752" y="4006222"/>
            <a:ext cx="432048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1600" b="1" i="0" u="none" strike="noStrike" cap="all" normalizeH="0" baseline="0" dirty="0" err="1" smtClean="0">
                <a:ln w="9000" cmpd="sng">
                  <a:solidFill>
                    <a:schemeClr val="accent4">
                      <a:shade val="50000"/>
                      <a:satMod val="120000"/>
                    </a:schemeClr>
                  </a:solidFill>
                  <a:prstDash val="solid"/>
                </a:ln>
                <a:solidFill>
                  <a:schemeClr val="tx1">
                    <a:lumMod val="95000"/>
                    <a:lumOff val="5000"/>
                  </a:schemeClr>
                </a:solidFill>
                <a:effectLst>
                  <a:reflection blurRad="12700" stA="28000" endPos="45000" dist="1000" dir="5400000" sy="-100000" algn="bl" rotWithShape="0"/>
                </a:effectLst>
                <a:latin typeface="Arial" pitchFamily="34" charset="0"/>
                <a:ea typeface="Times New Roman" pitchFamily="18" charset="0"/>
                <a:cs typeface="Arial" pitchFamily="34" charset="0"/>
              </a:rPr>
              <a:t>5 </a:t>
            </a:r>
            <a:r>
              <a:rPr kumimoji="0" lang="ar-EG" sz="1600" b="1" i="0" u="none" strike="noStrike" cap="all" normalizeH="0" baseline="0" dirty="0" smtClean="0">
                <a:ln w="9000" cmpd="sng">
                  <a:solidFill>
                    <a:schemeClr val="accent4">
                      <a:shade val="50000"/>
                      <a:satMod val="120000"/>
                    </a:schemeClr>
                  </a:solidFill>
                  <a:prstDash val="solid"/>
                </a:ln>
                <a:solidFill>
                  <a:schemeClr val="tx1">
                    <a:lumMod val="95000"/>
                    <a:lumOff val="5000"/>
                  </a:schemeClr>
                </a:solidFill>
                <a:effectLst>
                  <a:reflection blurRad="12700" stA="28000" endPos="45000" dist="1000" dir="5400000" sy="-100000" algn="bl" rotWithShape="0"/>
                </a:effectLst>
                <a:latin typeface="Arial" pitchFamily="34" charset="0"/>
                <a:ea typeface="Times New Roman" pitchFamily="18" charset="0"/>
                <a:cs typeface="Arial" pitchFamily="34" charset="0"/>
              </a:rPr>
              <a:t>-  صياغة دروس وبرامج بيئية مناسبة للأطفال مستمدة من بيئاتهم وخبراتهم، وتشتمل جوانب التعلم الثلاثة: </a:t>
            </a:r>
            <a:r>
              <a:rPr kumimoji="0" lang="ar-EG" sz="1600" b="1" i="0" u="none" strike="noStrike" cap="all" normalizeH="0" baseline="0" dirty="0" err="1" smtClean="0">
                <a:ln w="9000" cmpd="sng">
                  <a:solidFill>
                    <a:schemeClr val="accent4">
                      <a:shade val="50000"/>
                      <a:satMod val="120000"/>
                    </a:schemeClr>
                  </a:solidFill>
                  <a:prstDash val="solid"/>
                </a:ln>
                <a:solidFill>
                  <a:schemeClr val="tx1">
                    <a:lumMod val="95000"/>
                    <a:lumOff val="5000"/>
                  </a:schemeClr>
                </a:solidFill>
                <a:effectLst>
                  <a:reflection blurRad="12700" stA="28000" endPos="45000" dist="1000" dir="5400000" sy="-100000" algn="bl" rotWithShape="0"/>
                </a:effectLst>
                <a:latin typeface="Arial" pitchFamily="34" charset="0"/>
                <a:ea typeface="Times New Roman" pitchFamily="18" charset="0"/>
                <a:cs typeface="Arial" pitchFamily="34" charset="0"/>
              </a:rPr>
              <a:t>المعرفة </a:t>
            </a:r>
            <a:r>
              <a:rPr kumimoji="0" lang="ar-EG" sz="1600" b="1" i="0" u="none" strike="noStrike" cap="all" normalizeH="0" baseline="0" dirty="0" smtClean="0">
                <a:ln w="9000" cmpd="sng">
                  <a:solidFill>
                    <a:schemeClr val="accent4">
                      <a:shade val="50000"/>
                      <a:satMod val="120000"/>
                    </a:schemeClr>
                  </a:solidFill>
                  <a:prstDash val="solid"/>
                </a:ln>
                <a:solidFill>
                  <a:schemeClr val="tx1">
                    <a:lumMod val="95000"/>
                    <a:lumOff val="5000"/>
                  </a:schemeClr>
                </a:solidFill>
                <a:effectLst>
                  <a:reflection blurRad="12700" stA="28000" endPos="45000" dist="1000" dir="5400000" sy="-100000" algn="bl" rotWithShape="0"/>
                </a:effectLst>
                <a:latin typeface="Arial" pitchFamily="34" charset="0"/>
                <a:ea typeface="Times New Roman" pitchFamily="18" charset="0"/>
                <a:cs typeface="Arial" pitchFamily="34" charset="0"/>
              </a:rPr>
              <a:t>– </a:t>
            </a:r>
            <a:r>
              <a:rPr kumimoji="0" lang="ar-EG" sz="1600" b="1" i="0" u="none" strike="noStrike" cap="all" normalizeH="0" baseline="0" dirty="0" err="1" smtClean="0">
                <a:ln w="9000" cmpd="sng">
                  <a:solidFill>
                    <a:schemeClr val="accent4">
                      <a:shade val="50000"/>
                      <a:satMod val="120000"/>
                    </a:schemeClr>
                  </a:solidFill>
                  <a:prstDash val="solid"/>
                </a:ln>
                <a:solidFill>
                  <a:schemeClr val="tx1">
                    <a:lumMod val="95000"/>
                    <a:lumOff val="5000"/>
                  </a:schemeClr>
                </a:solidFill>
                <a:effectLst>
                  <a:reflection blurRad="12700" stA="28000" endPos="45000" dist="1000" dir="5400000" sy="-100000" algn="bl" rotWithShape="0"/>
                </a:effectLst>
                <a:latin typeface="Arial" pitchFamily="34" charset="0"/>
                <a:ea typeface="Times New Roman" pitchFamily="18" charset="0"/>
                <a:cs typeface="Arial" pitchFamily="34" charset="0"/>
              </a:rPr>
              <a:t>المهارات </a:t>
            </a:r>
            <a:r>
              <a:rPr kumimoji="0" lang="ar-EG" sz="1600" b="1" i="0" u="none" strike="noStrike" cap="all" normalizeH="0" baseline="0" dirty="0" smtClean="0">
                <a:ln w="9000" cmpd="sng">
                  <a:solidFill>
                    <a:schemeClr val="accent4">
                      <a:shade val="50000"/>
                      <a:satMod val="120000"/>
                    </a:schemeClr>
                  </a:solidFill>
                  <a:prstDash val="solid"/>
                </a:ln>
                <a:solidFill>
                  <a:schemeClr val="tx1">
                    <a:lumMod val="95000"/>
                    <a:lumOff val="5000"/>
                  </a:schemeClr>
                </a:solidFill>
                <a:effectLst>
                  <a:reflection blurRad="12700" stA="28000" endPos="45000" dist="1000" dir="5400000" sy="-100000" algn="bl" rotWithShape="0"/>
                </a:effectLst>
                <a:latin typeface="Arial" pitchFamily="34" charset="0"/>
                <a:ea typeface="Times New Roman" pitchFamily="18" charset="0"/>
                <a:cs typeface="Arial" pitchFamily="34" charset="0"/>
              </a:rPr>
              <a:t>– الاتجاهات وتقوم على فكرة أن البيئة نعمة من الله وإفسادها يتعارض مع شكر الله على نعمه، وأن يراعى في هذه الدروس والبرامج مستوى نضج الأطفال، وكذلك اللغة والأسلوب الذي تقدم </a:t>
            </a:r>
            <a:r>
              <a:rPr kumimoji="0" lang="ar-EG" sz="1600" b="1" i="0" u="none" strike="noStrike" cap="all" normalizeH="0" baseline="0" dirty="0" err="1" smtClean="0">
                <a:ln w="9000" cmpd="sng">
                  <a:solidFill>
                    <a:schemeClr val="accent4">
                      <a:shade val="50000"/>
                      <a:satMod val="120000"/>
                    </a:schemeClr>
                  </a:solidFill>
                  <a:prstDash val="solid"/>
                </a:ln>
                <a:solidFill>
                  <a:schemeClr val="tx1">
                    <a:lumMod val="95000"/>
                    <a:lumOff val="5000"/>
                  </a:schemeClr>
                </a:solidFill>
                <a:effectLst>
                  <a:reflection blurRad="12700" stA="28000" endPos="45000" dist="1000" dir="5400000" sy="-100000" algn="bl" rotWithShape="0"/>
                </a:effectLst>
                <a:latin typeface="Arial" pitchFamily="34" charset="0"/>
                <a:ea typeface="Times New Roman" pitchFamily="18" charset="0"/>
                <a:cs typeface="Arial" pitchFamily="34" charset="0"/>
              </a:rPr>
              <a:t>بهما</a:t>
            </a:r>
            <a:r>
              <a:rPr kumimoji="0" lang="ar-EG" sz="1600" b="1" i="0" u="none" strike="noStrike" cap="all" normalizeH="0" baseline="0" dirty="0" smtClean="0">
                <a:ln w="9000" cmpd="sng">
                  <a:solidFill>
                    <a:schemeClr val="accent4">
                      <a:shade val="50000"/>
                      <a:satMod val="120000"/>
                    </a:schemeClr>
                  </a:solidFill>
                  <a:prstDash val="solid"/>
                </a:ln>
                <a:solidFill>
                  <a:schemeClr val="tx1">
                    <a:lumMod val="95000"/>
                    <a:lumOff val="5000"/>
                  </a:schemeClr>
                </a:solidFill>
                <a:effectLst>
                  <a:reflection blurRad="12700" stA="28000" endPos="45000" dist="1000" dir="5400000" sy="-100000" algn="bl" rotWithShape="0"/>
                </a:effectLst>
                <a:latin typeface="Arial" pitchFamily="34" charset="0"/>
                <a:ea typeface="Times New Roman" pitchFamily="18" charset="0"/>
                <a:cs typeface="Arial" pitchFamily="34" charset="0"/>
              </a:rPr>
              <a:t>، مع الاستعانة بالصور والأفلام والرسوم الثابتة والمتحركة والأشكال التوضيحية التي تركز على السلوك البيئي الرشيد، وتدعو إلى نبذ السلوكيات الخاطئة في التعامل مع البيئة.</a:t>
            </a:r>
            <a:endParaRPr kumimoji="0" lang="ar-EG" sz="2000" b="1" i="0" u="none" strike="noStrike" cap="all" normalizeH="0" baseline="0" dirty="0" smtClean="0">
              <a:ln w="9000" cmpd="sng">
                <a:solidFill>
                  <a:schemeClr val="accent4">
                    <a:shade val="50000"/>
                    <a:satMod val="120000"/>
                  </a:schemeClr>
                </a:solidFill>
                <a:prstDash val="solid"/>
              </a:ln>
              <a:solidFill>
                <a:schemeClr val="tx1">
                  <a:lumMod val="95000"/>
                  <a:lumOff val="5000"/>
                </a:schemeClr>
              </a:solidFill>
              <a:effectLst>
                <a:reflection blurRad="12700" stA="28000" endPos="45000" dist="1000" dir="5400000" sy="-100000" algn="bl" rotWithShape="0"/>
              </a:effectLst>
              <a:latin typeface="Arial" pitchFamily="34" charset="0"/>
              <a:cs typeface="Arial" pitchFamily="34" charset="0"/>
            </a:endParaRPr>
          </a:p>
        </p:txBody>
      </p:sp>
    </p:spTree>
    <p:extLst>
      <p:ext uri="{BB962C8B-B14F-4D97-AF65-F5344CB8AC3E}">
        <p14:creationId xmlns:p14="http://schemas.microsoft.com/office/powerpoint/2010/main" val="3289814050"/>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p:stCondLst>
                              <p:cond delay="0"/>
                            </p:stCondLst>
                            <p:childTnLst>
                              <p:par>
                                <p:cTn id="8" presetID="3" presetClass="entr" presetSubtype="10" fill="hold" grpId="0" nodeType="afterEffect">
                                  <p:stCondLst>
                                    <p:cond delay="0"/>
                                  </p:stCondLst>
                                  <p:childTnLst>
                                    <p:set>
                                      <p:cBhvr>
                                        <p:cTn id="9" dur="1" fill="hold">
                                          <p:stCondLst>
                                            <p:cond delay="0"/>
                                          </p:stCondLst>
                                        </p:cTn>
                                        <p:tgtEl>
                                          <p:spTgt spid="29700"/>
                                        </p:tgtEl>
                                        <p:attrNameLst>
                                          <p:attrName>style.visibility</p:attrName>
                                        </p:attrNameLst>
                                      </p:cBhvr>
                                      <p:to>
                                        <p:strVal val="visible"/>
                                      </p:to>
                                    </p:set>
                                    <p:animEffect transition="in" filter="blinds(horizontal)">
                                      <p:cBhvr>
                                        <p:cTn id="10" dur="2000"/>
                                        <p:tgtEl>
                                          <p:spTgt spid="29700"/>
                                        </p:tgtEl>
                                      </p:cBhvr>
                                    </p:animEffect>
                                  </p:childTnLst>
                                </p:cTn>
                              </p:par>
                            </p:childTnLst>
                          </p:cTn>
                        </p:par>
                        <p:par>
                          <p:cTn id="11" fill="hold">
                            <p:stCondLst>
                              <p:cond delay="2000"/>
                            </p:stCondLst>
                            <p:childTnLst>
                              <p:par>
                                <p:cTn id="12" presetID="19" presetClass="entr" presetSubtype="10" fill="hold" grpId="0" nodeType="after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2000" fill="hold"/>
                                        <p:tgtEl>
                                          <p:spTgt spid="9"/>
                                        </p:tgtEl>
                                        <p:attrNameLst>
                                          <p:attrName>ppt_w</p:attrName>
                                        </p:attrNameLst>
                                      </p:cBhvr>
                                      <p:tavLst>
                                        <p:tav tm="0" fmla="#ppt_w*sin(2.5*pi*$)">
                                          <p:val>
                                            <p:fltVal val="0"/>
                                          </p:val>
                                        </p:tav>
                                        <p:tav tm="100000">
                                          <p:val>
                                            <p:fltVal val="1"/>
                                          </p:val>
                                        </p:tav>
                                      </p:tavLst>
                                    </p:anim>
                                    <p:anim calcmode="lin" valueType="num">
                                      <p:cBhvr>
                                        <p:cTn id="15" dur="20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297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9700" grpId="0"/>
      <p:bldP spid="9" grpId="0" animBg="1"/>
      <p:bldP spid="29701"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وجه ضاحك 1"/>
          <p:cNvSpPr/>
          <p:nvPr/>
        </p:nvSpPr>
        <p:spPr>
          <a:xfrm>
            <a:off x="2771800" y="0"/>
            <a:ext cx="3888432" cy="2708920"/>
          </a:xfrm>
          <a:prstGeom prst="smileyFace">
            <a:avLst/>
          </a:prstGeom>
        </p:spPr>
        <p:style>
          <a:lnRef idx="1">
            <a:schemeClr val="accent6"/>
          </a:lnRef>
          <a:fillRef idx="2">
            <a:schemeClr val="accent6"/>
          </a:fillRef>
          <a:effectRef idx="1">
            <a:schemeClr val="accent6"/>
          </a:effectRef>
          <a:fontRef idx="minor">
            <a:schemeClr val="dk1"/>
          </a:fontRef>
        </p:style>
        <p:txBody>
          <a:bodyPr rtlCol="1" anchor="ctr"/>
          <a:lstStyle/>
          <a:p>
            <a:pPr algn="ctr"/>
            <a:r>
              <a:rPr lang="ar-EG" sz="5400" b="1" dirty="0" smtClean="0"/>
              <a:t>انتهت المحاضرة</a:t>
            </a:r>
            <a:endParaRPr lang="ar-EG" sz="5400" b="1" dirty="0"/>
          </a:p>
        </p:txBody>
      </p:sp>
      <p:sp>
        <p:nvSpPr>
          <p:cNvPr id="3" name="شمس 2"/>
          <p:cNvSpPr/>
          <p:nvPr/>
        </p:nvSpPr>
        <p:spPr>
          <a:xfrm>
            <a:off x="1619672" y="2708920"/>
            <a:ext cx="6264696" cy="4149080"/>
          </a:xfrm>
          <a:prstGeom prst="sun">
            <a:avLst/>
          </a:prstGeom>
        </p:spPr>
        <p:style>
          <a:lnRef idx="0">
            <a:schemeClr val="accent4"/>
          </a:lnRef>
          <a:fillRef idx="3">
            <a:schemeClr val="accent4"/>
          </a:fillRef>
          <a:effectRef idx="3">
            <a:schemeClr val="accent4"/>
          </a:effectRef>
          <a:fontRef idx="minor">
            <a:schemeClr val="lt1"/>
          </a:fontRef>
        </p:style>
        <p:txBody>
          <a:bodyPr rtlCol="1" anchor="ctr"/>
          <a:lstStyle/>
          <a:p>
            <a:pPr algn="ctr"/>
            <a:r>
              <a:rPr lang="ar-EG" sz="3600" b="1" i="1" dirty="0" smtClean="0"/>
              <a:t>والسلام عليكم ورحمة الله وبركاته</a:t>
            </a:r>
            <a:endParaRPr lang="ar-EG" sz="3600" b="1" i="1" dirty="0"/>
          </a:p>
        </p:txBody>
      </p:sp>
      <p:sp>
        <p:nvSpPr>
          <p:cNvPr id="4" name="نجمة ذات 5 نقاط 3"/>
          <p:cNvSpPr/>
          <p:nvPr/>
        </p:nvSpPr>
        <p:spPr>
          <a:xfrm>
            <a:off x="1043608" y="980728"/>
            <a:ext cx="914400" cy="914400"/>
          </a:xfrm>
          <a:prstGeom prst="star5">
            <a:avLst/>
          </a:prstGeom>
        </p:spPr>
        <p:style>
          <a:lnRef idx="3">
            <a:schemeClr val="lt1"/>
          </a:lnRef>
          <a:fillRef idx="1">
            <a:schemeClr val="accent3"/>
          </a:fillRef>
          <a:effectRef idx="1">
            <a:schemeClr val="accent3"/>
          </a:effectRef>
          <a:fontRef idx="minor">
            <a:schemeClr val="lt1"/>
          </a:fontRef>
        </p:style>
        <p:txBody>
          <a:bodyPr rtlCol="1" anchor="ctr"/>
          <a:lstStyle/>
          <a:p>
            <a:pPr algn="ctr"/>
            <a:endParaRPr lang="ar-EG"/>
          </a:p>
        </p:txBody>
      </p:sp>
      <p:sp>
        <p:nvSpPr>
          <p:cNvPr id="5" name="نجمة ذات 5 نقاط 4"/>
          <p:cNvSpPr/>
          <p:nvPr/>
        </p:nvSpPr>
        <p:spPr>
          <a:xfrm>
            <a:off x="1196008" y="1133128"/>
            <a:ext cx="914400" cy="914400"/>
          </a:xfrm>
          <a:prstGeom prst="star5">
            <a:avLst/>
          </a:prstGeom>
        </p:spPr>
        <p:style>
          <a:lnRef idx="3">
            <a:schemeClr val="lt1"/>
          </a:lnRef>
          <a:fillRef idx="1">
            <a:schemeClr val="accent3"/>
          </a:fillRef>
          <a:effectRef idx="1">
            <a:schemeClr val="accent3"/>
          </a:effectRef>
          <a:fontRef idx="minor">
            <a:schemeClr val="lt1"/>
          </a:fontRef>
        </p:style>
        <p:txBody>
          <a:bodyPr rtlCol="1" anchor="ctr"/>
          <a:lstStyle/>
          <a:p>
            <a:pPr algn="ctr"/>
            <a:endParaRPr lang="ar-EG"/>
          </a:p>
        </p:txBody>
      </p:sp>
      <p:sp>
        <p:nvSpPr>
          <p:cNvPr id="6" name="نجمة ذات 5 نقاط 5"/>
          <p:cNvSpPr/>
          <p:nvPr/>
        </p:nvSpPr>
        <p:spPr>
          <a:xfrm>
            <a:off x="1348408" y="1285528"/>
            <a:ext cx="914400" cy="914400"/>
          </a:xfrm>
          <a:prstGeom prst="star5">
            <a:avLst/>
          </a:prstGeom>
        </p:spPr>
        <p:style>
          <a:lnRef idx="3">
            <a:schemeClr val="lt1"/>
          </a:lnRef>
          <a:fillRef idx="1">
            <a:schemeClr val="accent3"/>
          </a:fillRef>
          <a:effectRef idx="1">
            <a:schemeClr val="accent3"/>
          </a:effectRef>
          <a:fontRef idx="minor">
            <a:schemeClr val="lt1"/>
          </a:fontRef>
        </p:style>
        <p:txBody>
          <a:bodyPr rtlCol="1" anchor="ctr"/>
          <a:lstStyle/>
          <a:p>
            <a:pPr algn="ctr"/>
            <a:endParaRPr lang="ar-EG"/>
          </a:p>
        </p:txBody>
      </p:sp>
      <p:sp>
        <p:nvSpPr>
          <p:cNvPr id="7" name="نجمة ذات 5 نقاط 6"/>
          <p:cNvSpPr/>
          <p:nvPr/>
        </p:nvSpPr>
        <p:spPr>
          <a:xfrm>
            <a:off x="1500808" y="1437928"/>
            <a:ext cx="914400" cy="914400"/>
          </a:xfrm>
          <a:prstGeom prst="star5">
            <a:avLst/>
          </a:prstGeom>
        </p:spPr>
        <p:style>
          <a:lnRef idx="1">
            <a:schemeClr val="accent3"/>
          </a:lnRef>
          <a:fillRef idx="2">
            <a:schemeClr val="accent3"/>
          </a:fillRef>
          <a:effectRef idx="1">
            <a:schemeClr val="accent3"/>
          </a:effectRef>
          <a:fontRef idx="minor">
            <a:schemeClr val="dk1"/>
          </a:fontRef>
        </p:style>
        <p:txBody>
          <a:bodyPr rtlCol="1" anchor="ctr"/>
          <a:lstStyle/>
          <a:p>
            <a:pPr algn="ctr"/>
            <a:endParaRPr lang="ar-EG"/>
          </a:p>
        </p:txBody>
      </p:sp>
      <p:sp>
        <p:nvSpPr>
          <p:cNvPr id="8" name="نجمة ذات 5 نقاط 7"/>
          <p:cNvSpPr/>
          <p:nvPr/>
        </p:nvSpPr>
        <p:spPr>
          <a:xfrm>
            <a:off x="1653208" y="1590328"/>
            <a:ext cx="914400" cy="914400"/>
          </a:xfrm>
          <a:prstGeom prst="star5">
            <a:avLst/>
          </a:prstGeom>
        </p:spPr>
        <p:style>
          <a:lnRef idx="3">
            <a:schemeClr val="lt1"/>
          </a:lnRef>
          <a:fillRef idx="1">
            <a:schemeClr val="accent3"/>
          </a:fillRef>
          <a:effectRef idx="1">
            <a:schemeClr val="accent3"/>
          </a:effectRef>
          <a:fontRef idx="minor">
            <a:schemeClr val="lt1"/>
          </a:fontRef>
        </p:style>
        <p:txBody>
          <a:bodyPr rtlCol="1" anchor="ctr"/>
          <a:lstStyle/>
          <a:p>
            <a:pPr algn="ctr"/>
            <a:endParaRPr lang="ar-EG"/>
          </a:p>
        </p:txBody>
      </p:sp>
      <p:sp>
        <p:nvSpPr>
          <p:cNvPr id="9" name="نجمة ذات 5 نقاط 8"/>
          <p:cNvSpPr/>
          <p:nvPr/>
        </p:nvSpPr>
        <p:spPr>
          <a:xfrm>
            <a:off x="1805608" y="1742728"/>
            <a:ext cx="914400" cy="914400"/>
          </a:xfrm>
          <a:prstGeom prst="star5">
            <a:avLst/>
          </a:prstGeom>
        </p:spPr>
        <p:style>
          <a:lnRef idx="3">
            <a:schemeClr val="lt1"/>
          </a:lnRef>
          <a:fillRef idx="1">
            <a:schemeClr val="accent3"/>
          </a:fillRef>
          <a:effectRef idx="1">
            <a:schemeClr val="accent3"/>
          </a:effectRef>
          <a:fontRef idx="minor">
            <a:schemeClr val="lt1"/>
          </a:fontRef>
        </p:style>
        <p:txBody>
          <a:bodyPr rtlCol="1" anchor="ctr"/>
          <a:lstStyle/>
          <a:p>
            <a:pPr algn="ctr"/>
            <a:endParaRPr lang="ar-EG"/>
          </a:p>
        </p:txBody>
      </p:sp>
      <p:sp>
        <p:nvSpPr>
          <p:cNvPr id="10" name="نجمة ذات 5 نقاط 9"/>
          <p:cNvSpPr/>
          <p:nvPr/>
        </p:nvSpPr>
        <p:spPr>
          <a:xfrm>
            <a:off x="1958008" y="1895128"/>
            <a:ext cx="914400" cy="914400"/>
          </a:xfrm>
          <a:prstGeom prst="star5">
            <a:avLst/>
          </a:prstGeom>
        </p:spPr>
        <p:style>
          <a:lnRef idx="3">
            <a:schemeClr val="lt1"/>
          </a:lnRef>
          <a:fillRef idx="1">
            <a:schemeClr val="accent3"/>
          </a:fillRef>
          <a:effectRef idx="1">
            <a:schemeClr val="accent3"/>
          </a:effectRef>
          <a:fontRef idx="minor">
            <a:schemeClr val="lt1"/>
          </a:fontRef>
        </p:style>
        <p:txBody>
          <a:bodyPr rtlCol="1" anchor="ctr"/>
          <a:lstStyle/>
          <a:p>
            <a:pPr algn="ctr"/>
            <a:endParaRPr lang="ar-EG"/>
          </a:p>
        </p:txBody>
      </p:sp>
    </p:spTree>
    <p:extLst>
      <p:ext uri="{BB962C8B-B14F-4D97-AF65-F5344CB8AC3E}">
        <p14:creationId xmlns:p14="http://schemas.microsoft.com/office/powerpoint/2010/main" val="1739702926"/>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0" fill="hold"/>
                                        <p:tgtEl>
                                          <p:spTgt spid="2"/>
                                        </p:tgtEl>
                                        <p:attrNameLst>
                                          <p:attrName>ppt_w</p:attrName>
                                        </p:attrNameLst>
                                      </p:cBhvr>
                                      <p:tavLst>
                                        <p:tav tm="0" fmla="#ppt_w*sin(2.5*pi*$)">
                                          <p:val>
                                            <p:fltVal val="0"/>
                                          </p:val>
                                        </p:tav>
                                        <p:tav tm="100000">
                                          <p:val>
                                            <p:fltVal val="1"/>
                                          </p:val>
                                        </p:tav>
                                      </p:tavLst>
                                    </p:anim>
                                    <p:anim calcmode="lin" valueType="num">
                                      <p:cBhvr>
                                        <p:cTn id="8" dur="5000" fill="hold"/>
                                        <p:tgtEl>
                                          <p:spTgt spid="2"/>
                                        </p:tgtEl>
                                        <p:attrNameLst>
                                          <p:attrName>ppt_h</p:attrName>
                                        </p:attrNameLst>
                                      </p:cBhvr>
                                      <p:tavLst>
                                        <p:tav tm="0">
                                          <p:val>
                                            <p:strVal val="#ppt_h"/>
                                          </p:val>
                                        </p:tav>
                                        <p:tav tm="100000">
                                          <p:val>
                                            <p:strVal val="#ppt_h"/>
                                          </p:val>
                                        </p:tav>
                                      </p:tavLst>
                                    </p:anim>
                                  </p:childTnLst>
                                </p:cTn>
                              </p:par>
                            </p:childTnLst>
                          </p:cTn>
                        </p:par>
                        <p:par>
                          <p:cTn id="9" fill="hold">
                            <p:stCondLst>
                              <p:cond delay="5000"/>
                            </p:stCondLst>
                            <p:childTnLst>
                              <p:par>
                                <p:cTn id="10" presetID="5" presetClass="entr" presetSubtype="10"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heckerboard(across)">
                                      <p:cBhvr>
                                        <p:cTn id="12" dur="3000"/>
                                        <p:tgtEl>
                                          <p:spTgt spid="3"/>
                                        </p:tgtEl>
                                      </p:cBhvr>
                                    </p:animEffect>
                                  </p:childTnLst>
                                </p:cTn>
                              </p:par>
                            </p:childTnLst>
                          </p:cTn>
                        </p:par>
                        <p:par>
                          <p:cTn id="13" fill="hold">
                            <p:stCondLst>
                              <p:cond delay="8000"/>
                            </p:stCondLst>
                            <p:childTnLst>
                              <p:par>
                                <p:cTn id="14" presetID="5" presetClass="entr" presetSubtype="1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checkerboard(across)">
                                      <p:cBhvr>
                                        <p:cTn id="16" dur="500"/>
                                        <p:tgtEl>
                                          <p:spTgt spid="10"/>
                                        </p:tgtEl>
                                      </p:cBhvr>
                                    </p:animEffect>
                                  </p:childTnLst>
                                </p:cTn>
                              </p:par>
                            </p:childTnLst>
                          </p:cTn>
                        </p:par>
                        <p:par>
                          <p:cTn id="17" fill="hold">
                            <p:stCondLst>
                              <p:cond delay="8500"/>
                            </p:stCondLst>
                            <p:childTnLst>
                              <p:par>
                                <p:cTn id="18" presetID="5" presetClass="entr" presetSubtype="10" fill="hold" grpId="0" nodeType="after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checkerboard(across)">
                                      <p:cBhvr>
                                        <p:cTn id="20" dur="500"/>
                                        <p:tgtEl>
                                          <p:spTgt spid="9"/>
                                        </p:tgtEl>
                                      </p:cBhvr>
                                    </p:animEffect>
                                  </p:childTnLst>
                                </p:cTn>
                              </p:par>
                            </p:childTnLst>
                          </p:cTn>
                        </p:par>
                        <p:par>
                          <p:cTn id="21" fill="hold">
                            <p:stCondLst>
                              <p:cond delay="9000"/>
                            </p:stCondLst>
                            <p:childTnLst>
                              <p:par>
                                <p:cTn id="22" presetID="5" presetClass="entr" presetSubtype="10" fill="hold" grpId="0" nodeType="after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checkerboard(across)">
                                      <p:cBhvr>
                                        <p:cTn id="24" dur="500"/>
                                        <p:tgtEl>
                                          <p:spTgt spid="8"/>
                                        </p:tgtEl>
                                      </p:cBhvr>
                                    </p:animEffect>
                                  </p:childTnLst>
                                </p:cTn>
                              </p:par>
                            </p:childTnLst>
                          </p:cTn>
                        </p:par>
                        <p:par>
                          <p:cTn id="25" fill="hold">
                            <p:stCondLst>
                              <p:cond delay="9500"/>
                            </p:stCondLst>
                            <p:childTnLst>
                              <p:par>
                                <p:cTn id="26" presetID="5" presetClass="entr" presetSubtype="10" fill="hold" grpId="0" nodeType="after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checkerboard(across)">
                                      <p:cBhvr>
                                        <p:cTn id="28" dur="500"/>
                                        <p:tgtEl>
                                          <p:spTgt spid="7"/>
                                        </p:tgtEl>
                                      </p:cBhvr>
                                    </p:animEffect>
                                  </p:childTnLst>
                                </p:cTn>
                              </p:par>
                            </p:childTnLst>
                          </p:cTn>
                        </p:par>
                        <p:par>
                          <p:cTn id="29" fill="hold">
                            <p:stCondLst>
                              <p:cond delay="10000"/>
                            </p:stCondLst>
                            <p:childTnLst>
                              <p:par>
                                <p:cTn id="30" presetID="5" presetClass="entr" presetSubtype="10" fill="hold" grpId="0" nodeType="after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checkerboard(across)">
                                      <p:cBhvr>
                                        <p:cTn id="32" dur="500"/>
                                        <p:tgtEl>
                                          <p:spTgt spid="6"/>
                                        </p:tgtEl>
                                      </p:cBhvr>
                                    </p:animEffect>
                                  </p:childTnLst>
                                </p:cTn>
                              </p:par>
                            </p:childTnLst>
                          </p:cTn>
                        </p:par>
                        <p:par>
                          <p:cTn id="33" fill="hold">
                            <p:stCondLst>
                              <p:cond delay="10500"/>
                            </p:stCondLst>
                            <p:childTnLst>
                              <p:par>
                                <p:cTn id="34" presetID="5" presetClass="entr" presetSubtype="10" fill="hold" grpId="0" nodeType="after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checkerboard(across)">
                                      <p:cBhvr>
                                        <p:cTn id="36" dur="500"/>
                                        <p:tgtEl>
                                          <p:spTgt spid="5"/>
                                        </p:tgtEl>
                                      </p:cBhvr>
                                    </p:animEffect>
                                  </p:childTnLst>
                                </p:cTn>
                              </p:par>
                            </p:childTnLst>
                          </p:cTn>
                        </p:par>
                        <p:par>
                          <p:cTn id="37" fill="hold">
                            <p:stCondLst>
                              <p:cond delay="11000"/>
                            </p:stCondLst>
                            <p:childTnLst>
                              <p:par>
                                <p:cTn id="38" presetID="5" presetClass="entr" presetSubtype="10" fill="hold" grpId="0" nodeType="after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checkerboard(across)">
                                      <p:cBhvr>
                                        <p:cTn id="4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P spid="9"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8229600" cy="5649491"/>
          </a:xfrm>
        </p:spPr>
        <p:txBody>
          <a:bodyPr>
            <a:normAutofit/>
          </a:bodyPr>
          <a:lstStyle/>
          <a:p>
            <a:r>
              <a:rPr lang="ar-SA" dirty="0"/>
              <a:t>مقدمة:</a:t>
            </a:r>
            <a:endParaRPr lang="en-US" dirty="0"/>
          </a:p>
          <a:p>
            <a:r>
              <a:rPr lang="ar-SA" sz="4000" dirty="0"/>
              <a:t>إن هناك ثلاث وسائل رئيسية لحماية البيئة ووقايتها من مخاطر التلوث وتنميتها هي(العلم ، القانون، التربية)، إلا إنَ الكثير من الباحثين في مجال البيئة يرون ان دور التربية في حماية البيئة يبرز كثيرا</a:t>
            </a:r>
            <a:r>
              <a:rPr lang="en-US" sz="4000" dirty="0"/>
              <a:t>" </a:t>
            </a:r>
            <a:r>
              <a:rPr lang="ar-SA" sz="4000" dirty="0"/>
              <a:t>من دور العلم والقانون وذلك لان التربية هي التي تصيغ وتبني شخصيات العلماء وتغير من سلوكيات الأفراد ليتقبلوا تعليمات القانون والانصياع لنصوصه</a:t>
            </a:r>
            <a:r>
              <a:rPr lang="en-US" sz="4000" dirty="0"/>
              <a:t>.</a:t>
            </a:r>
          </a:p>
          <a:p>
            <a:endParaRPr lang="ar-SA" dirty="0"/>
          </a:p>
        </p:txBody>
      </p:sp>
    </p:spTree>
    <p:extLst>
      <p:ext uri="{BB962C8B-B14F-4D97-AF65-F5344CB8AC3E}">
        <p14:creationId xmlns:p14="http://schemas.microsoft.com/office/powerpoint/2010/main" val="3502118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5721499"/>
          </a:xfrm>
        </p:spPr>
        <p:txBody>
          <a:bodyPr>
            <a:normAutofit fontScale="92500"/>
          </a:bodyPr>
          <a:lstStyle/>
          <a:p>
            <a:pPr marL="109728" lvl="0" indent="0">
              <a:buClr>
                <a:srgbClr val="2DA2BF"/>
              </a:buClr>
              <a:buNone/>
            </a:pPr>
            <a:r>
              <a:rPr lang="ar-IQ" sz="3200" b="1" dirty="0" smtClean="0">
                <a:solidFill>
                  <a:prstClr val="black"/>
                </a:solidFill>
              </a:rPr>
              <a:t>- </a:t>
            </a:r>
            <a:r>
              <a:rPr lang="ar-SA" sz="3200" b="1" dirty="0" smtClean="0">
                <a:solidFill>
                  <a:prstClr val="black"/>
                </a:solidFill>
              </a:rPr>
              <a:t>لقد </a:t>
            </a:r>
            <a:r>
              <a:rPr lang="ar-SA" sz="3200" b="1" dirty="0">
                <a:solidFill>
                  <a:prstClr val="black"/>
                </a:solidFill>
              </a:rPr>
              <a:t>كانت البيئة نظرا لقلة حجم الضرر الواقع عليها من الإنسان نسبيا تصلح ما أفسده الإنسان بسرعة لدرجة أن الإنسان صار لا يكترث بما يفعله بها معتمداً على قدرتها على إصلاح ذلك.</a:t>
            </a:r>
            <a:endParaRPr lang="ar-EG" sz="3200" b="1" dirty="0">
              <a:solidFill>
                <a:prstClr val="black"/>
              </a:solidFill>
            </a:endParaRPr>
          </a:p>
          <a:p>
            <a:pPr lvl="0">
              <a:buClr>
                <a:srgbClr val="2DA2BF"/>
              </a:buClr>
            </a:pPr>
            <a:r>
              <a:rPr lang="ar-IQ" sz="3200" b="1" dirty="0" smtClean="0">
                <a:solidFill>
                  <a:prstClr val="black"/>
                </a:solidFill>
              </a:rPr>
              <a:t>- </a:t>
            </a:r>
            <a:r>
              <a:rPr lang="ar-SA" sz="3200" b="1" dirty="0" smtClean="0">
                <a:solidFill>
                  <a:prstClr val="black"/>
                </a:solidFill>
              </a:rPr>
              <a:t>وزاد </a:t>
            </a:r>
            <a:r>
              <a:rPr lang="ar-SA" sz="3200" b="1" dirty="0">
                <a:solidFill>
                  <a:prstClr val="black"/>
                </a:solidFill>
              </a:rPr>
              <a:t>حجم فساد بالبيئة وتضخم وتزايد وأصبح يتكرر بشكل يجعل قدرة البيئة وسرعتها في إصلاح الخلل غير كافية.</a:t>
            </a:r>
            <a:endParaRPr lang="ar-EG" sz="3200" b="1" dirty="0">
              <a:solidFill>
                <a:prstClr val="black"/>
              </a:solidFill>
            </a:endParaRPr>
          </a:p>
          <a:p>
            <a:pPr lvl="0">
              <a:buClr>
                <a:srgbClr val="2DA2BF"/>
              </a:buClr>
            </a:pPr>
            <a:r>
              <a:rPr lang="ar-SA" sz="3200" b="1" dirty="0">
                <a:solidFill>
                  <a:prstClr val="black"/>
                </a:solidFill>
              </a:rPr>
              <a:t> ذلك الخلل الذي يحدث نتيجة إدخال عامل أو عوامل جديدة أو </a:t>
            </a:r>
            <a:r>
              <a:rPr lang="ar-IQ" sz="3200" b="1" dirty="0" smtClean="0">
                <a:solidFill>
                  <a:prstClr val="black"/>
                </a:solidFill>
              </a:rPr>
              <a:t>- </a:t>
            </a:r>
            <a:r>
              <a:rPr lang="ar-SA" sz="3200" b="1" dirty="0" smtClean="0">
                <a:solidFill>
                  <a:prstClr val="black"/>
                </a:solidFill>
              </a:rPr>
              <a:t>زيادة </a:t>
            </a:r>
            <a:r>
              <a:rPr lang="ar-SA" sz="3200" b="1" dirty="0">
                <a:solidFill>
                  <a:prstClr val="black"/>
                </a:solidFill>
              </a:rPr>
              <a:t>نسبة عامل موجود أصلا أو إنقاص عامل إلى حد كبير بحيث تكون النتيجة إخلال الاتزان البيئي وإفساد البيئة بشكل ضار بالحياة فيها حيث تتدهور مقومات البيئة. وإن كانت في جوهرها واحدة، كما أن كل جانب من جوانبها يعكس آثاره على الجوانب الأخرى.</a:t>
            </a:r>
            <a:r>
              <a:rPr lang="ar-SA" dirty="0" smtClean="0"/>
              <a:t/>
            </a:r>
            <a:br>
              <a:rPr lang="ar-SA" dirty="0" smtClean="0"/>
            </a:br>
            <a:endParaRPr lang="ar-SA" dirty="0"/>
          </a:p>
        </p:txBody>
      </p:sp>
    </p:spTree>
    <p:extLst>
      <p:ext uri="{BB962C8B-B14F-4D97-AF65-F5344CB8AC3E}">
        <p14:creationId xmlns:p14="http://schemas.microsoft.com/office/powerpoint/2010/main" val="16864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ctr" eaLnBrk="1" hangingPunct="1"/>
            <a:r>
              <a:rPr lang="ar-JO" dirty="0" smtClean="0"/>
              <a:t>ظواهر اهتمام الاسلام بالبيئة </a:t>
            </a:r>
            <a:endParaRPr lang="en-US" dirty="0" smtClean="0"/>
          </a:p>
        </p:txBody>
      </p:sp>
      <p:sp>
        <p:nvSpPr>
          <p:cNvPr id="5123" name="Content Placeholder 2"/>
          <p:cNvSpPr>
            <a:spLocks noGrp="1"/>
          </p:cNvSpPr>
          <p:nvPr>
            <p:ph idx="1"/>
          </p:nvPr>
        </p:nvSpPr>
        <p:spPr>
          <a:xfrm>
            <a:off x="3810000" y="1600200"/>
            <a:ext cx="5105400" cy="4267200"/>
          </a:xfrm>
        </p:spPr>
        <p:txBody>
          <a:bodyPr/>
          <a:lstStyle/>
          <a:p>
            <a:pPr marL="514350" indent="-514350" algn="r" rtl="1" eaLnBrk="1" hangingPunct="1">
              <a:buFont typeface="Arial" pitchFamily="34" charset="0"/>
              <a:buAutoNum type="arabicPeriod"/>
            </a:pPr>
            <a:r>
              <a:rPr lang="ar-JO" sz="3600" dirty="0" smtClean="0"/>
              <a:t>المحافظة على المياه </a:t>
            </a:r>
          </a:p>
          <a:p>
            <a:pPr marL="514350" indent="-514350" algn="r" rtl="1" eaLnBrk="1" hangingPunct="1"/>
            <a:r>
              <a:rPr lang="ar-JO" sz="3600" dirty="0" smtClean="0"/>
              <a:t>عدم الاسراف </a:t>
            </a:r>
          </a:p>
          <a:p>
            <a:pPr marL="514350" indent="-514350" algn="r" rtl="1" eaLnBrk="1" hangingPunct="1"/>
            <a:r>
              <a:rPr lang="ar-JO" sz="3600" dirty="0" smtClean="0"/>
              <a:t>عدم تلويث المياه بالأوساخ</a:t>
            </a:r>
          </a:p>
          <a:p>
            <a:pPr marL="514350" indent="-514350" algn="r" rtl="1" eaLnBrk="1" hangingPunct="1"/>
            <a:r>
              <a:rPr lang="ar-JO" sz="3600" dirty="0" smtClean="0"/>
              <a:t>عدم الشرب من أفواه </a:t>
            </a:r>
            <a:r>
              <a:rPr lang="ar-JO" sz="3600" dirty="0" err="1" smtClean="0"/>
              <a:t>الآنيه</a:t>
            </a:r>
            <a:r>
              <a:rPr lang="ar-JO" sz="3600" dirty="0" smtClean="0"/>
              <a:t> </a:t>
            </a:r>
          </a:p>
          <a:p>
            <a:pPr marL="0" indent="0" algn="r" rtl="1" eaLnBrk="1" hangingPunct="1">
              <a:buNone/>
            </a:pPr>
            <a:r>
              <a:rPr lang="ar-JO" sz="3600" dirty="0" smtClean="0"/>
              <a:t>(قال صلى الله عليه </a:t>
            </a:r>
            <a:r>
              <a:rPr lang="ar-IQ" sz="3600" dirty="0" smtClean="0"/>
              <a:t> واله </a:t>
            </a:r>
            <a:r>
              <a:rPr lang="ar-JO" sz="3600" dirty="0" smtClean="0"/>
              <a:t>وسلم اذا شرب احدكم فلا يتنفس بالإناء) </a:t>
            </a:r>
          </a:p>
          <a:p>
            <a:pPr marL="514350" indent="-514350" algn="r" rtl="1" eaLnBrk="1" hangingPunct="1"/>
            <a:endParaRPr lang="ar-JO" sz="3600" dirty="0" smtClean="0"/>
          </a:p>
          <a:p>
            <a:pPr marL="514350" indent="-514350" algn="r" rtl="1" eaLnBrk="1" hangingPunct="1"/>
            <a:endParaRPr lang="ar-JO" dirty="0" smtClean="0"/>
          </a:p>
        </p:txBody>
      </p:sp>
      <p:pic>
        <p:nvPicPr>
          <p:cNvPr id="5124" name="Picture 8" descr="download (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600200"/>
            <a:ext cx="38862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641402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marL="742950" indent="-742950" eaLnBrk="1" hangingPunct="1"/>
            <a:r>
              <a:rPr lang="ar-JO" smtClean="0"/>
              <a:t>2.الاهتمام بالهواء </a:t>
            </a:r>
            <a:endParaRPr lang="en-US" smtClean="0"/>
          </a:p>
        </p:txBody>
      </p:sp>
      <p:sp>
        <p:nvSpPr>
          <p:cNvPr id="6147" name="Rectangle 10"/>
          <p:cNvSpPr>
            <a:spLocks noChangeArrowheads="1"/>
          </p:cNvSpPr>
          <p:nvPr/>
        </p:nvSpPr>
        <p:spPr bwMode="auto">
          <a:xfrm>
            <a:off x="0" y="1676400"/>
            <a:ext cx="891540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ar-JO" sz="2800" b="1" smtClean="0">
                <a:solidFill>
                  <a:prstClr val="black"/>
                </a:solidFill>
              </a:rPr>
              <a:t>لا نتسبب في افساد الهواء و تلويثه و يحصل تلوث الهواء :</a:t>
            </a:r>
          </a:p>
          <a:p>
            <a:pPr fontAlgn="base">
              <a:spcBef>
                <a:spcPct val="0"/>
              </a:spcBef>
              <a:spcAft>
                <a:spcPct val="0"/>
              </a:spcAft>
            </a:pPr>
            <a:endParaRPr lang="ar-JO" sz="2800" smtClean="0">
              <a:solidFill>
                <a:prstClr val="black"/>
              </a:solidFill>
            </a:endParaRPr>
          </a:p>
          <a:p>
            <a:pPr fontAlgn="base">
              <a:spcBef>
                <a:spcPct val="0"/>
              </a:spcBef>
              <a:spcAft>
                <a:spcPct val="0"/>
              </a:spcAft>
            </a:pPr>
            <a:r>
              <a:rPr lang="ar-JO" sz="2800" b="1" smtClean="0">
                <a:solidFill>
                  <a:prstClr val="black"/>
                </a:solidFill>
              </a:rPr>
              <a:t>أ.التدخين </a:t>
            </a:r>
          </a:p>
          <a:p>
            <a:pPr fontAlgn="base">
              <a:spcBef>
                <a:spcPct val="0"/>
              </a:spcBef>
              <a:spcAft>
                <a:spcPct val="0"/>
              </a:spcAft>
            </a:pPr>
            <a:r>
              <a:rPr lang="ar-JO" sz="2800" smtClean="0">
                <a:solidFill>
                  <a:prstClr val="black"/>
                </a:solidFill>
              </a:rPr>
              <a:t>   </a:t>
            </a:r>
          </a:p>
          <a:p>
            <a:pPr fontAlgn="base">
              <a:spcBef>
                <a:spcPct val="0"/>
              </a:spcBef>
              <a:spcAft>
                <a:spcPct val="0"/>
              </a:spcAft>
            </a:pPr>
            <a:r>
              <a:rPr lang="ar-JO" sz="2800" b="1" smtClean="0">
                <a:solidFill>
                  <a:prstClr val="black"/>
                </a:solidFill>
              </a:rPr>
              <a:t>ب.الدخان المنبعث من المصانع </a:t>
            </a:r>
            <a:endParaRPr lang="en-US" sz="2800" b="1" smtClean="0">
              <a:solidFill>
                <a:prstClr val="black"/>
              </a:solidFill>
              <a:cs typeface="Arial" pitchFamily="34" charset="0"/>
            </a:endParaRPr>
          </a:p>
        </p:txBody>
      </p:sp>
      <p:pic>
        <p:nvPicPr>
          <p:cNvPr id="6148" name="Picture 6" descr="C:\Users\Alia\Desktop\mho\images (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362200"/>
            <a:ext cx="46482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07901742"/>
      </p:ext>
    </p:extLst>
  </p:cSld>
  <p:clrMapOvr>
    <a:masterClrMapping/>
  </p:clrMapOvr>
  <p:transition>
    <p:wipe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ar-JO" smtClean="0"/>
              <a:t>6.العناية بالحيوانات و الطيور </a:t>
            </a:r>
            <a:endParaRPr lang="en-US" smtClean="0"/>
          </a:p>
        </p:txBody>
      </p:sp>
      <p:sp>
        <p:nvSpPr>
          <p:cNvPr id="10243" name="Content Placeholder 2"/>
          <p:cNvSpPr>
            <a:spLocks noGrp="1"/>
          </p:cNvSpPr>
          <p:nvPr>
            <p:ph idx="1"/>
          </p:nvPr>
        </p:nvSpPr>
        <p:spPr>
          <a:xfrm>
            <a:off x="457200" y="1600200"/>
            <a:ext cx="8229600" cy="990600"/>
          </a:xfrm>
        </p:spPr>
        <p:txBody>
          <a:bodyPr/>
          <a:lstStyle/>
          <a:p>
            <a:pPr algn="r" rtl="1" eaLnBrk="1" hangingPunct="1">
              <a:buFont typeface="Arial" pitchFamily="34" charset="0"/>
              <a:buNone/>
            </a:pPr>
            <a:r>
              <a:rPr lang="ar-JO" b="1" smtClean="0"/>
              <a:t>عدم التعرض لها بالأذى أو الصيد غير المشروع </a:t>
            </a:r>
            <a:endParaRPr lang="en-US" b="1" smtClean="0"/>
          </a:p>
        </p:txBody>
      </p:sp>
      <p:pic>
        <p:nvPicPr>
          <p:cNvPr id="10244" name="Picture 2" descr="C:\Users\Alia\Desktop\mho\images (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3276600"/>
            <a:ext cx="32766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3" descr="C:\Users\Alia\Desktop\mho\images (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3276600"/>
            <a:ext cx="33528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98526998"/>
      </p:ext>
    </p:extLst>
  </p:cSld>
  <p:clrMapOvr>
    <a:masterClrMapping/>
  </p:clrMapOvr>
  <p:transition>
    <p:wipe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rtl="1" eaLnBrk="1" hangingPunct="1"/>
            <a:r>
              <a:rPr lang="ar-JO" smtClean="0"/>
              <a:t>5. المحافظة على نظافة المرافق العامه </a:t>
            </a:r>
            <a:endParaRPr lang="en-US" smtClean="0"/>
          </a:p>
        </p:txBody>
      </p:sp>
      <p:sp>
        <p:nvSpPr>
          <p:cNvPr id="9219" name="Content Placeholder 2"/>
          <p:cNvSpPr>
            <a:spLocks noGrp="1"/>
          </p:cNvSpPr>
          <p:nvPr>
            <p:ph idx="1"/>
          </p:nvPr>
        </p:nvSpPr>
        <p:spPr>
          <a:xfrm>
            <a:off x="457200" y="1600200"/>
            <a:ext cx="8229600" cy="1066800"/>
          </a:xfrm>
        </p:spPr>
        <p:txBody>
          <a:bodyPr/>
          <a:lstStyle/>
          <a:p>
            <a:pPr algn="r" rtl="1" eaLnBrk="1" hangingPunct="1">
              <a:buFont typeface="Arial" pitchFamily="34" charset="0"/>
              <a:buNone/>
            </a:pPr>
            <a:r>
              <a:rPr lang="ar-JO" b="1" smtClean="0"/>
              <a:t>مثل : المساجد ,المدارس ,الطرقات ,الحدائق .</a:t>
            </a:r>
          </a:p>
          <a:p>
            <a:pPr algn="r" rtl="1" eaLnBrk="1" hangingPunct="1">
              <a:buFont typeface="Arial" pitchFamily="34" charset="0"/>
              <a:buNone/>
            </a:pPr>
            <a:endParaRPr lang="en-US" smtClean="0"/>
          </a:p>
        </p:txBody>
      </p:sp>
      <p:pic>
        <p:nvPicPr>
          <p:cNvPr id="9220" name="Picture 3" descr="C:\Users\Alia\Desktop\mho\16346_image00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2819400"/>
            <a:ext cx="35814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4" descr="C:\Users\Alia\Desktop\mho\download (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2667000"/>
            <a:ext cx="31242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20602345"/>
      </p:ext>
    </p:extLst>
  </p:cSld>
  <p:clrMapOvr>
    <a:masterClrMapping/>
  </p:clrMapOvr>
  <p:transition>
    <p:wipe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274638"/>
            <a:ext cx="8153400" cy="1020762"/>
          </a:xfrm>
        </p:spPr>
        <p:txBody>
          <a:bodyPr/>
          <a:lstStyle/>
          <a:p>
            <a:pPr rtl="1" eaLnBrk="1" hangingPunct="1"/>
            <a:r>
              <a:rPr lang="ar-JO" smtClean="0"/>
              <a:t>4. الاهتمام بالنظافة الشخصيه </a:t>
            </a:r>
            <a:endParaRPr lang="en-US" smtClean="0"/>
          </a:p>
        </p:txBody>
      </p:sp>
      <p:sp>
        <p:nvSpPr>
          <p:cNvPr id="8195" name="Content Placeholder 2"/>
          <p:cNvSpPr>
            <a:spLocks noGrp="1"/>
          </p:cNvSpPr>
          <p:nvPr>
            <p:ph idx="1"/>
          </p:nvPr>
        </p:nvSpPr>
        <p:spPr>
          <a:xfrm>
            <a:off x="3200400" y="1371600"/>
            <a:ext cx="5486400" cy="3505200"/>
          </a:xfrm>
        </p:spPr>
        <p:txBody>
          <a:bodyPr/>
          <a:lstStyle/>
          <a:p>
            <a:pPr algn="r" rtl="1" eaLnBrk="1" hangingPunct="1">
              <a:buFont typeface="Arial" pitchFamily="34" charset="0"/>
              <a:buNone/>
            </a:pPr>
            <a:r>
              <a:rPr lang="ar-JO" b="1" smtClean="0"/>
              <a:t>أ.نظافة الجسم بالوضوء و الاغتسال </a:t>
            </a:r>
          </a:p>
          <a:p>
            <a:pPr algn="r" rtl="1" eaLnBrk="1" hangingPunct="1">
              <a:buFont typeface="Arial" pitchFamily="34" charset="0"/>
              <a:buNone/>
            </a:pPr>
            <a:r>
              <a:rPr lang="ar-JO" b="1" smtClean="0"/>
              <a:t>و تقليم الأظافر.  </a:t>
            </a:r>
          </a:p>
          <a:p>
            <a:pPr algn="r" rtl="1" eaLnBrk="1" hangingPunct="1">
              <a:buFont typeface="Arial" pitchFamily="34" charset="0"/>
              <a:buNone/>
            </a:pPr>
            <a:r>
              <a:rPr lang="ar-JO" b="1" smtClean="0"/>
              <a:t>ب. نظافة المكان .</a:t>
            </a:r>
          </a:p>
          <a:p>
            <a:pPr algn="r" rtl="1" eaLnBrk="1" hangingPunct="1">
              <a:buFont typeface="Arial" pitchFamily="34" charset="0"/>
              <a:buNone/>
            </a:pPr>
            <a:r>
              <a:rPr lang="ar-JO" b="1" smtClean="0"/>
              <a:t>ج.نظافة الثياب و تطهيرها .</a:t>
            </a:r>
          </a:p>
          <a:p>
            <a:pPr algn="r" rtl="1" eaLnBrk="1" hangingPunct="1">
              <a:buFont typeface="Arial" pitchFamily="34" charset="0"/>
              <a:buNone/>
            </a:pPr>
            <a:r>
              <a:rPr lang="ar-JO" b="1" smtClean="0"/>
              <a:t>د.نظافة الأطعمة و الأشربة .</a:t>
            </a:r>
          </a:p>
          <a:p>
            <a:pPr algn="r" rtl="1" eaLnBrk="1" hangingPunct="1">
              <a:buFont typeface="Arial" pitchFamily="34" charset="0"/>
              <a:buNone/>
            </a:pPr>
            <a:endParaRPr lang="ar-JO" smtClean="0"/>
          </a:p>
        </p:txBody>
      </p:sp>
      <p:pic>
        <p:nvPicPr>
          <p:cNvPr id="8196" name="Picture 2" descr="C:\Users\Alia\Desktop\mho\images (1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600200"/>
            <a:ext cx="356235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98222690"/>
      </p:ext>
    </p:extLst>
  </p:cSld>
  <p:clrMapOvr>
    <a:masterClrMapping/>
  </p:clrMapOvr>
  <p:transition>
    <p:wipe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918</TotalTime>
  <Words>1136</Words>
  <Application>Microsoft Office PowerPoint</Application>
  <PresentationFormat>عرض على الشاشة (3:4)‏</PresentationFormat>
  <Paragraphs>77</Paragraphs>
  <Slides>26</Slides>
  <Notes>0</Notes>
  <HiddenSlides>0</HiddenSlides>
  <MMClips>0</MMClips>
  <ScaleCrop>false</ScaleCrop>
  <HeadingPairs>
    <vt:vector size="4" baseType="variant">
      <vt:variant>
        <vt:lpstr>نسق</vt:lpstr>
      </vt:variant>
      <vt:variant>
        <vt:i4>7</vt:i4>
      </vt:variant>
      <vt:variant>
        <vt:lpstr>عناوين الشرائح</vt:lpstr>
      </vt:variant>
      <vt:variant>
        <vt:i4>26</vt:i4>
      </vt:variant>
    </vt:vector>
  </HeadingPairs>
  <TitlesOfParts>
    <vt:vector size="33" baseType="lpstr">
      <vt:lpstr>Concourse</vt:lpstr>
      <vt:lpstr>Office Theme</vt:lpstr>
      <vt:lpstr>1_Office Theme</vt:lpstr>
      <vt:lpstr>2_Office Theme</vt:lpstr>
      <vt:lpstr>3_Office Theme</vt:lpstr>
      <vt:lpstr>4_Office Theme</vt:lpstr>
      <vt:lpstr>5_Office Theme</vt:lpstr>
      <vt:lpstr> التربية البيئية ا.م.د. زينب فالح سالم    </vt:lpstr>
      <vt:lpstr>عرض تقديمي في PowerPoint</vt:lpstr>
      <vt:lpstr>عرض تقديمي في PowerPoint</vt:lpstr>
      <vt:lpstr>عرض تقديمي في PowerPoint</vt:lpstr>
      <vt:lpstr>ظواهر اهتمام الاسلام بالبيئة </vt:lpstr>
      <vt:lpstr>2.الاهتمام بالهواء </vt:lpstr>
      <vt:lpstr>6.العناية بالحيوانات و الطيور </vt:lpstr>
      <vt:lpstr>5. المحافظة على نظافة المرافق العامه </vt:lpstr>
      <vt:lpstr>4. الاهتمام بالنظافة الشخصيه </vt:lpstr>
      <vt:lpstr>3.الاهتمام بالزراعة </vt:lpstr>
      <vt:lpstr>عرض تقديمي في PowerPoint</vt:lpstr>
      <vt:lpstr>عرض تقديمي في PowerPoint</vt:lpstr>
      <vt:lpstr>عرض تقديمي في PowerPoint</vt:lpstr>
      <vt:lpstr>مشاريع التربية البيئية</vt:lpstr>
      <vt:lpstr>مشاريع التربية البيئية</vt:lpstr>
      <vt:lpstr>التربية البيئية</vt:lpstr>
      <vt:lpstr>التربية البيئية</vt:lpstr>
      <vt:lpstr>التربية البيئية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Saeda tayaa</dc:creator>
  <cp:lastModifiedBy>user</cp:lastModifiedBy>
  <cp:revision>37</cp:revision>
  <dcterms:created xsi:type="dcterms:W3CDTF">2014-09-10T07:58:59Z</dcterms:created>
  <dcterms:modified xsi:type="dcterms:W3CDTF">2019-03-01T23:10:10Z</dcterms:modified>
</cp:coreProperties>
</file>