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2/23/2019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2/23/2019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2/23/2019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9B8-C4AA-4384-98FF-EBFECBCBD267}" type="datetimeFigureOut">
              <a:rPr lang="en-US" smtClean="0"/>
              <a:pPr/>
              <a:t>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849B8-C4AA-4384-98FF-EBFECBCBD267}" type="datetimeFigureOut">
              <a:rPr lang="en-US" smtClean="0"/>
              <a:pPr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82057-1D78-4A37-93E3-97B52FF8A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67544" y="94218"/>
            <a:ext cx="8424936" cy="763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err="1">
                <a:solidFill>
                  <a:srgbClr val="7030A0"/>
                </a:solidFill>
              </a:rPr>
              <a:t>Lec</a:t>
            </a:r>
            <a:r>
              <a:rPr lang="en-US" sz="3200" b="1" dirty="0">
                <a:solidFill>
                  <a:srgbClr val="7030A0"/>
                </a:solidFill>
              </a:rPr>
              <a:t> 1                                              </a:t>
            </a:r>
            <a:r>
              <a:rPr lang="en-US" sz="3200" b="1" dirty="0" smtClean="0">
                <a:solidFill>
                  <a:srgbClr val="7030A0"/>
                </a:solidFill>
              </a:rPr>
              <a:t>             4th stage</a:t>
            </a:r>
            <a:endParaRPr lang="en-US" sz="3200" b="1" dirty="0">
              <a:solidFill>
                <a:srgbClr val="7030A0"/>
              </a:solidFill>
            </a:endParaRPr>
          </a:p>
          <a:p>
            <a:pPr lvl="0"/>
            <a:endParaRPr lang="en-US" sz="3200" b="1" dirty="0" smtClean="0">
              <a:solidFill>
                <a:srgbClr val="C00000"/>
              </a:solidFill>
            </a:endParaRPr>
          </a:p>
          <a:p>
            <a:pPr lvl="0"/>
            <a:r>
              <a:rPr lang="en-US" sz="3200" b="1" dirty="0" smtClean="0">
                <a:solidFill>
                  <a:srgbClr val="C00000"/>
                </a:solidFill>
              </a:rPr>
              <a:t>Organic </a:t>
            </a:r>
            <a:r>
              <a:rPr lang="en-US" sz="3200" b="1" dirty="0">
                <a:solidFill>
                  <a:srgbClr val="C00000"/>
                </a:solidFill>
              </a:rPr>
              <a:t>Pharmaceutical  Chemistry </a:t>
            </a:r>
            <a:r>
              <a:rPr lang="en-US" sz="3200" b="1" dirty="0" smtClean="0">
                <a:solidFill>
                  <a:srgbClr val="C00000"/>
                </a:solidFill>
              </a:rPr>
              <a:t>III</a:t>
            </a:r>
            <a:endParaRPr lang="en-US" sz="3200" b="1" dirty="0">
              <a:solidFill>
                <a:srgbClr val="C00000"/>
              </a:solidFill>
            </a:endParaRPr>
          </a:p>
          <a:p>
            <a:pPr lvl="0"/>
            <a:r>
              <a:rPr lang="en-US" sz="3200" b="1" dirty="0">
                <a:solidFill>
                  <a:srgbClr val="C00000"/>
                </a:solidFill>
              </a:rPr>
              <a:t>                         </a:t>
            </a:r>
            <a:r>
              <a:rPr lang="en-US" sz="3200" b="1" dirty="0" smtClean="0">
                <a:solidFill>
                  <a:srgbClr val="C00000"/>
                </a:solidFill>
              </a:rPr>
              <a:t>2018-2019</a:t>
            </a:r>
          </a:p>
          <a:p>
            <a:pPr lvl="0"/>
            <a:endParaRPr lang="en-US" sz="3200" b="1" dirty="0" smtClean="0">
              <a:solidFill>
                <a:srgbClr val="C00000"/>
              </a:solidFill>
            </a:endParaRPr>
          </a:p>
          <a:p>
            <a:pPr lvl="0"/>
            <a:r>
              <a:rPr lang="en-US" sz="3200" b="1" dirty="0" smtClean="0">
                <a:solidFill>
                  <a:srgbClr val="002060"/>
                </a:solidFill>
                <a:cs typeface="Times New Roman"/>
              </a:rPr>
              <a:t>Assist prof. </a:t>
            </a:r>
            <a:r>
              <a:rPr lang="en-US" sz="3200" b="1" dirty="0" err="1" smtClean="0">
                <a:solidFill>
                  <a:srgbClr val="002060"/>
                </a:solidFill>
                <a:cs typeface="Times New Roman"/>
              </a:rPr>
              <a:t>Dr.Rita</a:t>
            </a:r>
            <a:r>
              <a:rPr lang="en-US" sz="3200" b="1" dirty="0" smtClean="0">
                <a:solidFill>
                  <a:srgbClr val="002060"/>
                </a:solidFill>
                <a:cs typeface="Times New Roman"/>
              </a:rPr>
              <a:t> Sabah Elias</a:t>
            </a:r>
          </a:p>
          <a:p>
            <a:pPr lvl="0"/>
            <a:r>
              <a:rPr lang="en-US" sz="3200" b="1" dirty="0" smtClean="0">
                <a:solidFill>
                  <a:srgbClr val="002060"/>
                </a:solidFill>
                <a:cs typeface="Times New Roman"/>
              </a:rPr>
              <a:t>College of Pharmacy, university of </a:t>
            </a:r>
            <a:r>
              <a:rPr lang="en-US" sz="3200" b="1" dirty="0" err="1" smtClean="0">
                <a:solidFill>
                  <a:srgbClr val="002060"/>
                </a:solidFill>
                <a:cs typeface="Times New Roman"/>
              </a:rPr>
              <a:t>Basrah</a:t>
            </a:r>
            <a:r>
              <a:rPr lang="en-US" sz="3200" b="1" dirty="0" smtClean="0">
                <a:solidFill>
                  <a:srgbClr val="002060"/>
                </a:solidFill>
                <a:cs typeface="Times New Roman"/>
              </a:rPr>
              <a:t> </a:t>
            </a:r>
          </a:p>
          <a:p>
            <a:pPr lvl="0"/>
            <a:endParaRPr lang="en-US" sz="3200" b="1" dirty="0" smtClean="0">
              <a:solidFill>
                <a:srgbClr val="002060"/>
              </a:solidFill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/>
                <a:cs typeface="Arial"/>
              </a:rPr>
              <a:t>Textbook of Organic medicinal and 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Arial"/>
              </a:rPr>
              <a:t>pharmaceutical 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cs typeface="Arial"/>
              </a:rPr>
              <a:t>chemistry </a:t>
            </a:r>
            <a:endParaRPr lang="en-US" sz="3200" b="1" dirty="0" smtClean="0">
              <a:solidFill>
                <a:srgbClr val="FF0000"/>
              </a:solidFill>
              <a:latin typeface="Times New Roman"/>
              <a:cs typeface="Arial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n-US" sz="2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200" b="1" dirty="0">
                <a:solidFill>
                  <a:srgbClr val="002060"/>
                </a:solidFill>
                <a:latin typeface="Times New Roman"/>
                <a:cs typeface="Arial"/>
              </a:rPr>
              <a:t>                      Wilson and </a:t>
            </a:r>
            <a:r>
              <a:rPr lang="en-US" sz="3200" b="1" dirty="0" err="1">
                <a:solidFill>
                  <a:srgbClr val="002060"/>
                </a:solidFill>
                <a:latin typeface="Times New Roman"/>
                <a:cs typeface="Arial"/>
              </a:rPr>
              <a:t>Gisvold’s</a:t>
            </a:r>
            <a:r>
              <a:rPr lang="en-US" sz="3200" b="1" dirty="0">
                <a:solidFill>
                  <a:srgbClr val="002060"/>
                </a:solidFill>
                <a:latin typeface="Times New Roman"/>
                <a:cs typeface="Arial"/>
              </a:rPr>
              <a:t> </a:t>
            </a:r>
            <a:endParaRPr lang="en-US" sz="2400" dirty="0">
              <a:ea typeface="Calibri"/>
              <a:cs typeface="Arial"/>
            </a:endParaRPr>
          </a:p>
          <a:p>
            <a:pPr lvl="0"/>
            <a:endParaRPr lang="en-US" sz="3200" b="1" dirty="0">
              <a:solidFill>
                <a:srgbClr val="002060"/>
              </a:solidFill>
              <a:cs typeface="Times New Roman"/>
            </a:endParaRPr>
          </a:p>
          <a:p>
            <a:pPr lvl="0"/>
            <a:endParaRPr lang="en-US" sz="3200" b="1" dirty="0" smtClean="0">
              <a:solidFill>
                <a:srgbClr val="002060"/>
              </a:solidFill>
              <a:cs typeface="Times New Roman"/>
            </a:endParaRPr>
          </a:p>
          <a:p>
            <a:pPr lvl="0"/>
            <a:endParaRPr lang="ar-IQ" sz="3200" b="1" dirty="0">
              <a:solidFill>
                <a:srgbClr val="002060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874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95536" y="620688"/>
            <a:ext cx="7920880" cy="2768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695325" algn="l"/>
              </a:tabLst>
            </a:pPr>
            <a:r>
              <a:rPr lang="en-US" sz="2400" b="1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Allergy to </a:t>
            </a:r>
            <a:r>
              <a:rPr lang="en-US" sz="2400" b="1" dirty="0" err="1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Penicillins</a:t>
            </a:r>
            <a:endParaRPr lang="en-US" sz="24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695325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rashes to penicillin, fever and anaphylaxis, constitute the major problem associated with the use of this class of antibiotics. 1-10% of the population show signs of this allergic response, this may be due to the formation of penicillin antigen as outline below.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0781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033152"/>
              </p:ext>
            </p:extLst>
          </p:nvPr>
        </p:nvGraphicFramePr>
        <p:xfrm>
          <a:off x="680035" y="260648"/>
          <a:ext cx="7783930" cy="5155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CS ChemDraw Drawing" r:id="rId3" imgW="6534699" imgH="4321624" progId="ChemDraw.Document.6.0">
                  <p:embed/>
                </p:oleObj>
              </mc:Choice>
              <mc:Fallback>
                <p:oleObj name="CS ChemDraw Drawing" r:id="rId3" imgW="6534699" imgH="4321624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035" y="260648"/>
                        <a:ext cx="7783930" cy="51554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مستطيل 3"/>
          <p:cNvSpPr/>
          <p:nvPr/>
        </p:nvSpPr>
        <p:spPr>
          <a:xfrm>
            <a:off x="401396" y="5518338"/>
            <a:ext cx="8491083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Evidence suggests that rearrange product (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penicillenic</a:t>
            </a:r>
            <a:r>
              <a:rPr lang="en-US" sz="2400" dirty="0">
                <a:latin typeface="Times New Roman"/>
                <a:ea typeface="Calibri"/>
                <a:cs typeface="Arial"/>
              </a:rPr>
              <a:t> acid ) formed in vivo react with lysine ε-amino group of serum proteins to form antigenic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penicilloyl</a:t>
            </a:r>
            <a:r>
              <a:rPr lang="en-US" sz="2400" dirty="0">
                <a:latin typeface="Times New Roman"/>
                <a:ea typeface="Calibri"/>
                <a:cs typeface="Arial"/>
              </a:rPr>
              <a:t> protein.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1003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0964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9512" y="332656"/>
            <a:ext cx="552497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Stereo chemical aspect of penicillin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30136"/>
              </p:ext>
            </p:extLst>
          </p:nvPr>
        </p:nvGraphicFramePr>
        <p:xfrm>
          <a:off x="1547664" y="1484784"/>
          <a:ext cx="5054413" cy="2611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CS ChemDraw Drawing" r:id="rId3" imgW="3456276" imgH="1793355" progId="ChemDraw.Document.6.0">
                  <p:embed/>
                </p:oleObj>
              </mc:Choice>
              <mc:Fallback>
                <p:oleObj name="CS ChemDraw Drawing" r:id="rId3" imgW="3456276" imgH="1793355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1484784"/>
                        <a:ext cx="5054413" cy="26117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7811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Q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396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228600"/>
            <a:ext cx="264687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According to CA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649936"/>
              </p:ext>
            </p:extLst>
          </p:nvPr>
        </p:nvGraphicFramePr>
        <p:xfrm>
          <a:off x="737828" y="831734"/>
          <a:ext cx="7218548" cy="3375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CS ChemDraw Drawing" r:id="rId3" imgW="6310408" imgH="2960771" progId="ChemDraw.Document.6.0">
                  <p:embed/>
                </p:oleObj>
              </mc:Choice>
              <mc:Fallback>
                <p:oleObj name="CS ChemDraw Drawing" r:id="rId3" imgW="6310408" imgH="2960771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28" y="831734"/>
                        <a:ext cx="7218548" cy="33758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5812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Q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51520" y="4267694"/>
            <a:ext cx="8892480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/>
                <a:ea typeface="Times New Roman"/>
                <a:cs typeface="Arial"/>
              </a:rPr>
              <a:t>The carbon atom bearing the </a:t>
            </a:r>
            <a:r>
              <a:rPr lang="en-US" sz="2400" dirty="0" err="1">
                <a:latin typeface="Times New Roman"/>
                <a:ea typeface="Times New Roman"/>
                <a:cs typeface="Arial"/>
              </a:rPr>
              <a:t>acylamino</a:t>
            </a:r>
            <a:r>
              <a:rPr lang="en-US" sz="2400" dirty="0">
                <a:latin typeface="Times New Roman"/>
                <a:ea typeface="Times New Roman"/>
                <a:cs typeface="Arial"/>
              </a:rPr>
              <a:t> group (C-6) has the L-configuration, whereas the carbon to which the carboxyl group is attached has the D- configuration. Thus, the acyl amino and </a:t>
            </a:r>
            <a:r>
              <a:rPr lang="en-US" sz="2400" dirty="0" err="1">
                <a:latin typeface="Times New Roman"/>
                <a:ea typeface="Times New Roman"/>
                <a:cs typeface="Arial"/>
              </a:rPr>
              <a:t>corbonyl</a:t>
            </a:r>
            <a:r>
              <a:rPr lang="en-US" sz="2400" dirty="0">
                <a:latin typeface="Times New Roman"/>
                <a:ea typeface="Times New Roman"/>
                <a:cs typeface="Arial"/>
              </a:rPr>
              <a:t> groups are trans to each other, </a:t>
            </a:r>
            <a:r>
              <a:rPr lang="en-US" sz="2400" dirty="0" err="1">
                <a:latin typeface="Times New Roman"/>
                <a:ea typeface="Times New Roman"/>
                <a:cs typeface="Arial"/>
              </a:rPr>
              <a:t>wtih</a:t>
            </a:r>
            <a:r>
              <a:rPr lang="en-US" sz="2400" dirty="0">
                <a:latin typeface="Times New Roman"/>
                <a:ea typeface="Times New Roman"/>
                <a:cs typeface="Arial"/>
              </a:rPr>
              <a:t> the former in theα and the latter in the orientation relative to the </a:t>
            </a:r>
            <a:r>
              <a:rPr lang="en-US" sz="2400" dirty="0" err="1">
                <a:latin typeface="Times New Roman"/>
                <a:ea typeface="Times New Roman"/>
                <a:cs typeface="Arial"/>
              </a:rPr>
              <a:t>penam</a:t>
            </a:r>
            <a:r>
              <a:rPr lang="en-US" sz="2400" dirty="0">
                <a:latin typeface="Times New Roman"/>
                <a:ea typeface="Times New Roman"/>
                <a:cs typeface="Arial"/>
              </a:rPr>
              <a:t> ring system. The absolute stereochemistry of the </a:t>
            </a:r>
            <a:r>
              <a:rPr lang="en-US" sz="2400" dirty="0" err="1">
                <a:latin typeface="Times New Roman"/>
                <a:ea typeface="Times New Roman"/>
                <a:cs typeface="Arial"/>
              </a:rPr>
              <a:t>penicillins</a:t>
            </a:r>
            <a:r>
              <a:rPr lang="en-US" sz="2400" dirty="0">
                <a:latin typeface="Times New Roman"/>
                <a:ea typeface="Times New Roman"/>
                <a:cs typeface="Arial"/>
              </a:rPr>
              <a:t> is designated 3S:5R:6R.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346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260291"/>
            <a:ext cx="2832827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According to USP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5862171"/>
              </p:ext>
            </p:extLst>
          </p:nvPr>
        </p:nvGraphicFramePr>
        <p:xfrm>
          <a:off x="395536" y="1340768"/>
          <a:ext cx="8080631" cy="3468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CS ChemDraw Drawing" r:id="rId3" imgW="6431063" imgH="2750364" progId="ChemDraw.Document.6.0">
                  <p:embed/>
                </p:oleObj>
              </mc:Choice>
              <mc:Fallback>
                <p:oleObj name="CS ChemDraw Drawing" r:id="rId3" imgW="6431063" imgH="2750364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340768"/>
                        <a:ext cx="8080631" cy="34680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362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Q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939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820" y="0"/>
            <a:ext cx="8500459" cy="1014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600075" algn="l"/>
              </a:tabLst>
            </a:pPr>
            <a:r>
              <a:rPr lang="en-US" sz="2400" b="1" i="1" u="sng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Penicillin hydrolysis in acidic and basic medium</a:t>
            </a:r>
            <a:endParaRPr lang="en-US" sz="2400" dirty="0">
              <a:ea typeface="Calibri"/>
              <a:cs typeface="Arial"/>
            </a:endParaRPr>
          </a:p>
          <a:p>
            <a:r>
              <a:rPr lang="en-US" sz="2400" b="1" dirty="0">
                <a:solidFill>
                  <a:srgbClr val="244061"/>
                </a:solidFill>
                <a:latin typeface="Times New Roman"/>
                <a:ea typeface="Calibri"/>
              </a:rPr>
              <a:t>Acidic medium</a:t>
            </a:r>
            <a:endParaRPr lang="ar-IQ" sz="2400" dirty="0"/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209899"/>
              </p:ext>
            </p:extLst>
          </p:nvPr>
        </p:nvGraphicFramePr>
        <p:xfrm>
          <a:off x="540746" y="908720"/>
          <a:ext cx="7994646" cy="582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CS ChemDraw Drawing" r:id="rId3" imgW="5141880" imgH="7324920" progId="ChemDraw.Document.6.0">
                  <p:embed/>
                </p:oleObj>
              </mc:Choice>
              <mc:Fallback>
                <p:oleObj name="CS ChemDraw Drawing" r:id="rId3" imgW="5141880" imgH="7324920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46" y="908720"/>
                        <a:ext cx="7994646" cy="58245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723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764704"/>
            <a:ext cx="7992888" cy="5573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600075" algn="l"/>
              </a:tabLst>
            </a:pPr>
            <a:r>
              <a:rPr lang="en-US" dirty="0">
                <a:latin typeface="Times New Roman"/>
                <a:ea typeface="Calibri"/>
                <a:cs typeface="Arial"/>
              </a:rPr>
              <a:t>In strongly acidic solutions (pH &lt;3), penicillin undergoes a complex series of reactions leading to various inactive degradation products . </a:t>
            </a:r>
            <a:endParaRPr lang="en-US" sz="16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600075" algn="l"/>
              </a:tabLst>
            </a:pPr>
            <a:r>
              <a:rPr lang="en-US" dirty="0">
                <a:latin typeface="Times New Roman"/>
                <a:ea typeface="Calibri"/>
                <a:cs typeface="Arial"/>
              </a:rPr>
              <a:t>The first step appears to involve rearrangement to the </a:t>
            </a:r>
            <a:r>
              <a:rPr lang="en-US" dirty="0" err="1">
                <a:latin typeface="Times New Roman"/>
                <a:ea typeface="Calibri"/>
                <a:cs typeface="Arial"/>
              </a:rPr>
              <a:t>penicillenic</a:t>
            </a:r>
            <a:r>
              <a:rPr lang="en-US" dirty="0">
                <a:latin typeface="Times New Roman"/>
                <a:ea typeface="Calibri"/>
                <a:cs typeface="Arial"/>
              </a:rPr>
              <a:t> acid. This process is initiated by protonation of the β-lactam nitrogen, followed by </a:t>
            </a:r>
            <a:r>
              <a:rPr lang="en-US" dirty="0" err="1">
                <a:latin typeface="Times New Roman"/>
                <a:ea typeface="Calibri"/>
                <a:cs typeface="Arial"/>
              </a:rPr>
              <a:t>nucleophilic</a:t>
            </a:r>
            <a:r>
              <a:rPr lang="en-US" dirty="0">
                <a:latin typeface="Times New Roman"/>
                <a:ea typeface="Calibri"/>
                <a:cs typeface="Arial"/>
              </a:rPr>
              <a:t> attack of the acyl oxygen atom on the β-lactam carbonyl carbon. The subsequent opening of the β-lactam ring destabilizes the </a:t>
            </a:r>
            <a:r>
              <a:rPr lang="en-US" dirty="0" err="1">
                <a:latin typeface="Times New Roman"/>
                <a:ea typeface="Calibri"/>
                <a:cs typeface="Arial"/>
              </a:rPr>
              <a:t>thiazoline</a:t>
            </a:r>
            <a:r>
              <a:rPr lang="en-US" dirty="0">
                <a:latin typeface="Times New Roman"/>
                <a:ea typeface="Calibri"/>
                <a:cs typeface="Arial"/>
              </a:rPr>
              <a:t> ring, which then also suffers acid-catalyzed ring opening to form the </a:t>
            </a:r>
            <a:r>
              <a:rPr lang="en-US" dirty="0" err="1">
                <a:latin typeface="Times New Roman"/>
                <a:ea typeface="Calibri"/>
                <a:cs typeface="Arial"/>
              </a:rPr>
              <a:t>penicillenic</a:t>
            </a:r>
            <a:r>
              <a:rPr lang="en-US" dirty="0">
                <a:latin typeface="Times New Roman"/>
                <a:ea typeface="Calibri"/>
                <a:cs typeface="Arial"/>
              </a:rPr>
              <a:t> acid. </a:t>
            </a:r>
            <a:endParaRPr lang="en-US" sz="16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600075" algn="l"/>
              </a:tabLst>
            </a:pPr>
            <a:r>
              <a:rPr lang="en-US" dirty="0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The latter is very unstable and experiences two major degradation pathways. The most easily understood path involves hydrolysis of the </a:t>
            </a:r>
            <a:r>
              <a:rPr lang="en-US" dirty="0" err="1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oxazolone</a:t>
            </a:r>
            <a:r>
              <a:rPr lang="en-US" dirty="0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 ring to form the unstable </a:t>
            </a:r>
            <a:r>
              <a:rPr lang="en-US" dirty="0" err="1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penamaldic</a:t>
            </a:r>
            <a:r>
              <a:rPr lang="en-US" dirty="0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 acid. Because it is an </a:t>
            </a:r>
            <a:r>
              <a:rPr lang="en-US" dirty="0" err="1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enamine</a:t>
            </a:r>
            <a:r>
              <a:rPr lang="en-US" dirty="0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, </a:t>
            </a:r>
            <a:r>
              <a:rPr lang="en-US" dirty="0" err="1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penamaldic</a:t>
            </a:r>
            <a:r>
              <a:rPr lang="en-US" dirty="0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 acid easily hydrolyzes to </a:t>
            </a:r>
            <a:r>
              <a:rPr lang="en-US" dirty="0" err="1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penicillamine</a:t>
            </a:r>
            <a:r>
              <a:rPr lang="en-US" dirty="0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 (a major degradation product) and </a:t>
            </a:r>
            <a:r>
              <a:rPr lang="en-US" dirty="0" err="1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penaldic</a:t>
            </a:r>
            <a:r>
              <a:rPr lang="en-US" dirty="0">
                <a:highlight>
                  <a:srgbClr val="FFFF00"/>
                </a:highlight>
                <a:latin typeface="Times New Roman"/>
                <a:ea typeface="Calibri"/>
                <a:cs typeface="Arial"/>
              </a:rPr>
              <a:t> acid.</a:t>
            </a:r>
            <a:r>
              <a:rPr lang="en-US" dirty="0">
                <a:latin typeface="Times New Roman"/>
                <a:ea typeface="Calibri"/>
                <a:cs typeface="Arial"/>
              </a:rPr>
              <a:t> </a:t>
            </a:r>
            <a:endParaRPr lang="en-US" sz="16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600075" algn="l"/>
              </a:tabLst>
            </a:pPr>
            <a:r>
              <a:rPr lang="en-US" dirty="0">
                <a:latin typeface="Times New Roman"/>
                <a:ea typeface="Calibri"/>
                <a:cs typeface="Arial"/>
              </a:rPr>
              <a:t>The second path involves a complex rearrangement of </a:t>
            </a:r>
            <a:r>
              <a:rPr lang="en-US" dirty="0" err="1">
                <a:latin typeface="Times New Roman"/>
                <a:ea typeface="Calibri"/>
                <a:cs typeface="Arial"/>
              </a:rPr>
              <a:t>penicillanic</a:t>
            </a:r>
            <a:r>
              <a:rPr lang="en-US" dirty="0">
                <a:latin typeface="Times New Roman"/>
                <a:ea typeface="Calibri"/>
                <a:cs typeface="Arial"/>
              </a:rPr>
              <a:t> acid to a </a:t>
            </a:r>
            <a:r>
              <a:rPr lang="en-US" dirty="0" err="1">
                <a:latin typeface="Times New Roman"/>
                <a:ea typeface="Calibri"/>
                <a:cs typeface="Arial"/>
              </a:rPr>
              <a:t>penillic</a:t>
            </a:r>
            <a:r>
              <a:rPr lang="en-US" dirty="0">
                <a:latin typeface="Times New Roman"/>
                <a:ea typeface="Calibri"/>
                <a:cs typeface="Arial"/>
              </a:rPr>
              <a:t> acid through a series of intramolecular processes that remain to be elucidated completely. </a:t>
            </a:r>
            <a:r>
              <a:rPr lang="en-US" dirty="0" err="1">
                <a:latin typeface="Times New Roman"/>
                <a:ea typeface="Calibri"/>
                <a:cs typeface="Arial"/>
              </a:rPr>
              <a:t>Penillic</a:t>
            </a:r>
            <a:r>
              <a:rPr lang="en-US" dirty="0">
                <a:latin typeface="Times New Roman"/>
                <a:ea typeface="Calibri"/>
                <a:cs typeface="Arial"/>
              </a:rPr>
              <a:t> acid (an imidazoline-2-carboxylic acid) readily </a:t>
            </a:r>
            <a:r>
              <a:rPr lang="en-US" dirty="0" err="1">
                <a:latin typeface="Times New Roman"/>
                <a:ea typeface="Calibri"/>
                <a:cs typeface="Arial"/>
              </a:rPr>
              <a:t>decarboxylates</a:t>
            </a:r>
            <a:r>
              <a:rPr lang="en-US" dirty="0">
                <a:latin typeface="Times New Roman"/>
                <a:ea typeface="Calibri"/>
                <a:cs typeface="Arial"/>
              </a:rPr>
              <a:t> and suffers hydrolytic ring opening under acidic conditions to form a second major end product of acid-catalyzed penicillin degradation—</a:t>
            </a:r>
            <a:r>
              <a:rPr lang="en-US" dirty="0" err="1">
                <a:latin typeface="Times New Roman"/>
                <a:ea typeface="Calibri"/>
                <a:cs typeface="Arial"/>
              </a:rPr>
              <a:t>penilloic</a:t>
            </a:r>
            <a:r>
              <a:rPr lang="en-US" dirty="0">
                <a:latin typeface="Times New Roman"/>
                <a:ea typeface="Calibri"/>
                <a:cs typeface="Arial"/>
              </a:rPr>
              <a:t> acid. </a:t>
            </a:r>
            <a:endParaRPr lang="en-US" sz="16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2517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10185" y="188640"/>
            <a:ext cx="842493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0075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Basic medium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0075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Penicilloic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acid, the major product formed under weakly acidic to alkaline (as well as enzymatic) hydrolytic conditions, cannot be detected as an intermediate under strongly acidic conditions.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0075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545475"/>
              </p:ext>
            </p:extLst>
          </p:nvPr>
        </p:nvGraphicFramePr>
        <p:xfrm>
          <a:off x="902355" y="1844824"/>
          <a:ext cx="7440596" cy="25503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CS ChemDraw Drawing" r:id="rId3" imgW="5469222" imgH="1877065" progId="ChemDraw.Document.6.0">
                  <p:embed/>
                </p:oleObj>
              </mc:Choice>
              <mc:Fallback>
                <p:oleObj name="CS ChemDraw Drawing" r:id="rId3" imgW="5469222" imgH="1877065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355" y="1844824"/>
                        <a:ext cx="7440596" cy="25503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0075" algn="l"/>
              </a:tabLst>
            </a:pPr>
            <a:endParaRPr kumimoji="0" lang="ar-IQ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410185" y="4437112"/>
            <a:ext cx="8712968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600075" algn="l"/>
              </a:tabLst>
            </a:pPr>
            <a:r>
              <a:rPr lang="en-US" sz="2400" dirty="0">
                <a:latin typeface="Times New Roman"/>
                <a:ea typeface="Calibri"/>
                <a:cs typeface="Arial"/>
              </a:rPr>
              <a:t>It exists in equilibrium with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penamaldic</a:t>
            </a:r>
            <a:r>
              <a:rPr lang="en-US" sz="2400" dirty="0">
                <a:latin typeface="Times New Roman"/>
                <a:ea typeface="Calibri"/>
                <a:cs typeface="Arial"/>
              </a:rPr>
              <a:t> acid, however, and undergoes decarboxylation in acid to form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penilloic</a:t>
            </a:r>
            <a:r>
              <a:rPr lang="en-US" sz="2400" dirty="0">
                <a:latin typeface="Times New Roman"/>
                <a:ea typeface="Calibri"/>
                <a:cs typeface="Arial"/>
              </a:rPr>
              <a:t> acid. The third major product of the degradation is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penicilloaldehyde</a:t>
            </a:r>
            <a:r>
              <a:rPr lang="en-US" sz="2400" dirty="0">
                <a:latin typeface="Times New Roman"/>
                <a:ea typeface="Calibri"/>
                <a:cs typeface="Arial"/>
              </a:rPr>
              <a:t>, formed by decarboxylation of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penaldic</a:t>
            </a:r>
            <a:r>
              <a:rPr lang="en-US" sz="2400" dirty="0">
                <a:latin typeface="Times New Roman"/>
                <a:ea typeface="Calibri"/>
                <a:cs typeface="Arial"/>
              </a:rPr>
              <a:t> acid (a derivative of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malonaldehyde</a:t>
            </a:r>
            <a:r>
              <a:rPr lang="en-US" sz="2400" dirty="0">
                <a:latin typeface="Times New Roman"/>
                <a:ea typeface="Calibri"/>
                <a:cs typeface="Arial"/>
              </a:rPr>
              <a:t>).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038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436022"/>
            <a:ext cx="8670627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Bacterial Resistance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The most important biochemical mechanism of penicillin resistance is the bacterial elaboration of enzymes that inactivate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penicillins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. Such enzymes, which have been given the nonspecific name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penicillinases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are of two general types:-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1- β-lactamases.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2-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acylases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The more important of these are the β-lactamases, enzymes that catalyze the hydrolytic opening of the β-lactam ring of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penicillins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to produce inactive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penicilloic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acids.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743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1" u="sng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1" u="sng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902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كائن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531381"/>
              </p:ext>
            </p:extLst>
          </p:nvPr>
        </p:nvGraphicFramePr>
        <p:xfrm>
          <a:off x="179512" y="1565176"/>
          <a:ext cx="8573590" cy="18638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CS ChemDraw Drawing" r:id="rId3" imgW="6325537" imgH="1371034" progId="ChemDraw.Document.6.0">
                  <p:embed/>
                </p:oleObj>
              </mc:Choice>
              <mc:Fallback>
                <p:oleObj name="CS ChemDraw Drawing" r:id="rId3" imgW="6325537" imgH="1371034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565176"/>
                        <a:ext cx="8573590" cy="18638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753132"/>
              </p:ext>
            </p:extLst>
          </p:nvPr>
        </p:nvGraphicFramePr>
        <p:xfrm>
          <a:off x="286497" y="4869160"/>
          <a:ext cx="8824959" cy="1580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CS ChemDraw Drawing" r:id="rId5" imgW="6814968" imgH="1219074" progId="ChemDraw.Document.6.0">
                  <p:embed/>
                </p:oleObj>
              </mc:Choice>
              <mc:Fallback>
                <p:oleObj name="CS ChemDraw Drawing" r:id="rId5" imgW="6814968" imgH="1219074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497" y="4869160"/>
                        <a:ext cx="8824959" cy="15803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5667" y="427819"/>
            <a:ext cx="21432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β-lactamases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7544" y="3429000"/>
            <a:ext cx="2081019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1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1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1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Acylases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002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551</Words>
  <Application>Microsoft Office PowerPoint</Application>
  <PresentationFormat>عرض على الشاشة (3:4)‏</PresentationFormat>
  <Paragraphs>41</Paragraphs>
  <Slides>12</Slides>
  <Notes>0</Notes>
  <HiddenSlides>0</HiddenSlides>
  <MMClips>0</MMClips>
  <ScaleCrop>false</ScaleCrop>
  <HeadingPairs>
    <vt:vector size="6" baseType="variant">
      <vt:variant>
        <vt:lpstr>نسق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4" baseType="lpstr">
      <vt:lpstr>Office Theme</vt:lpstr>
      <vt:lpstr>CS ChemDraw Drawing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By DR.Ahmed Saker 2o1O ;)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rit</dc:creator>
  <cp:lastModifiedBy>InteL</cp:lastModifiedBy>
  <cp:revision>84</cp:revision>
  <dcterms:created xsi:type="dcterms:W3CDTF">2014-10-12T05:31:15Z</dcterms:created>
  <dcterms:modified xsi:type="dcterms:W3CDTF">2019-02-23T16:58:49Z</dcterms:modified>
</cp:coreProperties>
</file>