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80" r:id="rId3"/>
    <p:sldId id="282" r:id="rId4"/>
    <p:sldId id="281" r:id="rId5"/>
    <p:sldId id="283" r:id="rId6"/>
    <p:sldId id="284" r:id="rId7"/>
    <p:sldId id="285" r:id="rId8"/>
    <p:sldId id="286" r:id="rId9"/>
    <p:sldId id="287" r:id="rId10"/>
    <p:sldId id="288" r:id="rId11"/>
    <p:sldId id="289" r:id="rId12"/>
    <p:sldId id="290" r:id="rId13"/>
    <p:sldId id="291" r:id="rId14"/>
    <p:sldId id="292" r:id="rId15"/>
    <p:sldId id="29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F849B8-C4AA-4384-98FF-EBFECBCBD267}" type="datetimeFigureOut">
              <a:rPr lang="en-US" smtClean="0"/>
              <a:pPr/>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E82057-1D78-4A37-93E3-97B52FF8A18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F849B8-C4AA-4384-98FF-EBFECBCBD267}" type="datetimeFigureOut">
              <a:rPr lang="en-US" smtClean="0"/>
              <a:pPr/>
              <a:t>10/17/2018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82057-1D78-4A37-93E3-97B52FF8A18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image" Target="../media/image8.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image" Target="../media/image9.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image" Target="../media/image10.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11.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43608" y="1751618"/>
            <a:ext cx="7416824" cy="4524315"/>
          </a:xfrm>
          <a:prstGeom prst="rect">
            <a:avLst/>
          </a:prstGeom>
        </p:spPr>
        <p:txBody>
          <a:bodyPr wrap="square">
            <a:spAutoFit/>
          </a:bodyPr>
          <a:lstStyle/>
          <a:p>
            <a:pPr lvl="0"/>
            <a:r>
              <a:rPr lang="en-US" sz="3200" b="1" dirty="0" err="1">
                <a:solidFill>
                  <a:srgbClr val="7030A0"/>
                </a:solidFill>
                <a:cs typeface="+mj-cs"/>
              </a:rPr>
              <a:t>Lec</a:t>
            </a:r>
            <a:r>
              <a:rPr lang="en-US" sz="3200" b="1" dirty="0">
                <a:solidFill>
                  <a:srgbClr val="7030A0"/>
                </a:solidFill>
                <a:cs typeface="+mj-cs"/>
              </a:rPr>
              <a:t> </a:t>
            </a:r>
            <a:r>
              <a:rPr lang="en-US" sz="3200" b="1" dirty="0" smtClean="0">
                <a:solidFill>
                  <a:srgbClr val="7030A0"/>
                </a:solidFill>
                <a:cs typeface="+mj-cs"/>
              </a:rPr>
              <a:t>3                                                  </a:t>
            </a:r>
            <a:r>
              <a:rPr lang="en-US" sz="3200" b="1" dirty="0" smtClean="0">
                <a:solidFill>
                  <a:srgbClr val="7030A0"/>
                </a:solidFill>
                <a:cs typeface="+mj-cs"/>
              </a:rPr>
              <a:t>5th stage</a:t>
            </a:r>
          </a:p>
          <a:p>
            <a:pPr lvl="0"/>
            <a:endParaRPr lang="en-US" sz="3200" b="1" dirty="0">
              <a:solidFill>
                <a:srgbClr val="7030A0"/>
              </a:solidFill>
              <a:cs typeface="+mj-cs"/>
            </a:endParaRPr>
          </a:p>
          <a:p>
            <a:pPr lvl="0"/>
            <a:r>
              <a:rPr lang="en-US" sz="3200" b="1" dirty="0" smtClean="0">
                <a:solidFill>
                  <a:srgbClr val="7030A0"/>
                </a:solidFill>
                <a:cs typeface="+mj-cs"/>
              </a:rPr>
              <a:t> </a:t>
            </a:r>
            <a:endParaRPr lang="en-US" sz="3200" b="1" dirty="0">
              <a:solidFill>
                <a:srgbClr val="7030A0"/>
              </a:solidFill>
              <a:cs typeface="+mj-cs"/>
            </a:endParaRPr>
          </a:p>
          <a:p>
            <a:pPr lvl="0"/>
            <a:r>
              <a:rPr lang="en-US" sz="3200" b="1" dirty="0" smtClean="0">
                <a:solidFill>
                  <a:srgbClr val="C00000"/>
                </a:solidFill>
                <a:cs typeface="+mj-cs"/>
              </a:rPr>
              <a:t>Organic Pharmaceutical  Chemistry IV</a:t>
            </a:r>
          </a:p>
          <a:p>
            <a:pPr lvl="0"/>
            <a:endParaRPr lang="en-US" sz="3200" b="1" dirty="0">
              <a:solidFill>
                <a:srgbClr val="C00000"/>
              </a:solidFill>
              <a:cs typeface="+mj-cs"/>
            </a:endParaRPr>
          </a:p>
          <a:p>
            <a:pPr lvl="0"/>
            <a:r>
              <a:rPr lang="en-US" sz="3200" b="1" dirty="0" smtClean="0">
                <a:solidFill>
                  <a:srgbClr val="C00000"/>
                </a:solidFill>
                <a:cs typeface="+mj-cs"/>
              </a:rPr>
              <a:t>                         2018-2019</a:t>
            </a:r>
          </a:p>
          <a:p>
            <a:pPr lvl="0"/>
            <a:r>
              <a:rPr lang="en-US" sz="3200" b="1" dirty="0">
                <a:solidFill>
                  <a:srgbClr val="002060"/>
                </a:solidFill>
                <a:cs typeface="Times New Roman"/>
              </a:rPr>
              <a:t>Assist prof. </a:t>
            </a:r>
            <a:r>
              <a:rPr lang="en-US" sz="3200" b="1" dirty="0" err="1">
                <a:solidFill>
                  <a:srgbClr val="002060"/>
                </a:solidFill>
                <a:cs typeface="Times New Roman"/>
              </a:rPr>
              <a:t>Dr.Rita</a:t>
            </a:r>
            <a:r>
              <a:rPr lang="en-US" sz="3200" b="1" dirty="0">
                <a:solidFill>
                  <a:srgbClr val="002060"/>
                </a:solidFill>
                <a:cs typeface="Times New Roman"/>
              </a:rPr>
              <a:t> Sabah Elias</a:t>
            </a:r>
          </a:p>
          <a:p>
            <a:pPr lvl="0"/>
            <a:r>
              <a:rPr lang="en-US" sz="3200" b="1" dirty="0">
                <a:solidFill>
                  <a:srgbClr val="002060"/>
                </a:solidFill>
                <a:cs typeface="Times New Roman"/>
              </a:rPr>
              <a:t>College of Pharmacy, university of </a:t>
            </a:r>
            <a:r>
              <a:rPr lang="en-US" sz="3200" b="1" dirty="0" err="1">
                <a:solidFill>
                  <a:srgbClr val="002060"/>
                </a:solidFill>
                <a:cs typeface="Times New Roman"/>
              </a:rPr>
              <a:t>Basrah</a:t>
            </a:r>
            <a:r>
              <a:rPr lang="en-US" sz="3200" b="1" dirty="0">
                <a:solidFill>
                  <a:srgbClr val="002060"/>
                </a:solidFill>
                <a:cs typeface="Times New Roman"/>
              </a:rPr>
              <a:t> </a:t>
            </a:r>
            <a:endParaRPr lang="ar-IQ" sz="3200" b="1" dirty="0">
              <a:solidFill>
                <a:srgbClr val="002060"/>
              </a:solidFill>
              <a:cs typeface="Times New Roman"/>
            </a:endParaRPr>
          </a:p>
          <a:p>
            <a:pPr lvl="0"/>
            <a:endParaRPr lang="ar-IQ" sz="3200" b="1" dirty="0">
              <a:solidFill>
                <a:srgbClr val="C00000"/>
              </a:solidFill>
              <a:cs typeface="+mj-cs"/>
            </a:endParaRPr>
          </a:p>
        </p:txBody>
      </p:sp>
    </p:spTree>
    <p:extLst>
      <p:ext uri="{BB962C8B-B14F-4D97-AF65-F5344CB8AC3E}">
        <p14:creationId xmlns:p14="http://schemas.microsoft.com/office/powerpoint/2010/main" val="3262287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66688" y="764124"/>
            <a:ext cx="231986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b="1" i="1" u="none" strike="noStrike" cap="none" normalizeH="0" baseline="0" dirty="0" smtClean="0">
                <a:ln>
                  <a:noFill/>
                </a:ln>
                <a:solidFill>
                  <a:srgbClr val="C00000"/>
                </a:solidFill>
                <a:effectLst/>
                <a:latin typeface="Times New Roman" pitchFamily="18" charset="0"/>
                <a:ea typeface="Calibri" pitchFamily="34" charset="0"/>
                <a:cs typeface="+mj-cs"/>
              </a:rPr>
              <a:t>Example</a:t>
            </a:r>
            <a:endParaRPr kumimoji="0" lang="en-US" sz="28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rgbClr val="002060"/>
                </a:solidFill>
                <a:effectLst/>
                <a:latin typeface="Times New Roman" pitchFamily="18" charset="0"/>
                <a:ea typeface="Calibri" pitchFamily="34" charset="0"/>
                <a:cs typeface="+mj-cs"/>
              </a:rPr>
              <a:t>Sulfasalazine</a:t>
            </a:r>
            <a:endParaRPr kumimoji="0" lang="en-US" sz="2800" b="0" i="0" u="none" strike="noStrike" cap="none" normalizeH="0" baseline="0" dirty="0" smtClean="0">
              <a:ln>
                <a:noFill/>
              </a:ln>
              <a:solidFill>
                <a:schemeClr val="tx1"/>
              </a:solidFill>
              <a:effectLst/>
              <a:latin typeface="Arial" pitchFamily="34" charset="0"/>
              <a:cs typeface="+mj-cs"/>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4270400389"/>
              </p:ext>
            </p:extLst>
          </p:nvPr>
        </p:nvGraphicFramePr>
        <p:xfrm>
          <a:off x="166688" y="2492896"/>
          <a:ext cx="8883650" cy="1619250"/>
        </p:xfrm>
        <a:graphic>
          <a:graphicData uri="http://schemas.openxmlformats.org/presentationml/2006/ole">
            <mc:AlternateContent xmlns:mc="http://schemas.openxmlformats.org/markup-compatibility/2006">
              <mc:Choice xmlns:v="urn:schemas-microsoft-com:vml" Requires="v">
                <p:oleObj spid="_x0000_s47112" name="CS ChemDraw Drawing" r:id="rId3" imgW="13104573" imgH="2407229" progId="ChemDraw.Document.6.0">
                  <p:embed/>
                </p:oleObj>
              </mc:Choice>
              <mc:Fallback>
                <p:oleObj name="CS ChemDraw Drawing" r:id="rId3" imgW="13104573" imgH="2407229" progId="ChemDraw.Document.6.0">
                  <p:embed/>
                  <p:pic>
                    <p:nvPicPr>
                      <p:cNvPr id="0" name="Object 1"/>
                      <p:cNvPicPr>
                        <a:picLocks noChangeAspect="1" noChangeArrowheads="1"/>
                      </p:cNvPicPr>
                      <p:nvPr/>
                    </p:nvPicPr>
                    <p:blipFill>
                      <a:blip r:embed="rId4"/>
                      <a:srcRect/>
                      <a:stretch>
                        <a:fillRect/>
                      </a:stretch>
                    </p:blipFill>
                    <p:spPr bwMode="auto">
                      <a:xfrm>
                        <a:off x="166688" y="2492896"/>
                        <a:ext cx="8883650" cy="1619250"/>
                      </a:xfrm>
                      <a:prstGeom prst="rect">
                        <a:avLst/>
                      </a:prstGeom>
                      <a:noFill/>
                    </p:spPr>
                  </p:pic>
                </p:oleObj>
              </mc:Fallback>
            </mc:AlternateContent>
          </a:graphicData>
        </a:graphic>
      </p:graphicFrame>
      <p:sp>
        <p:nvSpPr>
          <p:cNvPr id="4" name="Rectangle 3"/>
          <p:cNvSpPr>
            <a:spLocks noChangeArrowheads="1"/>
          </p:cNvSpPr>
          <p:nvPr/>
        </p:nvSpPr>
        <p:spPr bwMode="auto">
          <a:xfrm>
            <a:off x="166688" y="5013176"/>
            <a:ext cx="871321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2305050" algn="l"/>
              </a:tabLst>
            </a:pPr>
            <a:r>
              <a:rPr kumimoji="0" lang="en-US" sz="2400" b="1" i="0" u="sng" strike="noStrike" cap="none" normalizeH="0" baseline="0" dirty="0" smtClean="0">
                <a:ln>
                  <a:noFill/>
                </a:ln>
                <a:solidFill>
                  <a:srgbClr val="00B050"/>
                </a:solidFill>
                <a:effectLst/>
                <a:latin typeface="Times New Roman" pitchFamily="18" charset="0"/>
                <a:ea typeface="Calibri" pitchFamily="34" charset="0"/>
                <a:cs typeface="+mj-cs"/>
              </a:rPr>
              <a:t>Advantage  of sulfasalazine </a:t>
            </a:r>
            <a:r>
              <a:rPr kumimoji="0" lang="en-US" sz="2400" b="1" i="0" u="sng" strike="noStrike" cap="none" normalizeH="0" baseline="0" dirty="0" err="1" smtClean="0">
                <a:ln>
                  <a:noFill/>
                </a:ln>
                <a:solidFill>
                  <a:srgbClr val="00B050"/>
                </a:solidFill>
                <a:effectLst/>
                <a:latin typeface="Times New Roman" pitchFamily="18" charset="0"/>
                <a:ea typeface="Calibri" pitchFamily="34" charset="0"/>
                <a:cs typeface="+mj-cs"/>
              </a:rPr>
              <a:t>prodrug</a:t>
            </a:r>
            <a:endParaRPr kumimoji="0" lang="en-US" sz="2400" b="1"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Char char="•"/>
              <a:tabLst>
                <a:tab pos="2305050" algn="l"/>
              </a:tabLst>
            </a:pPr>
            <a:r>
              <a:rPr kumimoji="0" lang="en-US" sz="2400" b="1" i="0" u="none" strike="noStrike" cap="none" normalizeH="0" baseline="0" dirty="0" smtClean="0">
                <a:ln>
                  <a:noFill/>
                </a:ln>
                <a:solidFill>
                  <a:srgbClr val="0070C0"/>
                </a:solidFill>
                <a:effectLst/>
                <a:latin typeface="Times New Roman" pitchFamily="18" charset="0"/>
                <a:ea typeface="Calibri" pitchFamily="34" charset="0"/>
                <a:cs typeface="+mj-cs"/>
              </a:rPr>
              <a:t>Taken orally (no systemic absorption).</a:t>
            </a:r>
            <a:endParaRPr kumimoji="0" lang="en-US" sz="2400" b="1"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Char char="•"/>
              <a:tabLst>
                <a:tab pos="2305050" algn="l"/>
              </a:tabLst>
            </a:pPr>
            <a:r>
              <a:rPr kumimoji="0" lang="en-US" sz="2400" b="1" i="0" u="none" strike="noStrike" cap="none" normalizeH="0" baseline="0" dirty="0" smtClean="0">
                <a:ln>
                  <a:noFill/>
                </a:ln>
                <a:solidFill>
                  <a:srgbClr val="0070C0"/>
                </a:solidFill>
                <a:effectLst/>
                <a:latin typeface="Times New Roman" pitchFamily="18" charset="0"/>
                <a:ea typeface="Calibri" pitchFamily="34" charset="0"/>
                <a:cs typeface="+mj-cs"/>
              </a:rPr>
              <a:t>Targeting (help to concentrate the active agent at site of action).</a:t>
            </a:r>
            <a:endParaRPr kumimoji="0" lang="en-US" sz="2400" b="1"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Char char="•"/>
              <a:tabLst>
                <a:tab pos="2305050" algn="l"/>
              </a:tabLst>
            </a:pPr>
            <a:r>
              <a:rPr kumimoji="0" lang="en-US" sz="2400" b="1" i="0" u="none" strike="noStrike" cap="none" normalizeH="0" baseline="0" dirty="0" smtClean="0">
                <a:ln>
                  <a:noFill/>
                </a:ln>
                <a:solidFill>
                  <a:srgbClr val="0070C0"/>
                </a:solidFill>
                <a:effectLst/>
                <a:latin typeface="Times New Roman" pitchFamily="18" charset="0"/>
                <a:ea typeface="Calibri" pitchFamily="34" charset="0"/>
                <a:cs typeface="+mj-cs"/>
              </a:rPr>
              <a:t>Synergistic effect.</a:t>
            </a:r>
            <a:endParaRPr kumimoji="0" lang="en-US" sz="2400" b="1" i="0" u="none" strike="noStrike" cap="none" normalizeH="0" baseline="0" dirty="0" smtClean="0">
              <a:ln>
                <a:noFill/>
              </a:ln>
              <a:solidFill>
                <a:schemeClr val="tx1"/>
              </a:solidFill>
              <a:effectLst/>
              <a:latin typeface="Arial" pitchFamily="34" charset="0"/>
              <a:cs typeface="+mj-cs"/>
            </a:endParaRPr>
          </a:p>
        </p:txBody>
      </p:sp>
    </p:spTree>
    <p:extLst>
      <p:ext uri="{BB962C8B-B14F-4D97-AF65-F5344CB8AC3E}">
        <p14:creationId xmlns:p14="http://schemas.microsoft.com/office/powerpoint/2010/main" val="1173196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95536" y="674914"/>
            <a:ext cx="3820854"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Char char="•"/>
              <a:tabLst/>
            </a:pPr>
            <a:r>
              <a:rPr kumimoji="0" lang="en-US" sz="3200" b="1" i="0" u="none" strike="noStrike" cap="none" normalizeH="0" baseline="0" dirty="0" err="1" smtClean="0">
                <a:ln>
                  <a:noFill/>
                </a:ln>
                <a:solidFill>
                  <a:srgbClr val="002060"/>
                </a:solidFill>
                <a:effectLst/>
                <a:latin typeface="Times New Roman" pitchFamily="18" charset="0"/>
                <a:ea typeface="Calibri" pitchFamily="34" charset="0"/>
                <a:cs typeface="+mj-cs"/>
              </a:rPr>
              <a:t>Olsalazine</a:t>
            </a:r>
            <a:r>
              <a:rPr kumimoji="0" lang="en-US" sz="3200" b="1" i="0" u="none" strike="noStrike" cap="none" normalizeH="0" baseline="0" dirty="0" smtClean="0">
                <a:ln>
                  <a:noFill/>
                </a:ln>
                <a:solidFill>
                  <a:srgbClr val="002060"/>
                </a:solidFill>
                <a:effectLst/>
                <a:latin typeface="Times New Roman" pitchFamily="18" charset="0"/>
                <a:ea typeface="Calibri" pitchFamily="34" charset="0"/>
                <a:cs typeface="+mj-cs"/>
              </a:rPr>
              <a:t> </a:t>
            </a:r>
            <a:r>
              <a:rPr kumimoji="0" lang="en-US" sz="3200" b="1" i="0" u="none" strike="noStrike" cap="none" normalizeH="0" baseline="0" dirty="0" err="1" smtClean="0">
                <a:ln>
                  <a:noFill/>
                </a:ln>
                <a:solidFill>
                  <a:srgbClr val="002060"/>
                </a:solidFill>
                <a:effectLst/>
                <a:latin typeface="Times New Roman" pitchFamily="18" charset="0"/>
                <a:ea typeface="Calibri" pitchFamily="34" charset="0"/>
                <a:cs typeface="+mj-cs"/>
              </a:rPr>
              <a:t>prodrug</a:t>
            </a:r>
            <a:endParaRPr kumimoji="0" lang="en-US" sz="3200" b="1"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3449361098"/>
              </p:ext>
            </p:extLst>
          </p:nvPr>
        </p:nvGraphicFramePr>
        <p:xfrm>
          <a:off x="107950" y="2817813"/>
          <a:ext cx="8567738" cy="2595562"/>
        </p:xfrm>
        <a:graphic>
          <a:graphicData uri="http://schemas.openxmlformats.org/presentationml/2006/ole">
            <mc:AlternateContent xmlns:mc="http://schemas.openxmlformats.org/markup-compatibility/2006">
              <mc:Choice xmlns:v="urn:schemas-microsoft-com:vml" Requires="v">
                <p:oleObj spid="_x0000_s48134" name="CS ChemDraw Drawing" r:id="rId3" imgW="10914237" imgH="3306546" progId="ChemDraw.Document.6.0">
                  <p:embed/>
                </p:oleObj>
              </mc:Choice>
              <mc:Fallback>
                <p:oleObj name="CS ChemDraw Drawing" r:id="rId3" imgW="10914237" imgH="3306546" progId="ChemDraw.Document.6.0">
                  <p:embed/>
                  <p:pic>
                    <p:nvPicPr>
                      <p:cNvPr id="0" name="Object 1"/>
                      <p:cNvPicPr>
                        <a:picLocks noChangeAspect="1" noChangeArrowheads="1"/>
                      </p:cNvPicPr>
                      <p:nvPr/>
                    </p:nvPicPr>
                    <p:blipFill>
                      <a:blip r:embed="rId4"/>
                      <a:srcRect/>
                      <a:stretch>
                        <a:fillRect/>
                      </a:stretch>
                    </p:blipFill>
                    <p:spPr bwMode="auto">
                      <a:xfrm>
                        <a:off x="107950" y="2817813"/>
                        <a:ext cx="8567738" cy="2595562"/>
                      </a:xfrm>
                      <a:prstGeom prst="rect">
                        <a:avLst/>
                      </a:prstGeom>
                      <a:noFill/>
                    </p:spPr>
                  </p:pic>
                </p:oleObj>
              </mc:Fallback>
            </mc:AlternateContent>
          </a:graphicData>
        </a:graphic>
      </p:graphicFrame>
    </p:spTree>
    <p:extLst>
      <p:ext uri="{BB962C8B-B14F-4D97-AF65-F5344CB8AC3E}">
        <p14:creationId xmlns:p14="http://schemas.microsoft.com/office/powerpoint/2010/main" val="715466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79512" y="1700808"/>
            <a:ext cx="7889853"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Char char="•"/>
              <a:tabLst/>
            </a:pPr>
            <a:r>
              <a:rPr kumimoji="0" lang="en-US" sz="3200" b="1" i="0" u="none" strike="noStrike" cap="none" normalizeH="0" baseline="0" dirty="0" err="1" smtClean="0">
                <a:ln>
                  <a:noFill/>
                </a:ln>
                <a:solidFill>
                  <a:srgbClr val="002060"/>
                </a:solidFill>
                <a:effectLst/>
                <a:latin typeface="Times New Roman" pitchFamily="18" charset="0"/>
                <a:ea typeface="Calibri" pitchFamily="34" charset="0"/>
                <a:cs typeface="+mj-cs"/>
              </a:rPr>
              <a:t>Prontosil</a:t>
            </a:r>
            <a:r>
              <a:rPr kumimoji="0" lang="en-US" sz="3200" b="1" i="0" u="none" strike="noStrike" cap="none" normalizeH="0" baseline="0" dirty="0" smtClean="0">
                <a:ln>
                  <a:noFill/>
                </a:ln>
                <a:solidFill>
                  <a:srgbClr val="002060"/>
                </a:solidFill>
                <a:effectLst/>
                <a:latin typeface="Times New Roman" pitchFamily="18" charset="0"/>
                <a:ea typeface="Calibri" pitchFamily="34" charset="0"/>
                <a:cs typeface="+mj-cs"/>
              </a:rPr>
              <a:t> ( treatment of systemic infection)</a:t>
            </a:r>
            <a:endParaRPr kumimoji="0" lang="en-US" sz="3200" b="1"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384712835"/>
              </p:ext>
            </p:extLst>
          </p:nvPr>
        </p:nvGraphicFramePr>
        <p:xfrm>
          <a:off x="181893" y="2780928"/>
          <a:ext cx="8747125" cy="1819275"/>
        </p:xfrm>
        <a:graphic>
          <a:graphicData uri="http://schemas.openxmlformats.org/presentationml/2006/ole">
            <mc:AlternateContent xmlns:mc="http://schemas.openxmlformats.org/markup-compatibility/2006">
              <mc:Choice xmlns:v="urn:schemas-microsoft-com:vml" Requires="v">
                <p:oleObj spid="_x0000_s49158" name="CS ChemDraw Drawing" r:id="rId3" imgW="11341260" imgH="2352930" progId="ChemDraw.Document.6.0">
                  <p:embed/>
                </p:oleObj>
              </mc:Choice>
              <mc:Fallback>
                <p:oleObj name="CS ChemDraw Drawing" r:id="rId3" imgW="11341260" imgH="2352930" progId="ChemDraw.Document.6.0">
                  <p:embed/>
                  <p:pic>
                    <p:nvPicPr>
                      <p:cNvPr id="0" name="Object 1"/>
                      <p:cNvPicPr>
                        <a:picLocks noChangeAspect="1" noChangeArrowheads="1"/>
                      </p:cNvPicPr>
                      <p:nvPr/>
                    </p:nvPicPr>
                    <p:blipFill>
                      <a:blip r:embed="rId4"/>
                      <a:srcRect/>
                      <a:stretch>
                        <a:fillRect/>
                      </a:stretch>
                    </p:blipFill>
                    <p:spPr bwMode="auto">
                      <a:xfrm>
                        <a:off x="181893" y="2780928"/>
                        <a:ext cx="8747125" cy="1819275"/>
                      </a:xfrm>
                      <a:prstGeom prst="rect">
                        <a:avLst/>
                      </a:prstGeom>
                      <a:noFill/>
                    </p:spPr>
                  </p:pic>
                </p:oleObj>
              </mc:Fallback>
            </mc:AlternateContent>
          </a:graphicData>
        </a:graphic>
      </p:graphicFrame>
    </p:spTree>
    <p:extLst>
      <p:ext uri="{BB962C8B-B14F-4D97-AF65-F5344CB8AC3E}">
        <p14:creationId xmlns:p14="http://schemas.microsoft.com/office/powerpoint/2010/main" val="2839077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51520" y="524187"/>
            <a:ext cx="4658648"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Char char="•"/>
              <a:tabLst>
                <a:tab pos="609600" algn="l"/>
              </a:tabLst>
            </a:pPr>
            <a:r>
              <a:rPr kumimoji="0" lang="en-US" sz="3200" b="1" i="0" u="none" strike="noStrike" cap="none" normalizeH="0" baseline="0" dirty="0" smtClean="0">
                <a:ln>
                  <a:noFill/>
                </a:ln>
                <a:solidFill>
                  <a:srgbClr val="C00000"/>
                </a:solidFill>
                <a:effectLst/>
                <a:latin typeface="Times New Roman" pitchFamily="18" charset="0"/>
                <a:ea typeface="Calibri" pitchFamily="34" charset="0"/>
                <a:cs typeface="+mj-cs"/>
              </a:rPr>
              <a:t>4- Carbonyl compounds</a:t>
            </a:r>
            <a:endParaRPr kumimoji="0" lang="en-US" sz="32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tab pos="6096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101839760"/>
              </p:ext>
            </p:extLst>
          </p:nvPr>
        </p:nvGraphicFramePr>
        <p:xfrm>
          <a:off x="260350" y="2133600"/>
          <a:ext cx="8623300" cy="2894013"/>
        </p:xfrm>
        <a:graphic>
          <a:graphicData uri="http://schemas.openxmlformats.org/presentationml/2006/ole">
            <mc:AlternateContent xmlns:mc="http://schemas.openxmlformats.org/markup-compatibility/2006">
              <mc:Choice xmlns:v="urn:schemas-microsoft-com:vml" Requires="v">
                <p:oleObj spid="_x0000_s50181" name="CS ChemDraw Drawing" r:id="rId3" imgW="6825559" imgH="2288828" progId="ChemDraw.Document.6.0">
                  <p:embed/>
                </p:oleObj>
              </mc:Choice>
              <mc:Fallback>
                <p:oleObj name="CS ChemDraw Drawing" r:id="rId3" imgW="6825559" imgH="2288828" progId="ChemDraw.Document.6.0">
                  <p:embed/>
                  <p:pic>
                    <p:nvPicPr>
                      <p:cNvPr id="0" name="Object 1"/>
                      <p:cNvPicPr>
                        <a:picLocks noChangeAspect="1" noChangeArrowheads="1"/>
                      </p:cNvPicPr>
                      <p:nvPr/>
                    </p:nvPicPr>
                    <p:blipFill>
                      <a:blip r:embed="rId4"/>
                      <a:srcRect/>
                      <a:stretch>
                        <a:fillRect/>
                      </a:stretch>
                    </p:blipFill>
                    <p:spPr bwMode="auto">
                      <a:xfrm>
                        <a:off x="260350" y="2133600"/>
                        <a:ext cx="8623300" cy="2894013"/>
                      </a:xfrm>
                      <a:prstGeom prst="rect">
                        <a:avLst/>
                      </a:prstGeom>
                      <a:noFill/>
                    </p:spPr>
                  </p:pic>
                </p:oleObj>
              </mc:Fallback>
            </mc:AlternateContent>
          </a:graphicData>
        </a:graphic>
      </p:graphicFrame>
    </p:spTree>
    <p:extLst>
      <p:ext uri="{BB962C8B-B14F-4D97-AF65-F5344CB8AC3E}">
        <p14:creationId xmlns:p14="http://schemas.microsoft.com/office/powerpoint/2010/main" val="83158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95536" y="767209"/>
            <a:ext cx="271420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err="1" smtClean="0">
                <a:ln>
                  <a:noFill/>
                </a:ln>
                <a:solidFill>
                  <a:srgbClr val="632423"/>
                </a:solidFill>
                <a:effectLst/>
                <a:latin typeface="Times New Roman" pitchFamily="18" charset="0"/>
                <a:ea typeface="Calibri" pitchFamily="34" charset="0"/>
                <a:cs typeface="+mj-cs"/>
              </a:rPr>
              <a:t>Methenamine</a:t>
            </a:r>
            <a:endParaRPr kumimoji="0" lang="en-US" sz="32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mj-cs"/>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3565558134"/>
              </p:ext>
            </p:extLst>
          </p:nvPr>
        </p:nvGraphicFramePr>
        <p:xfrm>
          <a:off x="199472" y="2780928"/>
          <a:ext cx="8745056" cy="3471094"/>
        </p:xfrm>
        <a:graphic>
          <a:graphicData uri="http://schemas.openxmlformats.org/presentationml/2006/ole">
            <mc:AlternateContent xmlns:mc="http://schemas.openxmlformats.org/markup-compatibility/2006">
              <mc:Choice xmlns:v="urn:schemas-microsoft-com:vml" Requires="v">
                <p:oleObj spid="_x0000_s51204" name="CS ChemDraw Drawing" r:id="rId3" imgW="6496497" imgH="2576534" progId="ChemDraw.Document.6.0">
                  <p:embed/>
                </p:oleObj>
              </mc:Choice>
              <mc:Fallback>
                <p:oleObj name="CS ChemDraw Drawing" r:id="rId3" imgW="6496497" imgH="2576534" progId="ChemDraw.Document.6.0">
                  <p:embed/>
                  <p:pic>
                    <p:nvPicPr>
                      <p:cNvPr id="0" name="Object 1"/>
                      <p:cNvPicPr>
                        <a:picLocks noChangeAspect="1" noChangeArrowheads="1"/>
                      </p:cNvPicPr>
                      <p:nvPr/>
                    </p:nvPicPr>
                    <p:blipFill>
                      <a:blip r:embed="rId4"/>
                      <a:srcRect/>
                      <a:stretch>
                        <a:fillRect/>
                      </a:stretch>
                    </p:blipFill>
                    <p:spPr bwMode="auto">
                      <a:xfrm>
                        <a:off x="199472" y="2780928"/>
                        <a:ext cx="8745056" cy="3471094"/>
                      </a:xfrm>
                      <a:prstGeom prst="rect">
                        <a:avLst/>
                      </a:prstGeom>
                      <a:noFill/>
                    </p:spPr>
                  </p:pic>
                </p:oleObj>
              </mc:Fallback>
            </mc:AlternateContent>
          </a:graphicData>
        </a:graphic>
      </p:graphicFrame>
    </p:spTree>
    <p:extLst>
      <p:ext uri="{BB962C8B-B14F-4D97-AF65-F5344CB8AC3E}">
        <p14:creationId xmlns:p14="http://schemas.microsoft.com/office/powerpoint/2010/main" val="4283285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548680"/>
            <a:ext cx="8496944" cy="5693866"/>
          </a:xfrm>
          <a:prstGeom prst="rect">
            <a:avLst/>
          </a:prstGeom>
        </p:spPr>
        <p:txBody>
          <a:bodyPr wrap="square">
            <a:spAutoFit/>
          </a:bodyPr>
          <a:lstStyle/>
          <a:p>
            <a:pPr>
              <a:spcAft>
                <a:spcPts val="0"/>
              </a:spcAft>
            </a:pPr>
            <a:r>
              <a:rPr lang="en-US" sz="2800" dirty="0" err="1">
                <a:latin typeface="Times New Roman"/>
                <a:ea typeface="Calibri"/>
                <a:cs typeface="+mj-cs"/>
              </a:rPr>
              <a:t>Methenamine</a:t>
            </a:r>
            <a:r>
              <a:rPr lang="en-US" sz="2800" dirty="0">
                <a:latin typeface="Times New Roman"/>
                <a:ea typeface="Calibri"/>
                <a:cs typeface="+mj-cs"/>
              </a:rPr>
              <a:t> is only </a:t>
            </a:r>
            <a:r>
              <a:rPr lang="en-US" sz="2800" dirty="0" err="1">
                <a:latin typeface="Times New Roman"/>
                <a:ea typeface="Calibri"/>
                <a:cs typeface="+mj-cs"/>
              </a:rPr>
              <a:t>hydrolyse</a:t>
            </a:r>
            <a:r>
              <a:rPr lang="en-US" sz="2800" dirty="0">
                <a:latin typeface="Times New Roman"/>
                <a:ea typeface="Calibri"/>
                <a:cs typeface="+mj-cs"/>
              </a:rPr>
              <a:t> in acidic media which is found in acidic urine leading to liberation of formaldehyde and 4NH</a:t>
            </a:r>
            <a:r>
              <a:rPr lang="en-US" sz="2800" baseline="-25000" dirty="0">
                <a:latin typeface="Times New Roman"/>
                <a:ea typeface="Calibri"/>
                <a:cs typeface="+mj-cs"/>
              </a:rPr>
              <a:t>3,</a:t>
            </a:r>
            <a:r>
              <a:rPr lang="en-US" sz="2800" dirty="0">
                <a:ea typeface="Calibri"/>
                <a:cs typeface="+mj-cs"/>
              </a:rPr>
              <a:t> </a:t>
            </a:r>
            <a:r>
              <a:rPr lang="en-US" sz="2800" dirty="0">
                <a:latin typeface="Times New Roman"/>
                <a:ea typeface="Calibri"/>
                <a:cs typeface="+mj-cs"/>
              </a:rPr>
              <a:t>where the formaldehyde act as antibacterial agent by reacting with nucleophiles present in bacteria. The agent is administered in enteric-coated capsules to protect it from premature hydrolysis in the acidic environment of the stomach. After dissolution of the enteric-coated capsules in the intestine, the agent is absorbed and moves into the bloodstream, eventually ending up in the urine, where the acidic pH catalyzes the chemical hydrolysis to give formaldehyde. Use of this </a:t>
            </a:r>
            <a:r>
              <a:rPr lang="en-US" sz="2800" dirty="0" err="1">
                <a:latin typeface="Times New Roman"/>
                <a:ea typeface="Calibri"/>
                <a:cs typeface="+mj-cs"/>
              </a:rPr>
              <a:t>prodrug</a:t>
            </a:r>
            <a:r>
              <a:rPr lang="en-US" sz="2800" dirty="0">
                <a:latin typeface="Times New Roman"/>
                <a:ea typeface="Calibri"/>
                <a:cs typeface="+mj-cs"/>
              </a:rPr>
              <a:t> approach prevents the systemic release of formaldehyde and reduces toxicity.</a:t>
            </a:r>
            <a:endParaRPr lang="en-US" sz="2800" dirty="0">
              <a:ea typeface="Calibri"/>
              <a:cs typeface="+mj-cs"/>
            </a:endParaRPr>
          </a:p>
        </p:txBody>
      </p:sp>
    </p:spTree>
    <p:extLst>
      <p:ext uri="{BB962C8B-B14F-4D97-AF65-F5344CB8AC3E}">
        <p14:creationId xmlns:p14="http://schemas.microsoft.com/office/powerpoint/2010/main" val="4022977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755576" y="260648"/>
            <a:ext cx="2064989"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C00000"/>
                </a:solidFill>
                <a:effectLst/>
                <a:latin typeface="Times New Roman" pitchFamily="18" charset="0"/>
                <a:ea typeface="Calibri" pitchFamily="34" charset="0"/>
                <a:cs typeface="+mj-cs"/>
              </a:rPr>
              <a:t>2-</a:t>
            </a:r>
            <a:r>
              <a:rPr kumimoji="0" lang="en-US" sz="3200" b="0" i="0" u="none" strike="noStrike" cap="none" normalizeH="0" baseline="0" dirty="0" smtClean="0">
                <a:ln>
                  <a:noFill/>
                </a:ln>
                <a:solidFill>
                  <a:srgbClr val="1D1B11"/>
                </a:solidFill>
                <a:effectLst/>
                <a:latin typeface="Times New Roman" pitchFamily="18" charset="0"/>
                <a:ea typeface="Calibri" pitchFamily="34" charset="0"/>
                <a:cs typeface="+mj-cs"/>
              </a:rPr>
              <a:t> </a:t>
            </a:r>
            <a:r>
              <a:rPr kumimoji="0" lang="en-US" sz="3200" b="1" i="1" u="none" strike="noStrike" cap="none" normalizeH="0" baseline="0" dirty="0" smtClean="0">
                <a:ln>
                  <a:noFill/>
                </a:ln>
                <a:solidFill>
                  <a:srgbClr val="943634"/>
                </a:solidFill>
                <a:effectLst/>
                <a:latin typeface="Times New Roman" pitchFamily="18" charset="0"/>
                <a:ea typeface="Calibri" pitchFamily="34" charset="0"/>
                <a:cs typeface="+mj-cs"/>
              </a:rPr>
              <a:t>Amines</a:t>
            </a:r>
            <a:endParaRPr kumimoji="0" lang="en-US" sz="32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mj-cs"/>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64501075"/>
              </p:ext>
            </p:extLst>
          </p:nvPr>
        </p:nvGraphicFramePr>
        <p:xfrm>
          <a:off x="201351" y="801525"/>
          <a:ext cx="8813306" cy="3109317"/>
        </p:xfrm>
        <a:graphic>
          <a:graphicData uri="http://schemas.openxmlformats.org/presentationml/2006/ole">
            <mc:AlternateContent xmlns:mc="http://schemas.openxmlformats.org/markup-compatibility/2006">
              <mc:Choice xmlns:v="urn:schemas-microsoft-com:vml" Requires="v">
                <p:oleObj spid="_x0000_s40972" name="CS ChemDraw Drawing" r:id="rId3" imgW="5391531" imgH="1909191" progId="ChemDraw.Document.6.0">
                  <p:embed/>
                </p:oleObj>
              </mc:Choice>
              <mc:Fallback>
                <p:oleObj name="CS ChemDraw Drawing" r:id="rId3" imgW="5391531" imgH="1909191"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351" y="801525"/>
                        <a:ext cx="8813306" cy="3109317"/>
                      </a:xfrm>
                      <a:prstGeom prst="rect">
                        <a:avLst/>
                      </a:prstGeom>
                      <a:noFill/>
                    </p:spPr>
                  </p:pic>
                </p:oleObj>
              </mc:Fallback>
            </mc:AlternateContent>
          </a:graphicData>
        </a:graphic>
      </p:graphicFrame>
      <p:sp>
        <p:nvSpPr>
          <p:cNvPr id="4" name="Rectangle 3"/>
          <p:cNvSpPr>
            <a:spLocks noChangeArrowheads="1"/>
          </p:cNvSpPr>
          <p:nvPr/>
        </p:nvSpPr>
        <p:spPr bwMode="auto">
          <a:xfrm>
            <a:off x="0" y="18383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IQ"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مستطيل 4"/>
          <p:cNvSpPr/>
          <p:nvPr/>
        </p:nvSpPr>
        <p:spPr>
          <a:xfrm>
            <a:off x="282239" y="4293096"/>
            <a:ext cx="8712968" cy="2246769"/>
          </a:xfrm>
          <a:prstGeom prst="rect">
            <a:avLst/>
          </a:prstGeom>
        </p:spPr>
        <p:txBody>
          <a:bodyPr wrap="square">
            <a:spAutoFit/>
          </a:bodyPr>
          <a:lstStyle/>
          <a:p>
            <a:pPr>
              <a:spcAft>
                <a:spcPts val="0"/>
              </a:spcAft>
            </a:pPr>
            <a:r>
              <a:rPr lang="en-US" sz="2800" b="1" dirty="0">
                <a:solidFill>
                  <a:srgbClr val="00B050"/>
                </a:solidFill>
                <a:latin typeface="Times New Roman"/>
                <a:ea typeface="Calibri"/>
                <a:cs typeface="+mj-cs"/>
              </a:rPr>
              <a:t>Amides have not been widely used us a </a:t>
            </a:r>
            <a:r>
              <a:rPr lang="en-US" sz="2800" b="1" dirty="0" err="1">
                <a:solidFill>
                  <a:srgbClr val="00B050"/>
                </a:solidFill>
                <a:latin typeface="Times New Roman"/>
                <a:ea typeface="Calibri"/>
                <a:cs typeface="+mj-cs"/>
              </a:rPr>
              <a:t>prodrug</a:t>
            </a:r>
            <a:r>
              <a:rPr lang="en-US" sz="2800" b="1" dirty="0">
                <a:solidFill>
                  <a:srgbClr val="00B050"/>
                </a:solidFill>
                <a:latin typeface="Times New Roman"/>
                <a:ea typeface="Calibri"/>
                <a:cs typeface="+mj-cs"/>
              </a:rPr>
              <a:t> strategy because of</a:t>
            </a:r>
            <a:r>
              <a:rPr lang="en-US" sz="2800" b="1" dirty="0" smtClean="0">
                <a:solidFill>
                  <a:srgbClr val="00B050"/>
                </a:solidFill>
                <a:latin typeface="Times New Roman"/>
                <a:ea typeface="Calibri"/>
                <a:cs typeface="+mj-cs"/>
              </a:rPr>
              <a:t>:-</a:t>
            </a:r>
            <a:endParaRPr lang="en-US" sz="2800" b="1" dirty="0">
              <a:ea typeface="Calibri"/>
              <a:cs typeface="+mj-cs"/>
            </a:endParaRPr>
          </a:p>
          <a:p>
            <a:pPr marL="342900" lvl="0" indent="-342900">
              <a:spcAft>
                <a:spcPts val="0"/>
              </a:spcAft>
              <a:buFont typeface="+mj-lt"/>
              <a:buAutoNum type="alphaLcPeriod"/>
            </a:pPr>
            <a:r>
              <a:rPr lang="en-US" sz="2800" b="1" dirty="0">
                <a:solidFill>
                  <a:srgbClr val="0070C0"/>
                </a:solidFill>
                <a:latin typeface="Times New Roman"/>
                <a:ea typeface="Calibri"/>
                <a:cs typeface="+mj-cs"/>
              </a:rPr>
              <a:t>The high chemical stability of the amide linkage.</a:t>
            </a:r>
            <a:endParaRPr lang="en-US" sz="2800" b="1" dirty="0">
              <a:ea typeface="Calibri"/>
              <a:cs typeface="+mj-cs"/>
            </a:endParaRPr>
          </a:p>
          <a:p>
            <a:pPr marL="342900" lvl="0" indent="-342900">
              <a:spcAft>
                <a:spcPts val="0"/>
              </a:spcAft>
              <a:buFont typeface="+mj-lt"/>
              <a:buAutoNum type="alphaLcPeriod"/>
            </a:pPr>
            <a:r>
              <a:rPr lang="en-US" sz="2800" b="1" dirty="0">
                <a:solidFill>
                  <a:srgbClr val="0070C0"/>
                </a:solidFill>
                <a:latin typeface="Times New Roman"/>
                <a:ea typeface="Calibri"/>
                <a:cs typeface="+mj-cs"/>
              </a:rPr>
              <a:t> The lack of </a:t>
            </a:r>
            <a:r>
              <a:rPr lang="en-US" sz="2800" b="1" dirty="0" err="1">
                <a:solidFill>
                  <a:srgbClr val="0070C0"/>
                </a:solidFill>
                <a:latin typeface="Times New Roman"/>
                <a:ea typeface="Calibri"/>
                <a:cs typeface="+mj-cs"/>
              </a:rPr>
              <a:t>amidase</a:t>
            </a:r>
            <a:r>
              <a:rPr lang="en-US" sz="2800" b="1" dirty="0">
                <a:solidFill>
                  <a:srgbClr val="0070C0"/>
                </a:solidFill>
                <a:latin typeface="Times New Roman"/>
                <a:ea typeface="Calibri"/>
                <a:cs typeface="+mj-cs"/>
              </a:rPr>
              <a:t> enzymes necessary </a:t>
            </a:r>
            <a:r>
              <a:rPr lang="en-US" sz="2800" b="1" dirty="0" smtClean="0">
                <a:solidFill>
                  <a:srgbClr val="0070C0"/>
                </a:solidFill>
                <a:latin typeface="Times New Roman"/>
                <a:ea typeface="Calibri"/>
                <a:cs typeface="+mj-cs"/>
              </a:rPr>
              <a:t>for hydrolysis</a:t>
            </a:r>
            <a:r>
              <a:rPr lang="en-US" sz="2800" b="1" dirty="0">
                <a:solidFill>
                  <a:srgbClr val="0070C0"/>
                </a:solidFill>
                <a:latin typeface="Times New Roman"/>
                <a:ea typeface="Calibri"/>
                <a:cs typeface="+mj-cs"/>
              </a:rPr>
              <a:t>.</a:t>
            </a:r>
            <a:endParaRPr lang="en-US" sz="2800" b="1" dirty="0">
              <a:ea typeface="Calibri"/>
              <a:cs typeface="+mj-cs"/>
            </a:endParaRPr>
          </a:p>
        </p:txBody>
      </p:sp>
    </p:spTree>
    <p:extLst>
      <p:ext uri="{BB962C8B-B14F-4D97-AF65-F5344CB8AC3E}">
        <p14:creationId xmlns:p14="http://schemas.microsoft.com/office/powerpoint/2010/main" val="1466876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430887"/>
            <a:ext cx="8892480"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mj-cs"/>
              </a:rPr>
              <a:t>A more common approach has been to use </a:t>
            </a:r>
            <a:r>
              <a:rPr kumimoji="0" lang="en-US" sz="2800" b="0" i="0" u="none" strike="noStrike" cap="none" normalizeH="0" baseline="0" dirty="0" err="1" smtClean="0">
                <a:ln>
                  <a:noFill/>
                </a:ln>
                <a:solidFill>
                  <a:schemeClr val="tx1"/>
                </a:solidFill>
                <a:effectLst/>
                <a:latin typeface="Times New Roman" pitchFamily="18" charset="0"/>
                <a:ea typeface="Calibri" pitchFamily="34" charset="0"/>
                <a:cs typeface="+mj-cs"/>
              </a:rPr>
              <a:t>Mannich</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mj-cs"/>
              </a:rPr>
              <a:t> bases as </a:t>
            </a:r>
            <a:endParaRPr kumimoji="0" lang="ar-IQ" sz="2800" b="0" i="0" u="none" strike="noStrike" cap="none" normalizeH="0" baseline="0" dirty="0" smtClean="0">
              <a:ln>
                <a:noFill/>
              </a:ln>
              <a:solidFill>
                <a:schemeClr val="tx1"/>
              </a:solidFill>
              <a:effectLst/>
              <a:latin typeface="Times New Roman" pitchFamily="18" charset="0"/>
              <a:ea typeface="Calibri" pitchFamily="34" charset="0"/>
              <a:cs typeface="+mj-cs"/>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mj-cs"/>
              </a:rPr>
              <a:t>a </a:t>
            </a:r>
            <a:r>
              <a:rPr kumimoji="0" lang="en-US" sz="2800" b="0" i="0" u="none" strike="noStrike" cap="none" normalizeH="0" baseline="0" dirty="0" err="1" smtClean="0">
                <a:ln>
                  <a:noFill/>
                </a:ln>
                <a:solidFill>
                  <a:schemeClr val="tx1"/>
                </a:solidFill>
                <a:effectLst/>
                <a:latin typeface="Times New Roman" pitchFamily="18" charset="0"/>
                <a:ea typeface="Calibri" pitchFamily="34" charset="0"/>
                <a:cs typeface="+mj-cs"/>
              </a:rPr>
              <a:t>prodrug</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mj-cs"/>
              </a:rPr>
              <a:t> form of the amines. </a:t>
            </a:r>
            <a:endParaRPr kumimoji="0" lang="en-US" sz="28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2800" b="1" i="0" u="none" strike="noStrike" cap="none" normalizeH="0" baseline="0" dirty="0" smtClean="0">
              <a:ln>
                <a:noFill/>
              </a:ln>
              <a:solidFill>
                <a:srgbClr val="0070C0"/>
              </a:solidFill>
              <a:effectLst/>
              <a:latin typeface="Times New Roman" pitchFamily="18" charset="0"/>
              <a:ea typeface="Calibri"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1" i="0" u="none" strike="noStrike" cap="none" normalizeH="0" baseline="0" dirty="0" smtClean="0">
                <a:ln>
                  <a:noFill/>
                </a:ln>
                <a:solidFill>
                  <a:srgbClr val="0070C0"/>
                </a:solidFill>
                <a:effectLst/>
                <a:latin typeface="Times New Roman" pitchFamily="18" charset="0"/>
                <a:ea typeface="Calibri" pitchFamily="34" charset="0"/>
                <a:cs typeface="+mj-cs"/>
              </a:rPr>
              <a:t> </a:t>
            </a:r>
            <a:r>
              <a:rPr kumimoji="0" lang="en-US" sz="2800" b="1" i="0" u="none" strike="noStrike" cap="none" normalizeH="0" baseline="0" dirty="0" err="1" smtClean="0">
                <a:ln>
                  <a:noFill/>
                </a:ln>
                <a:solidFill>
                  <a:srgbClr val="0070C0"/>
                </a:solidFill>
                <a:effectLst/>
                <a:latin typeface="Times New Roman" pitchFamily="18" charset="0"/>
                <a:ea typeface="Calibri" pitchFamily="34" charset="0"/>
                <a:cs typeface="+mj-cs"/>
              </a:rPr>
              <a:t>Mannich</a:t>
            </a:r>
            <a:r>
              <a:rPr kumimoji="0" lang="en-US" sz="2800" b="1" i="0" u="none" strike="noStrike" cap="none" normalizeH="0" baseline="0" dirty="0" smtClean="0">
                <a:ln>
                  <a:noFill/>
                </a:ln>
                <a:solidFill>
                  <a:srgbClr val="0070C0"/>
                </a:solidFill>
                <a:effectLst/>
                <a:latin typeface="Times New Roman" pitchFamily="18" charset="0"/>
                <a:ea typeface="Calibri" pitchFamily="34" charset="0"/>
                <a:cs typeface="+mj-cs"/>
              </a:rPr>
              <a:t> bases result from the reaction of two amines   with an aldehyde or ketone. </a:t>
            </a:r>
            <a:endParaRPr kumimoji="0" lang="en-US" sz="28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4221237830"/>
              </p:ext>
            </p:extLst>
          </p:nvPr>
        </p:nvGraphicFramePr>
        <p:xfrm>
          <a:off x="0" y="3140968"/>
          <a:ext cx="8960743" cy="2808312"/>
        </p:xfrm>
        <a:graphic>
          <a:graphicData uri="http://schemas.openxmlformats.org/presentationml/2006/ole">
            <mc:AlternateContent xmlns:mc="http://schemas.openxmlformats.org/markup-compatibility/2006">
              <mc:Choice xmlns:v="urn:schemas-microsoft-com:vml" Requires="v">
                <p:oleObj spid="_x0000_s41995" name="CS ChemDraw Drawing" r:id="rId3" imgW="8846447" imgH="1955119" progId="ChemDraw.Document.6.0">
                  <p:embed/>
                </p:oleObj>
              </mc:Choice>
              <mc:Fallback>
                <p:oleObj name="CS ChemDraw Drawing" r:id="rId3" imgW="8846447" imgH="1955119" progId="ChemDraw.Document.6.0">
                  <p:embed/>
                  <p:pic>
                    <p:nvPicPr>
                      <p:cNvPr id="0" name="Object 1"/>
                      <p:cNvPicPr>
                        <a:picLocks noChangeAspect="1" noChangeArrowheads="1"/>
                      </p:cNvPicPr>
                      <p:nvPr/>
                    </p:nvPicPr>
                    <p:blipFill>
                      <a:blip r:embed="rId4"/>
                      <a:srcRect/>
                      <a:stretch>
                        <a:fillRect/>
                      </a:stretch>
                    </p:blipFill>
                    <p:spPr bwMode="auto">
                      <a:xfrm>
                        <a:off x="0" y="3140968"/>
                        <a:ext cx="8960743" cy="2808312"/>
                      </a:xfrm>
                      <a:prstGeom prst="rect">
                        <a:avLst/>
                      </a:prstGeom>
                      <a:noFill/>
                    </p:spPr>
                  </p:pic>
                </p:oleObj>
              </mc:Fallback>
            </mc:AlternateContent>
          </a:graphicData>
        </a:graphic>
      </p:graphicFrame>
    </p:spTree>
    <p:extLst>
      <p:ext uri="{BB962C8B-B14F-4D97-AF65-F5344CB8AC3E}">
        <p14:creationId xmlns:p14="http://schemas.microsoft.com/office/powerpoint/2010/main" val="1641598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95536" y="476672"/>
            <a:ext cx="4405951"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3200" b="1" i="1" u="sng" strike="noStrike" cap="none" normalizeH="0" baseline="0" dirty="0" smtClean="0">
                <a:ln>
                  <a:noFill/>
                </a:ln>
                <a:solidFill>
                  <a:srgbClr val="4F6228"/>
                </a:solidFill>
                <a:effectLst/>
                <a:latin typeface="Times New Roman" pitchFamily="18" charset="0"/>
                <a:ea typeface="Calibri" pitchFamily="34" charset="0"/>
                <a:cs typeface="+mj-cs"/>
              </a:rPr>
              <a:t>Mechanism of  reaction</a:t>
            </a:r>
            <a:endParaRPr kumimoji="0" lang="en-US" sz="32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3165487221"/>
              </p:ext>
            </p:extLst>
          </p:nvPr>
        </p:nvGraphicFramePr>
        <p:xfrm>
          <a:off x="246063" y="1397000"/>
          <a:ext cx="8653462" cy="5000625"/>
        </p:xfrm>
        <a:graphic>
          <a:graphicData uri="http://schemas.openxmlformats.org/presentationml/2006/ole">
            <mc:AlternateContent xmlns:mc="http://schemas.openxmlformats.org/markup-compatibility/2006">
              <mc:Choice xmlns:v="urn:schemas-microsoft-com:vml" Requires="v">
                <p:oleObj spid="_x0000_s43018" name="CS ChemDraw Drawing" r:id="rId3" imgW="10951303" imgH="4419286" progId="ChemDraw.Document.6.0">
                  <p:embed/>
                </p:oleObj>
              </mc:Choice>
              <mc:Fallback>
                <p:oleObj name="CS ChemDraw Drawing" r:id="rId3" imgW="10951303" imgH="4419286" progId="ChemDraw.Document.6.0">
                  <p:embed/>
                  <p:pic>
                    <p:nvPicPr>
                      <p:cNvPr id="0" name="Object 1"/>
                      <p:cNvPicPr>
                        <a:picLocks noChangeAspect="1" noChangeArrowheads="1"/>
                      </p:cNvPicPr>
                      <p:nvPr/>
                    </p:nvPicPr>
                    <p:blipFill>
                      <a:blip r:embed="rId4"/>
                      <a:srcRect/>
                      <a:stretch>
                        <a:fillRect/>
                      </a:stretch>
                    </p:blipFill>
                    <p:spPr bwMode="auto">
                      <a:xfrm>
                        <a:off x="246063" y="1397000"/>
                        <a:ext cx="8653462" cy="5000625"/>
                      </a:xfrm>
                      <a:prstGeom prst="rect">
                        <a:avLst/>
                      </a:prstGeom>
                      <a:noFill/>
                    </p:spPr>
                  </p:pic>
                </p:oleObj>
              </mc:Fallback>
            </mc:AlternateContent>
          </a:graphicData>
        </a:graphic>
      </p:graphicFrame>
    </p:spTree>
    <p:extLst>
      <p:ext uri="{BB962C8B-B14F-4D97-AF65-F5344CB8AC3E}">
        <p14:creationId xmlns:p14="http://schemas.microsoft.com/office/powerpoint/2010/main" val="255567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63621" y="315479"/>
            <a:ext cx="418415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b="1" i="1" u="sng" strike="noStrike" cap="none" normalizeH="0" baseline="0" dirty="0" smtClean="0">
                <a:ln>
                  <a:noFill/>
                </a:ln>
                <a:solidFill>
                  <a:srgbClr val="4F6228"/>
                </a:solidFill>
                <a:effectLst/>
                <a:latin typeface="Times New Roman" pitchFamily="18" charset="0"/>
                <a:ea typeface="Calibri" pitchFamily="34" charset="0"/>
                <a:cs typeface="+mj-cs"/>
              </a:rPr>
              <a:t>Ampicillin (antibacterial)</a:t>
            </a:r>
            <a:endParaRPr kumimoji="0" lang="en-US" sz="28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mj-cs"/>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2591256738"/>
              </p:ext>
            </p:extLst>
          </p:nvPr>
        </p:nvGraphicFramePr>
        <p:xfrm>
          <a:off x="132995" y="908720"/>
          <a:ext cx="8982968" cy="3361507"/>
        </p:xfrm>
        <a:graphic>
          <a:graphicData uri="http://schemas.openxmlformats.org/presentationml/2006/ole">
            <mc:AlternateContent xmlns:mc="http://schemas.openxmlformats.org/markup-compatibility/2006">
              <mc:Choice xmlns:v="urn:schemas-microsoft-com:vml" Requires="v">
                <p:oleObj spid="_x0000_s44040" name="CS ChemDraw Drawing" r:id="rId3" imgW="11368492" imgH="4246964" progId="ChemDraw.Document.6.0">
                  <p:embed/>
                </p:oleObj>
              </mc:Choice>
              <mc:Fallback>
                <p:oleObj name="CS ChemDraw Drawing" r:id="rId3" imgW="11368492" imgH="4246964" progId="ChemDraw.Document.6.0">
                  <p:embed/>
                  <p:pic>
                    <p:nvPicPr>
                      <p:cNvPr id="0" name="Object 1"/>
                      <p:cNvPicPr>
                        <a:picLocks noChangeAspect="1" noChangeArrowheads="1"/>
                      </p:cNvPicPr>
                      <p:nvPr/>
                    </p:nvPicPr>
                    <p:blipFill>
                      <a:blip r:embed="rId4"/>
                      <a:srcRect/>
                      <a:stretch>
                        <a:fillRect/>
                      </a:stretch>
                    </p:blipFill>
                    <p:spPr bwMode="auto">
                      <a:xfrm>
                        <a:off x="132995" y="908720"/>
                        <a:ext cx="8982968" cy="3361507"/>
                      </a:xfrm>
                      <a:prstGeom prst="rect">
                        <a:avLst/>
                      </a:prstGeom>
                      <a:noFill/>
                    </p:spPr>
                  </p:pic>
                </p:oleObj>
              </mc:Fallback>
            </mc:AlternateContent>
          </a:graphicData>
        </a:graphic>
      </p:graphicFrame>
    </p:spTree>
    <p:extLst>
      <p:ext uri="{BB962C8B-B14F-4D97-AF65-F5344CB8AC3E}">
        <p14:creationId xmlns:p14="http://schemas.microsoft.com/office/powerpoint/2010/main" val="2299249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1340768"/>
            <a:ext cx="8208912" cy="3416320"/>
          </a:xfrm>
          <a:prstGeom prst="rect">
            <a:avLst/>
          </a:prstGeom>
        </p:spPr>
        <p:txBody>
          <a:bodyPr wrap="square">
            <a:spAutoFit/>
          </a:bodyPr>
          <a:lstStyle/>
          <a:p>
            <a:pPr lvl="0"/>
            <a:r>
              <a:rPr lang="en-US" sz="2400" dirty="0" err="1">
                <a:solidFill>
                  <a:prstClr val="black"/>
                </a:solidFill>
                <a:latin typeface="Times New Roman"/>
                <a:ea typeface="Calibri"/>
              </a:rPr>
              <a:t>Hetacillin</a:t>
            </a:r>
            <a:r>
              <a:rPr lang="en-US" sz="2400" dirty="0">
                <a:solidFill>
                  <a:prstClr val="black"/>
                </a:solidFill>
                <a:latin typeface="Times New Roman"/>
                <a:ea typeface="Calibri"/>
              </a:rPr>
              <a:t> is a </a:t>
            </a:r>
            <a:r>
              <a:rPr lang="en-US" sz="2400" dirty="0" err="1">
                <a:solidFill>
                  <a:prstClr val="black"/>
                </a:solidFill>
                <a:latin typeface="Times New Roman"/>
                <a:ea typeface="Calibri"/>
              </a:rPr>
              <a:t>prodrug</a:t>
            </a:r>
            <a:r>
              <a:rPr lang="en-US" sz="2400" dirty="0">
                <a:solidFill>
                  <a:prstClr val="black"/>
                </a:solidFill>
                <a:latin typeface="Times New Roman"/>
                <a:ea typeface="Calibri"/>
              </a:rPr>
              <a:t> form of ampicillin in which the amide nitrogen and α-amino functionalities have been allowed to react with acetone to give an </a:t>
            </a:r>
            <a:r>
              <a:rPr lang="en-US" sz="2400" dirty="0" err="1">
                <a:solidFill>
                  <a:prstClr val="black"/>
                </a:solidFill>
                <a:latin typeface="Times New Roman"/>
                <a:ea typeface="Calibri"/>
              </a:rPr>
              <a:t>imidazolidinone</a:t>
            </a:r>
            <a:r>
              <a:rPr lang="en-US" sz="2400" dirty="0">
                <a:solidFill>
                  <a:prstClr val="black"/>
                </a:solidFill>
                <a:latin typeface="Times New Roman"/>
                <a:ea typeface="Calibri"/>
              </a:rPr>
              <a:t> ring system. This decreases the basicity of the α-amino group and reduces protonation in the small intestine so that the agent is more lipophilic. In this manner, the absorption of the drug from the small intestine is increased after oral dosing, and chemical hydrolysis after absorption regenerates ampicillin. </a:t>
            </a:r>
            <a:endParaRPr lang="en-US" sz="2400" dirty="0">
              <a:solidFill>
                <a:prstClr val="black"/>
              </a:solidFill>
              <a:ea typeface="Calibri"/>
            </a:endParaRPr>
          </a:p>
          <a:p>
            <a:pPr lvl="0"/>
            <a:r>
              <a:rPr lang="en-US" sz="2400" dirty="0">
                <a:solidFill>
                  <a:prstClr val="black"/>
                </a:solidFill>
                <a:ea typeface="Calibri"/>
              </a:rPr>
              <a:t> </a:t>
            </a:r>
            <a:endParaRPr lang="en-US" sz="2400" dirty="0">
              <a:solidFill>
                <a:prstClr val="black"/>
              </a:solidFill>
              <a:ea typeface="Calibri"/>
            </a:endParaRPr>
          </a:p>
        </p:txBody>
      </p:sp>
    </p:spTree>
    <p:extLst>
      <p:ext uri="{BB962C8B-B14F-4D97-AF65-F5344CB8AC3E}">
        <p14:creationId xmlns:p14="http://schemas.microsoft.com/office/powerpoint/2010/main" val="3887574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966" y="332656"/>
            <a:ext cx="8748464" cy="3416320"/>
          </a:xfrm>
          <a:prstGeom prst="rect">
            <a:avLst/>
          </a:prstGeom>
        </p:spPr>
        <p:txBody>
          <a:bodyPr wrap="square">
            <a:spAutoFit/>
          </a:bodyPr>
          <a:lstStyle/>
          <a:p>
            <a:pPr>
              <a:spcAft>
                <a:spcPts val="0"/>
              </a:spcAft>
            </a:pPr>
            <a:r>
              <a:rPr lang="en-US" sz="2400" b="1" i="1" u="sng" dirty="0" err="1">
                <a:latin typeface="Times New Roman"/>
                <a:ea typeface="Calibri"/>
                <a:cs typeface="+mj-cs"/>
              </a:rPr>
              <a:t>Rolitetracycline</a:t>
            </a:r>
            <a:endParaRPr lang="en-US" sz="2400" dirty="0">
              <a:ea typeface="Calibri"/>
              <a:cs typeface="+mj-cs"/>
            </a:endParaRPr>
          </a:p>
          <a:p>
            <a:pPr>
              <a:spcAft>
                <a:spcPts val="0"/>
              </a:spcAft>
            </a:pPr>
            <a:r>
              <a:rPr lang="en-US" sz="2400" b="1" i="1" dirty="0">
                <a:latin typeface="Times New Roman"/>
                <a:ea typeface="Calibri"/>
                <a:cs typeface="+mj-cs"/>
              </a:rPr>
              <a:t> </a:t>
            </a:r>
            <a:endParaRPr lang="en-US" sz="2400" dirty="0">
              <a:ea typeface="Calibri"/>
              <a:cs typeface="+mj-cs"/>
            </a:endParaRPr>
          </a:p>
          <a:p>
            <a:pPr>
              <a:spcAft>
                <a:spcPts val="0"/>
              </a:spcAft>
            </a:pPr>
            <a:r>
              <a:rPr lang="en-US" sz="2400" dirty="0">
                <a:ea typeface="Calibri"/>
                <a:cs typeface="+mj-cs"/>
              </a:rPr>
              <a:t>   </a:t>
            </a:r>
            <a:r>
              <a:rPr lang="en-US" sz="2400" dirty="0">
                <a:latin typeface="Times New Roman"/>
                <a:ea typeface="Calibri"/>
                <a:cs typeface="+mj-cs"/>
              </a:rPr>
              <a:t>This approach was also used with the antibiotic </a:t>
            </a:r>
            <a:r>
              <a:rPr lang="en-US" sz="2400" b="1" dirty="0">
                <a:latin typeface="Times New Roman"/>
                <a:ea typeface="Calibri"/>
                <a:cs typeface="+mj-cs"/>
              </a:rPr>
              <a:t>tetracycline</a:t>
            </a:r>
            <a:r>
              <a:rPr lang="en-US" sz="2400" dirty="0">
                <a:latin typeface="Times New Roman"/>
                <a:ea typeface="Calibri"/>
                <a:cs typeface="+mj-cs"/>
              </a:rPr>
              <a:t>—the amide nitrogen was allowed to react with formaldehyde and </a:t>
            </a:r>
            <a:r>
              <a:rPr lang="en-US" sz="2400" dirty="0" err="1">
                <a:latin typeface="Times New Roman"/>
                <a:ea typeface="Calibri"/>
                <a:cs typeface="+mj-cs"/>
              </a:rPr>
              <a:t>pyrrolidine</a:t>
            </a:r>
            <a:r>
              <a:rPr lang="en-US" sz="2400" dirty="0">
                <a:latin typeface="Times New Roman"/>
                <a:ea typeface="Calibri"/>
                <a:cs typeface="+mj-cs"/>
              </a:rPr>
              <a:t> to give the </a:t>
            </a:r>
            <a:r>
              <a:rPr lang="en-US" sz="2400" dirty="0" err="1">
                <a:latin typeface="Times New Roman"/>
                <a:ea typeface="Calibri"/>
                <a:cs typeface="+mj-cs"/>
              </a:rPr>
              <a:t>Mannich</a:t>
            </a:r>
            <a:r>
              <a:rPr lang="en-US" sz="2400" dirty="0">
                <a:latin typeface="Times New Roman"/>
                <a:ea typeface="Calibri"/>
                <a:cs typeface="+mj-cs"/>
              </a:rPr>
              <a:t> base </a:t>
            </a:r>
            <a:r>
              <a:rPr lang="en-US" sz="2400" b="1" dirty="0" err="1">
                <a:latin typeface="Times New Roman"/>
                <a:ea typeface="Calibri"/>
                <a:cs typeface="+mj-cs"/>
              </a:rPr>
              <a:t>rolitetracycline</a:t>
            </a:r>
            <a:r>
              <a:rPr lang="en-US" sz="2400" dirty="0">
                <a:latin typeface="Times New Roman"/>
                <a:ea typeface="Calibri"/>
                <a:cs typeface="+mj-cs"/>
              </a:rPr>
              <a:t>. In this case, addition of the basic </a:t>
            </a:r>
            <a:r>
              <a:rPr lang="en-US" sz="2400" dirty="0" err="1">
                <a:latin typeface="Times New Roman"/>
                <a:ea typeface="Calibri"/>
                <a:cs typeface="+mj-cs"/>
              </a:rPr>
              <a:t>pyrrolidine</a:t>
            </a:r>
            <a:r>
              <a:rPr lang="en-US" sz="2400" dirty="0">
                <a:latin typeface="Times New Roman"/>
                <a:ea typeface="Calibri"/>
                <a:cs typeface="+mj-cs"/>
              </a:rPr>
              <a:t> nitrogen introduces an additional </a:t>
            </a:r>
            <a:r>
              <a:rPr lang="en-US" sz="2400" dirty="0" err="1">
                <a:latin typeface="Times New Roman"/>
                <a:ea typeface="Calibri"/>
                <a:cs typeface="+mj-cs"/>
              </a:rPr>
              <a:t>ionizable</a:t>
            </a:r>
            <a:r>
              <a:rPr lang="en-US" sz="2400" dirty="0">
                <a:latin typeface="Times New Roman"/>
                <a:ea typeface="Calibri"/>
                <a:cs typeface="+mj-cs"/>
              </a:rPr>
              <a:t> functionality and increases the water solubility of the parent drug. The </a:t>
            </a:r>
            <a:r>
              <a:rPr lang="en-US" sz="2400" dirty="0" err="1">
                <a:latin typeface="Times New Roman"/>
                <a:ea typeface="Calibri"/>
                <a:cs typeface="+mj-cs"/>
              </a:rPr>
              <a:t>Mannich</a:t>
            </a:r>
            <a:r>
              <a:rPr lang="en-US" sz="2400" dirty="0">
                <a:latin typeface="Times New Roman"/>
                <a:ea typeface="Calibri"/>
                <a:cs typeface="+mj-cs"/>
              </a:rPr>
              <a:t> base hydrolyzes completely and rapidly in aqueous media to give the active tetracycline.</a:t>
            </a:r>
            <a:endParaRPr lang="en-US" sz="2400" dirty="0">
              <a:ea typeface="Calibri"/>
              <a:cs typeface="+mj-cs"/>
            </a:endParaRPr>
          </a:p>
        </p:txBody>
      </p:sp>
    </p:spTree>
    <p:extLst>
      <p:ext uri="{BB962C8B-B14F-4D97-AF65-F5344CB8AC3E}">
        <p14:creationId xmlns:p14="http://schemas.microsoft.com/office/powerpoint/2010/main" val="1739059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3" name="كائن 2"/>
          <p:cNvGraphicFramePr>
            <a:graphicFrameLocks noChangeAspect="1"/>
          </p:cNvGraphicFramePr>
          <p:nvPr>
            <p:extLst>
              <p:ext uri="{D42A27DB-BD31-4B8C-83A1-F6EECF244321}">
                <p14:modId xmlns:p14="http://schemas.microsoft.com/office/powerpoint/2010/main" val="2548979653"/>
              </p:ext>
            </p:extLst>
          </p:nvPr>
        </p:nvGraphicFramePr>
        <p:xfrm>
          <a:off x="215314" y="1916832"/>
          <a:ext cx="8713372" cy="3573060"/>
        </p:xfrm>
        <a:graphic>
          <a:graphicData uri="http://schemas.openxmlformats.org/presentationml/2006/ole">
            <mc:AlternateContent xmlns:mc="http://schemas.openxmlformats.org/markup-compatibility/2006">
              <mc:Choice xmlns:v="urn:schemas-microsoft-com:vml" Requires="v">
                <p:oleObj spid="_x0000_s45063" name="CS ChemDraw Drawing" r:id="rId3" imgW="13752105" imgH="3562955" progId="ChemDraw.Document.6.0">
                  <p:embed/>
                </p:oleObj>
              </mc:Choice>
              <mc:Fallback>
                <p:oleObj name="CS ChemDraw Drawing" r:id="rId3" imgW="13752105" imgH="3562955" progId="ChemDraw.Document.6.0">
                  <p:embed/>
                  <p:pic>
                    <p:nvPicPr>
                      <p:cNvPr id="0" name="Object 1"/>
                      <p:cNvPicPr>
                        <a:picLocks noChangeAspect="1" noChangeArrowheads="1"/>
                      </p:cNvPicPr>
                      <p:nvPr/>
                    </p:nvPicPr>
                    <p:blipFill>
                      <a:blip r:embed="rId4"/>
                      <a:srcRect/>
                      <a:stretch>
                        <a:fillRect/>
                      </a:stretch>
                    </p:blipFill>
                    <p:spPr bwMode="auto">
                      <a:xfrm>
                        <a:off x="215314" y="1916832"/>
                        <a:ext cx="8713372" cy="3573060"/>
                      </a:xfrm>
                      <a:prstGeom prst="rect">
                        <a:avLst/>
                      </a:prstGeom>
                      <a:noFill/>
                    </p:spPr>
                  </p:pic>
                </p:oleObj>
              </mc:Fallback>
            </mc:AlternateContent>
          </a:graphicData>
        </a:graphic>
      </p:graphicFrame>
    </p:spTree>
    <p:extLst>
      <p:ext uri="{BB962C8B-B14F-4D97-AF65-F5344CB8AC3E}">
        <p14:creationId xmlns:p14="http://schemas.microsoft.com/office/powerpoint/2010/main" val="2898720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87524" y="628710"/>
            <a:ext cx="2437847"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Char char="•"/>
              <a:tabLst/>
            </a:pPr>
            <a:r>
              <a:rPr kumimoji="0" lang="en-US" sz="2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err="1" smtClean="0">
                <a:ln>
                  <a:noFill/>
                </a:ln>
                <a:solidFill>
                  <a:srgbClr val="0070C0"/>
                </a:solidFill>
                <a:effectLst/>
                <a:latin typeface="Times New Roman" pitchFamily="18" charset="0"/>
                <a:ea typeface="Calibri" pitchFamily="34" charset="0"/>
                <a:cs typeface="Times New Roman" pitchFamily="18" charset="0"/>
              </a:rPr>
              <a:t>Azo</a:t>
            </a:r>
            <a:r>
              <a:rPr kumimoji="0" lang="en-US" sz="2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err="1" smtClean="0">
                <a:ln>
                  <a:noFill/>
                </a:ln>
                <a:solidFill>
                  <a:srgbClr val="0070C0"/>
                </a:solidFill>
                <a:effectLst/>
                <a:latin typeface="Times New Roman" pitchFamily="18" charset="0"/>
                <a:ea typeface="Calibri" pitchFamily="34" charset="0"/>
                <a:cs typeface="Times New Roman" pitchFamily="18" charset="0"/>
              </a:rPr>
              <a:t>prodrug</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2031714334"/>
              </p:ext>
            </p:extLst>
          </p:nvPr>
        </p:nvGraphicFramePr>
        <p:xfrm>
          <a:off x="94989" y="1826580"/>
          <a:ext cx="8785445" cy="2610532"/>
        </p:xfrm>
        <a:graphic>
          <a:graphicData uri="http://schemas.openxmlformats.org/presentationml/2006/ole">
            <mc:AlternateContent xmlns:mc="http://schemas.openxmlformats.org/markup-compatibility/2006">
              <mc:Choice xmlns:v="urn:schemas-microsoft-com:vml" Requires="v">
                <p:oleObj spid="_x0000_s46088" name="CS ChemDraw Drawing" r:id="rId3" imgW="5374767" imgH="1599819" progId="ChemDraw.Document.6.0">
                  <p:embed/>
                </p:oleObj>
              </mc:Choice>
              <mc:Fallback>
                <p:oleObj name="CS ChemDraw Drawing" r:id="rId3" imgW="5374767" imgH="1599819"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989" y="1826580"/>
                        <a:ext cx="8785445" cy="2610532"/>
                      </a:xfrm>
                      <a:prstGeom prst="rect">
                        <a:avLst/>
                      </a:prstGeom>
                      <a:noFill/>
                    </p:spPr>
                  </p:pic>
                </p:oleObj>
              </mc:Fallback>
            </mc:AlternateContent>
          </a:graphicData>
        </a:graphic>
      </p:graphicFrame>
      <p:sp>
        <p:nvSpPr>
          <p:cNvPr id="4" name="Rectangle 3"/>
          <p:cNvSpPr>
            <a:spLocks noChangeArrowheads="1"/>
          </p:cNvSpPr>
          <p:nvPr/>
        </p:nvSpPr>
        <p:spPr bwMode="auto">
          <a:xfrm>
            <a:off x="287524" y="4437112"/>
            <a:ext cx="8568952" cy="2092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mj-cs"/>
              </a:rPr>
              <a:t>This </a:t>
            </a:r>
            <a:r>
              <a:rPr kumimoji="0" lang="en-US" sz="2800" b="1" i="0" u="none" strike="noStrike" cap="none" normalizeH="0" baseline="0" dirty="0" err="1" smtClean="0">
                <a:ln>
                  <a:noFill/>
                </a:ln>
                <a:solidFill>
                  <a:schemeClr val="tx1"/>
                </a:solidFill>
                <a:effectLst/>
                <a:latin typeface="Times New Roman" pitchFamily="18" charset="0"/>
                <a:ea typeface="Calibri" pitchFamily="34" charset="0"/>
                <a:cs typeface="+mj-cs"/>
              </a:rPr>
              <a:t>azo</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mj-cs"/>
              </a:rPr>
              <a:t> linkage is very useful to transport certain drug for colon, since </a:t>
            </a:r>
            <a:r>
              <a:rPr kumimoji="0" lang="en-US" sz="2800" b="1" i="0" u="none" strike="noStrike" cap="none" normalizeH="0" baseline="0" dirty="0" err="1" smtClean="0">
                <a:ln>
                  <a:noFill/>
                </a:ln>
                <a:solidFill>
                  <a:schemeClr val="tx1"/>
                </a:solidFill>
                <a:effectLst/>
                <a:latin typeface="Times New Roman" pitchFamily="18" charset="0"/>
                <a:ea typeface="Calibri" pitchFamily="34" charset="0"/>
                <a:cs typeface="+mj-cs"/>
              </a:rPr>
              <a:t>azo</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mj-cs"/>
              </a:rPr>
              <a:t> linkage </a:t>
            </a:r>
            <a:r>
              <a:rPr kumimoji="0" lang="en-US" sz="2800" b="1" i="0" u="none" strike="noStrike" cap="none" normalizeH="0" baseline="0" dirty="0" err="1" smtClean="0">
                <a:ln>
                  <a:noFill/>
                </a:ln>
                <a:solidFill>
                  <a:schemeClr val="tx1"/>
                </a:solidFill>
                <a:effectLst/>
                <a:latin typeface="Times New Roman" pitchFamily="18" charset="0"/>
                <a:ea typeface="Calibri" pitchFamily="34" charset="0"/>
                <a:cs typeface="+mj-cs"/>
              </a:rPr>
              <a:t>hydrolyse</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mj-cs"/>
              </a:rPr>
              <a:t> by </a:t>
            </a:r>
            <a:r>
              <a:rPr kumimoji="0" lang="en-US" sz="2800" b="1" i="0" u="none" strike="noStrike" cap="none" normalizeH="0" baseline="0" dirty="0" err="1" smtClean="0">
                <a:ln>
                  <a:noFill/>
                </a:ln>
                <a:solidFill>
                  <a:schemeClr val="tx1"/>
                </a:solidFill>
                <a:effectLst/>
                <a:latin typeface="Times New Roman" pitchFamily="18" charset="0"/>
                <a:ea typeface="Calibri" pitchFamily="34" charset="0"/>
                <a:cs typeface="+mj-cs"/>
              </a:rPr>
              <a:t>azo</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en-US" sz="2800" b="1" i="0" u="none" strike="noStrike" cap="none" normalizeH="0" baseline="0" dirty="0" err="1" smtClean="0">
                <a:ln>
                  <a:noFill/>
                </a:ln>
                <a:solidFill>
                  <a:schemeClr val="tx1"/>
                </a:solidFill>
                <a:effectLst/>
                <a:latin typeface="Times New Roman" pitchFamily="18" charset="0"/>
                <a:ea typeface="Calibri" pitchFamily="34" charset="0"/>
                <a:cs typeface="+mj-cs"/>
              </a:rPr>
              <a:t>reductase</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mj-cs"/>
              </a:rPr>
              <a:t> which is bacterial enzyme from the </a:t>
            </a:r>
            <a:r>
              <a:rPr kumimoji="0" lang="en-US" sz="2800" b="1" i="0" u="none" strike="noStrike" cap="none" normalizeH="0" baseline="0" dirty="0" err="1" smtClean="0">
                <a:ln>
                  <a:noFill/>
                </a:ln>
                <a:solidFill>
                  <a:schemeClr val="tx1"/>
                </a:solidFill>
                <a:effectLst/>
                <a:latin typeface="Times New Roman" pitchFamily="18" charset="0"/>
                <a:ea typeface="Calibri" pitchFamily="34" charset="0"/>
                <a:cs typeface="+mj-cs"/>
              </a:rPr>
              <a:t>microflora</a:t>
            </a:r>
            <a:r>
              <a:rPr kumimoji="0" lang="en-US" sz="2800" b="1" i="0" u="none" strike="noStrike" cap="none" normalizeH="0" baseline="0" dirty="0" smtClean="0">
                <a:ln>
                  <a:noFill/>
                </a:ln>
                <a:solidFill>
                  <a:schemeClr val="tx1"/>
                </a:solidFill>
                <a:effectLst/>
                <a:latin typeface="Times New Roman" pitchFamily="18" charset="0"/>
                <a:ea typeface="Calibri" pitchFamily="34" charset="0"/>
                <a:cs typeface="+mj-cs"/>
              </a:rPr>
              <a:t> located in large intestine (colon).</a:t>
            </a:r>
            <a:endParaRPr kumimoji="0" lang="en-US" sz="2800" b="1"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46698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TotalTime>
  <Words>369</Words>
  <Application>Microsoft Office PowerPoint</Application>
  <PresentationFormat>عرض على الشاشة (3:4)‏</PresentationFormat>
  <Paragraphs>36</Paragraphs>
  <Slides>15</Slides>
  <Notes>0</Notes>
  <HiddenSlides>0</HiddenSlides>
  <MMClips>0</MMClips>
  <ScaleCrop>false</ScaleCrop>
  <HeadingPairs>
    <vt:vector size="6" baseType="variant">
      <vt:variant>
        <vt:lpstr>نسق</vt:lpstr>
      </vt:variant>
      <vt:variant>
        <vt:i4>1</vt:i4>
      </vt:variant>
      <vt:variant>
        <vt:lpstr>خوادم OLE مضمنة</vt:lpstr>
      </vt:variant>
      <vt:variant>
        <vt:i4>1</vt:i4>
      </vt:variant>
      <vt:variant>
        <vt:lpstr>عناوين الشرائح</vt:lpstr>
      </vt:variant>
      <vt:variant>
        <vt:i4>15</vt:i4>
      </vt:variant>
    </vt:vector>
  </HeadingPairs>
  <TitlesOfParts>
    <vt:vector size="17" baseType="lpstr">
      <vt:lpstr>Office Theme</vt:lpstr>
      <vt:lpstr>CS ChemDraw Drawing</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By DR.Ahmed Saker 2o1O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rit</dc:creator>
  <cp:lastModifiedBy>InteL</cp:lastModifiedBy>
  <cp:revision>79</cp:revision>
  <dcterms:created xsi:type="dcterms:W3CDTF">2014-10-12T05:31:15Z</dcterms:created>
  <dcterms:modified xsi:type="dcterms:W3CDTF">2018-10-17T17:59:17Z</dcterms:modified>
</cp:coreProperties>
</file>