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  <p:sldId id="261" r:id="rId4"/>
    <p:sldId id="262" r:id="rId5"/>
    <p:sldId id="264" r:id="rId6"/>
    <p:sldId id="265" r:id="rId7"/>
    <p:sldId id="260" r:id="rId8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 snapToGrid="0" showGuides="1">
      <p:cViewPr varScale="1">
        <p:scale>
          <a:sx n="66" d="100"/>
          <a:sy n="66" d="100"/>
        </p:scale>
        <p:origin x="-8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176669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17727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38267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8225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346885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117062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236817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374171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16460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80558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90514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69972-BD4F-494F-B2EC-0A11A186081A}" type="datetimeFigureOut">
              <a:rPr lang="ar-IQ" smtClean="0"/>
              <a:pPr/>
              <a:t>08/07/1439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D43AC-C200-4F2A-AAB0-AFFB2EEF662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386753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77915"/>
            <a:ext cx="68151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800" b="1" dirty="0"/>
              <a:t>Enteric Fever (Typhoid Fever)</a:t>
            </a:r>
            <a:endParaRPr lang="ar-IQ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7484" y="928748"/>
            <a:ext cx="12044516" cy="96026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Organism: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</a:t>
            </a:r>
            <a:r>
              <a:rPr lang="en-US" sz="2000" i="1" dirty="0" smtClean="0">
                <a:latin typeface="Gill Sans MT" panose="020B0502020104020203" pitchFamily="34" charset="0"/>
              </a:rPr>
              <a:t>Salmonella </a:t>
            </a:r>
            <a:r>
              <a:rPr lang="en-US" sz="2000" i="1" dirty="0" err="1" smtClean="0">
                <a:latin typeface="Gill Sans MT" panose="020B0502020104020203" pitchFamily="34" charset="0"/>
              </a:rPr>
              <a:t>typhi</a:t>
            </a:r>
            <a:r>
              <a:rPr lang="en-US" sz="2000" i="1" dirty="0" smtClean="0">
                <a:latin typeface="Gill Sans MT" panose="020B0502020104020203" pitchFamily="34" charset="0"/>
              </a:rPr>
              <a:t>  </a:t>
            </a:r>
            <a:r>
              <a:rPr lang="en-US" sz="2000" dirty="0" smtClean="0">
                <a:latin typeface="Gill Sans MT" panose="020B0502020104020203" pitchFamily="34" charset="0"/>
              </a:rPr>
              <a:t>(Gram-negative rod).</a:t>
            </a:r>
          </a:p>
          <a:p>
            <a:pPr algn="justLow" rtl="0"/>
            <a:endParaRPr lang="en-US" sz="2000" dirty="0">
              <a:latin typeface="Gill Sans MT" panose="020B0502020104020203" pitchFamily="34" charset="0"/>
            </a:endParaRPr>
          </a:p>
          <a:p>
            <a:pPr algn="just" rtl="0"/>
            <a:r>
              <a:rPr lang="en-US" sz="2000" b="1" dirty="0" smtClean="0">
                <a:latin typeface="Gill Sans MT" panose="020B0502020104020203" pitchFamily="34" charset="0"/>
              </a:rPr>
              <a:t>Etiology: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The only reservoir of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smtClean="0">
                <a:latin typeface="Gill Sans MT" panose="020B0502020104020203" pitchFamily="34" charset="0"/>
              </a:rPr>
              <a:t>S </a:t>
            </a:r>
            <a:r>
              <a:rPr lang="en-US" sz="2000" i="1" dirty="0" err="1">
                <a:latin typeface="Gill Sans MT" panose="020B0502020104020203" pitchFamily="34" charset="0"/>
              </a:rPr>
              <a:t>typhi</a:t>
            </a:r>
            <a:r>
              <a:rPr lang="en-US" sz="2000" dirty="0" smtClean="0">
                <a:latin typeface="Gill Sans MT" panose="020B0502020104020203" pitchFamily="34" charset="0"/>
              </a:rPr>
              <a:t>      is humans. Infection occurs after ingestion                                                                                                                          </a:t>
            </a:r>
          </a:p>
          <a:p>
            <a:pPr algn="just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of </a:t>
            </a:r>
            <a:r>
              <a:rPr lang="en-US" sz="2000" dirty="0">
                <a:latin typeface="Gill Sans MT" panose="020B0502020104020203" pitchFamily="34" charset="0"/>
              </a:rPr>
              <a:t>contaminated food or </a:t>
            </a:r>
            <a:r>
              <a:rPr lang="en-US" sz="2000" dirty="0" smtClean="0">
                <a:latin typeface="Gill Sans MT" panose="020B0502020104020203" pitchFamily="34" charset="0"/>
              </a:rPr>
              <a:t>water. Individuals can become chronic carriers, shedding                                                          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bacteria </a:t>
            </a:r>
            <a:r>
              <a:rPr lang="en-US" sz="2000" dirty="0">
                <a:latin typeface="Gill Sans MT" panose="020B0502020104020203" pitchFamily="34" charset="0"/>
              </a:rPr>
              <a:t>in stools for months to years, </a:t>
            </a:r>
            <a:r>
              <a:rPr lang="en-US" sz="2000" dirty="0" smtClean="0">
                <a:latin typeface="Gill Sans MT" panose="020B0502020104020203" pitchFamily="34" charset="0"/>
              </a:rPr>
              <a:t>therefore </a:t>
            </a:r>
            <a:r>
              <a:rPr lang="en-US" sz="2000" dirty="0">
                <a:latin typeface="Gill Sans MT" panose="020B0502020104020203" pitchFamily="34" charset="0"/>
              </a:rPr>
              <a:t>acting as endemic reservoirs.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Clinical manifestation: </a:t>
            </a:r>
            <a:r>
              <a:rPr lang="en-US" sz="2000" i="1" dirty="0" smtClean="0">
                <a:latin typeface="Gill Sans MT" panose="020B0502020104020203" pitchFamily="34" charset="0"/>
              </a:rPr>
              <a:t>Salmonella </a:t>
            </a:r>
            <a:r>
              <a:rPr lang="en-US" sz="2000" i="1" dirty="0" err="1">
                <a:latin typeface="Gill Sans MT" panose="020B0502020104020203" pitchFamily="34" charset="0"/>
              </a:rPr>
              <a:t>typhi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i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is the causative agent of typhoid fever. The disease starts                                                                                                             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with gastrointestinal symptoms and progresses to systemic disease. Fever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can last 3 to 4 weeks.</a:t>
            </a:r>
          </a:p>
          <a:p>
            <a:pPr algn="justLow" rtl="0"/>
            <a:endParaRPr lang="en-US" sz="2000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Pathogenesis:               </a:t>
            </a:r>
            <a:r>
              <a:rPr lang="en-US" sz="2000" i="1" dirty="0" smtClean="0">
                <a:latin typeface="Gill Sans MT" panose="020B0502020104020203" pitchFamily="34" charset="0"/>
              </a:rPr>
              <a:t>Salmonella </a:t>
            </a:r>
            <a:r>
              <a:rPr lang="en-US" sz="2000" i="1" dirty="0" err="1">
                <a:latin typeface="Gill Sans MT" panose="020B0502020104020203" pitchFamily="34" charset="0"/>
              </a:rPr>
              <a:t>typhi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has two major virulence factors, Vi polysaccharide capsule and 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endotoxin. Like other</a:t>
            </a:r>
            <a:r>
              <a:rPr lang="en-US" sz="2000" i="1" dirty="0">
                <a:latin typeface="Gill Sans MT" panose="020B0502020104020203" pitchFamily="34" charset="0"/>
              </a:rPr>
              <a:t> Salmonella </a:t>
            </a:r>
            <a:r>
              <a:rPr lang="en-US" sz="2000" i="1" dirty="0" smtClean="0">
                <a:latin typeface="Gill Sans MT" panose="020B0502020104020203" pitchFamily="34" charset="0"/>
              </a:rPr>
              <a:t>,</a:t>
            </a:r>
            <a:r>
              <a:rPr lang="en-US" sz="2000" dirty="0" smtClean="0">
                <a:latin typeface="Gill Sans MT" panose="020B0502020104020203" pitchFamily="34" charset="0"/>
              </a:rPr>
              <a:t> </a:t>
            </a:r>
            <a:r>
              <a:rPr lang="en-US" sz="2000" i="1" dirty="0">
                <a:latin typeface="Gill Sans MT" panose="020B0502020104020203" pitchFamily="34" charset="0"/>
              </a:rPr>
              <a:t>Salmonella </a:t>
            </a:r>
            <a:r>
              <a:rPr lang="en-US" sz="2000" i="1" dirty="0" err="1">
                <a:latin typeface="Gill Sans MT" panose="020B0502020104020203" pitchFamily="34" charset="0"/>
              </a:rPr>
              <a:t>typhi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invades intestinal mucosal cells,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replicates in endosomes, and is transported to the sub-epithelial layer. Here they 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are </a:t>
            </a:r>
            <a:r>
              <a:rPr lang="en-US" sz="2000" dirty="0">
                <a:latin typeface="Gill Sans MT" panose="020B0502020104020203" pitchFamily="34" charset="0"/>
              </a:rPr>
              <a:t>engulfed by macrophages, survive and enter lymphatics and blood. Replication </a:t>
            </a:r>
            <a:r>
              <a:rPr lang="en-US" sz="2000" dirty="0" smtClean="0">
                <a:latin typeface="Gill Sans MT" panose="020B0502020104020203" pitchFamily="34" charset="0"/>
              </a:rPr>
              <a:t>in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spleen </a:t>
            </a:r>
            <a:r>
              <a:rPr lang="en-US" sz="2000" dirty="0">
                <a:latin typeface="Gill Sans MT" panose="020B0502020104020203" pitchFamily="34" charset="0"/>
              </a:rPr>
              <a:t>and liver leads to long-term release of </a:t>
            </a:r>
            <a:r>
              <a:rPr lang="en-US" sz="2000" dirty="0" smtClean="0">
                <a:latin typeface="Gill Sans MT" panose="020B0502020104020203" pitchFamily="34" charset="0"/>
              </a:rPr>
              <a:t>endotoxin. The carrier state is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</a:t>
            </a:r>
            <a:r>
              <a:rPr lang="en-US" sz="2000" dirty="0">
                <a:latin typeface="Gill Sans MT" panose="020B0502020104020203" pitchFamily="34" charset="0"/>
              </a:rPr>
              <a:t>characterized </a:t>
            </a:r>
            <a:r>
              <a:rPr lang="en-US" sz="2000" dirty="0" smtClean="0">
                <a:latin typeface="Gill Sans MT" panose="020B0502020104020203" pitchFamily="34" charset="0"/>
              </a:rPr>
              <a:t>by colonization </a:t>
            </a:r>
            <a:r>
              <a:rPr lang="en-US" sz="2000" dirty="0">
                <a:latin typeface="Gill Sans MT" panose="020B0502020104020203" pitchFamily="34" charset="0"/>
              </a:rPr>
              <a:t>of the gallbladder.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Laboratory Diagnosis:</a:t>
            </a:r>
            <a:r>
              <a:rPr lang="en-US" sz="2000" b="1" dirty="0">
                <a:latin typeface="Gill Sans MT" panose="020B0502020104020203" pitchFamily="34" charset="0"/>
              </a:rPr>
              <a:t> </a:t>
            </a:r>
            <a:r>
              <a:rPr lang="en-US" sz="2000" i="1" dirty="0" smtClean="0">
                <a:latin typeface="Gill Sans MT" panose="020B0502020104020203" pitchFamily="34" charset="0"/>
              </a:rPr>
              <a:t>S </a:t>
            </a:r>
            <a:r>
              <a:rPr lang="en-US" sz="2000" i="1" dirty="0" err="1">
                <a:latin typeface="Gill Sans MT" panose="020B0502020104020203" pitchFamily="34" charset="0"/>
              </a:rPr>
              <a:t>typhi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can be isolated from blood culture in the first week of illness.</a:t>
            </a:r>
            <a:endParaRPr lang="en-US" sz="2000" dirty="0">
              <a:latin typeface="Gill Sans MT" panose="020B0502020104020203" pitchFamily="34" charset="0"/>
            </a:endParaRPr>
          </a:p>
          <a:p>
            <a:pPr algn="just" rtl="0"/>
            <a:endParaRPr lang="en-US" sz="2000" dirty="0">
              <a:latin typeface="Gill Sans MT" panose="020B0502020104020203" pitchFamily="34" charset="0"/>
            </a:endParaRPr>
          </a:p>
          <a:p>
            <a:pPr algn="just" rtl="0"/>
            <a:endParaRPr lang="ar-IQ" sz="2000" dirty="0">
              <a:latin typeface="Gill Sans MT" panose="020B0502020104020203" pitchFamily="34" charset="0"/>
            </a:endParaRPr>
          </a:p>
          <a:p>
            <a:pPr algn="l" rtl="0"/>
            <a:r>
              <a:rPr lang="en-US" sz="2000" dirty="0" smtClean="0">
                <a:latin typeface="Gill Sans MT" panose="020B0502020104020203" pitchFamily="34" charset="0"/>
              </a:rPr>
              <a:t> </a:t>
            </a:r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10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8" y="514350"/>
            <a:ext cx="1147286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 smtClean="0"/>
              <a:t>Treatment and Prevention:  </a:t>
            </a:r>
            <a:r>
              <a:rPr lang="en-US" sz="2000" dirty="0" smtClean="0"/>
              <a:t>a variety of antibiotics can be used to control the course of infection  including: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Ampicillin, Chloramphenicol, Trimethoprim, Ceftriaxone, and Ciprofloxacin.</a:t>
            </a:r>
          </a:p>
          <a:p>
            <a:pPr algn="l" rtl="0"/>
            <a:r>
              <a:rPr lang="en-US" sz="2000" dirty="0" smtClean="0"/>
              <a:t>                                                   Prevention involves proper sanitation, carriers not handling food and vaccination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against Vi polysaccharide.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xmlns="" val="166784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4372"/>
            <a:ext cx="681513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 smtClean="0">
                <a:solidFill>
                  <a:srgbClr val="FF0000"/>
                </a:solidFill>
              </a:rPr>
              <a:t>Bacillary Dysentery</a:t>
            </a:r>
            <a:endParaRPr lang="ar-IQ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484" y="928748"/>
            <a:ext cx="12044516" cy="105567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Organism: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</a:t>
            </a:r>
            <a:r>
              <a:rPr lang="en-US" sz="2000" b="1" i="1" dirty="0" err="1" smtClean="0">
                <a:latin typeface="Gill Sans MT" panose="020B0502020104020203" pitchFamily="34" charset="0"/>
              </a:rPr>
              <a:t>Shigella</a:t>
            </a:r>
            <a:r>
              <a:rPr lang="en-US" sz="2000" i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(Gram-negative rod ,4 species: </a:t>
            </a:r>
            <a:r>
              <a:rPr lang="en-US" sz="2000" i="1" dirty="0" smtClean="0">
                <a:latin typeface="Gill Sans MT" panose="020B0502020104020203" pitchFamily="34" charset="0"/>
              </a:rPr>
              <a:t>S </a:t>
            </a:r>
            <a:r>
              <a:rPr lang="en-US" sz="2000" i="1" dirty="0" err="1" smtClean="0">
                <a:latin typeface="Gill Sans MT" panose="020B0502020104020203" pitchFamily="34" charset="0"/>
              </a:rPr>
              <a:t>dysentericae</a:t>
            </a:r>
            <a:r>
              <a:rPr lang="en-US" sz="2000" i="1" dirty="0" smtClean="0">
                <a:latin typeface="Gill Sans MT" panose="020B0502020104020203" pitchFamily="34" charset="0"/>
              </a:rPr>
              <a:t>, S </a:t>
            </a:r>
            <a:r>
              <a:rPr lang="en-US" sz="2000" i="1" dirty="0" err="1" smtClean="0">
                <a:latin typeface="Gill Sans MT" panose="020B0502020104020203" pitchFamily="34" charset="0"/>
              </a:rPr>
              <a:t>flexneri</a:t>
            </a:r>
            <a:r>
              <a:rPr lang="en-US" sz="2000" i="1" dirty="0" smtClean="0">
                <a:latin typeface="Gill Sans MT" panose="020B0502020104020203" pitchFamily="34" charset="0"/>
              </a:rPr>
              <a:t>, S </a:t>
            </a:r>
            <a:r>
              <a:rPr lang="en-US" sz="2000" i="1" dirty="0" err="1" smtClean="0">
                <a:latin typeface="Gill Sans MT" panose="020B0502020104020203" pitchFamily="34" charset="0"/>
              </a:rPr>
              <a:t>bodydii</a:t>
            </a:r>
            <a:r>
              <a:rPr lang="en-US" sz="2000" i="1" dirty="0" smtClean="0">
                <a:latin typeface="Gill Sans MT" panose="020B0502020104020203" pitchFamily="34" charset="0"/>
              </a:rPr>
              <a:t>, and S </a:t>
            </a:r>
            <a:r>
              <a:rPr lang="en-US" sz="2000" i="1" dirty="0" err="1" smtClean="0">
                <a:latin typeface="Gill Sans MT" panose="020B0502020104020203" pitchFamily="34" charset="0"/>
              </a:rPr>
              <a:t>sonnei</a:t>
            </a:r>
            <a:r>
              <a:rPr lang="en-US" sz="2000" dirty="0" smtClean="0">
                <a:latin typeface="Gill Sans MT" panose="020B0502020104020203" pitchFamily="34" charset="0"/>
              </a:rPr>
              <a:t>).</a:t>
            </a:r>
          </a:p>
          <a:p>
            <a:pPr algn="justLow" rtl="0"/>
            <a:endParaRPr lang="en-US" sz="2000" dirty="0">
              <a:latin typeface="Gill Sans MT" panose="020B0502020104020203" pitchFamily="34" charset="0"/>
            </a:endParaRPr>
          </a:p>
          <a:p>
            <a:pPr algn="just" rtl="0"/>
            <a:r>
              <a:rPr lang="en-US" sz="2000" b="1" dirty="0" smtClean="0">
                <a:latin typeface="Gill Sans MT" panose="020B0502020104020203" pitchFamily="34" charset="0"/>
              </a:rPr>
              <a:t>Etiology: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Transmission is most often by </a:t>
            </a:r>
            <a:r>
              <a:rPr lang="en-US" sz="2000" dirty="0" err="1" smtClean="0">
                <a:latin typeface="Gill Sans MT" panose="020B0502020104020203" pitchFamily="34" charset="0"/>
              </a:rPr>
              <a:t>feca</a:t>
            </a:r>
            <a:r>
              <a:rPr lang="en-US" sz="2000" dirty="0" smtClean="0">
                <a:latin typeface="Gill Sans MT" panose="020B0502020104020203" pitchFamily="34" charset="0"/>
              </a:rPr>
              <a:t>-oral </a:t>
            </a:r>
            <a:r>
              <a:rPr lang="en-US" sz="2000" dirty="0" err="1" smtClean="0">
                <a:latin typeface="Gill Sans MT" panose="020B0502020104020203" pitchFamily="34" charset="0"/>
              </a:rPr>
              <a:t>spread.Very</a:t>
            </a:r>
            <a:r>
              <a:rPr lang="en-US" sz="2000" dirty="0" smtClean="0">
                <a:latin typeface="Gill Sans MT" panose="020B0502020104020203" pitchFamily="34" charset="0"/>
              </a:rPr>
              <a:t> few organisms (100-200) </a:t>
            </a:r>
          </a:p>
          <a:p>
            <a:pPr algn="just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are required to cause infection.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Clinical manifestation: 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b="1" i="1" dirty="0" err="1" smtClean="0">
                <a:latin typeface="Gill Sans MT" panose="020B0502020104020203" pitchFamily="34" charset="0"/>
              </a:rPr>
              <a:t>Shigella</a:t>
            </a:r>
            <a:r>
              <a:rPr lang="en-US" sz="2000" b="1" i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causes dysentery that is clinically similar  to that caused by </a:t>
            </a:r>
            <a:r>
              <a:rPr lang="en-US" sz="2000" dirty="0" err="1" smtClean="0">
                <a:latin typeface="Gill Sans MT" panose="020B0502020104020203" pitchFamily="34" charset="0"/>
              </a:rPr>
              <a:t>enteroinvasive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</a:t>
            </a:r>
            <a:r>
              <a:rPr lang="en-US" sz="2000" i="1" dirty="0" smtClean="0">
                <a:latin typeface="Gill Sans MT" panose="020B0502020104020203" pitchFamily="34" charset="0"/>
              </a:rPr>
              <a:t>E coli </a:t>
            </a:r>
            <a:r>
              <a:rPr lang="en-US" sz="2000" dirty="0" smtClean="0">
                <a:latin typeface="Gill Sans MT" panose="020B0502020104020203" pitchFamily="34" charset="0"/>
              </a:rPr>
              <a:t>(EIEC). Symptoms include fever, abdominal cramps, and blood and mucous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diarrheal stool .</a:t>
            </a:r>
            <a:r>
              <a:rPr lang="en-US" sz="2000" i="1" dirty="0">
                <a:latin typeface="Gill Sans MT" panose="020B0502020104020203" pitchFamily="34" charset="0"/>
              </a:rPr>
              <a:t> S </a:t>
            </a:r>
            <a:r>
              <a:rPr lang="en-US" sz="2000" i="1" dirty="0" err="1" smtClean="0">
                <a:latin typeface="Gill Sans MT" panose="020B0502020104020203" pitchFamily="34" charset="0"/>
              </a:rPr>
              <a:t>dysentericae</a:t>
            </a:r>
            <a:r>
              <a:rPr lang="en-US" sz="2000" i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also produces Shiga toxins,  which is associated with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more serious disease and development of hemolytic uremic syndrome.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Pathogenesis: </a:t>
            </a:r>
            <a:r>
              <a:rPr lang="en-US" sz="2000" b="1" dirty="0">
                <a:latin typeface="Gill Sans MT" panose="020B0502020104020203" pitchFamily="34" charset="0"/>
              </a:rPr>
              <a:t>:</a:t>
            </a:r>
            <a:r>
              <a:rPr lang="en-US" sz="2000" dirty="0">
                <a:latin typeface="Gill Sans MT" panose="020B0502020104020203" pitchFamily="34" charset="0"/>
              </a:rPr>
              <a:t>              </a:t>
            </a:r>
            <a:r>
              <a:rPr lang="en-US" sz="2000" dirty="0" smtClean="0">
                <a:latin typeface="Gill Sans MT" panose="020B0502020104020203" pitchFamily="34" charset="0"/>
              </a:rPr>
              <a:t> </a:t>
            </a:r>
            <a:r>
              <a:rPr lang="en-US" sz="2000" b="1" i="1" dirty="0" err="1">
                <a:latin typeface="Gill Sans MT" panose="020B0502020104020203" pitchFamily="34" charset="0"/>
              </a:rPr>
              <a:t>Shigella</a:t>
            </a:r>
            <a:r>
              <a:rPr lang="en-US" sz="2000" i="1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carries a number of virulence factors including genes required for invasion,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endotoxin and Shiga toxin.  As with </a:t>
            </a:r>
            <a:r>
              <a:rPr lang="en-US" sz="2000" i="1" dirty="0" smtClean="0">
                <a:latin typeface="Gill Sans MT" panose="020B0502020104020203" pitchFamily="34" charset="0"/>
              </a:rPr>
              <a:t>Salmonella</a:t>
            </a:r>
            <a:r>
              <a:rPr lang="en-US" sz="2000" dirty="0" smtClean="0">
                <a:latin typeface="Gill Sans MT" panose="020B0502020104020203" pitchFamily="34" charset="0"/>
              </a:rPr>
              <a:t> ,</a:t>
            </a:r>
            <a:r>
              <a:rPr lang="en-US" sz="2000" i="1" dirty="0" err="1" smtClean="0">
                <a:latin typeface="Gill Sans MT" panose="020B0502020104020203" pitchFamily="34" charset="0"/>
              </a:rPr>
              <a:t>Shigella</a:t>
            </a:r>
            <a:r>
              <a:rPr lang="en-US" sz="2000" dirty="0" smtClean="0">
                <a:latin typeface="Gill Sans MT" panose="020B0502020104020203" pitchFamily="34" charset="0"/>
              </a:rPr>
              <a:t> invades through intestinal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mucosal cells. It then escapes the endosomes, replicates in the cytoplasm, spreads to the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adjacent enterocytes. Cell destruction induces a host inflammatory response.Shiga toxin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is not required for dysentery.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Laboratory Diagnosis:</a:t>
            </a:r>
            <a:r>
              <a:rPr lang="en-US" sz="2000" b="1" dirty="0">
                <a:latin typeface="Gill Sans MT" panose="020B0502020104020203" pitchFamily="34" charset="0"/>
              </a:rPr>
              <a:t> </a:t>
            </a:r>
            <a:r>
              <a:rPr lang="en-US" sz="2000" b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like</a:t>
            </a:r>
            <a:r>
              <a:rPr lang="en-US" sz="2000" i="1" dirty="0" smtClean="0">
                <a:latin typeface="Gill Sans MT" panose="020B0502020104020203" pitchFamily="34" charset="0"/>
              </a:rPr>
              <a:t> Salmonella, </a:t>
            </a:r>
            <a:r>
              <a:rPr lang="en-US" sz="2000" i="1" dirty="0" err="1" smtClean="0">
                <a:latin typeface="Gill Sans MT" panose="020B0502020104020203" pitchFamily="34" charset="0"/>
              </a:rPr>
              <a:t>Shigella</a:t>
            </a:r>
            <a:r>
              <a:rPr lang="en-US" sz="2000" i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are lactose fermenters and can be isolated on a variety of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selective and </a:t>
            </a:r>
            <a:r>
              <a:rPr lang="en-US" sz="2000" dirty="0">
                <a:latin typeface="Gill Sans MT" panose="020B0502020104020203" pitchFamily="34" charset="0"/>
              </a:rPr>
              <a:t>differential media from stool cultures</a:t>
            </a:r>
            <a:r>
              <a:rPr lang="en-US" sz="2000" dirty="0" smtClean="0">
                <a:latin typeface="Gill Sans MT" panose="020B0502020104020203" pitchFamily="34" charset="0"/>
              </a:rPr>
              <a:t>. </a:t>
            </a:r>
            <a:r>
              <a:rPr lang="en-US" sz="2000" i="1" dirty="0" err="1" smtClean="0">
                <a:latin typeface="Gill Sans MT" panose="020B0502020104020203" pitchFamily="34" charset="0"/>
              </a:rPr>
              <a:t>Shigella</a:t>
            </a:r>
            <a:r>
              <a:rPr lang="en-US" sz="2000" dirty="0" smtClean="0">
                <a:latin typeface="Gill Sans MT" panose="020B0502020104020203" pitchFamily="34" charset="0"/>
              </a:rPr>
              <a:t> do not produce H2S and </a:t>
            </a:r>
          </a:p>
          <a:p>
            <a:pPr algn="l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are </a:t>
            </a:r>
            <a:r>
              <a:rPr lang="en-US" sz="2000" dirty="0" err="1" smtClean="0">
                <a:latin typeface="Gill Sans MT" panose="020B0502020104020203" pitchFamily="34" charset="0"/>
              </a:rPr>
              <a:t>nonmotile</a:t>
            </a:r>
            <a:r>
              <a:rPr lang="en-US" sz="2000" dirty="0" smtClean="0">
                <a:latin typeface="Gill Sans MT" panose="020B0502020104020203" pitchFamily="34" charset="0"/>
              </a:rPr>
              <a:t>.</a:t>
            </a:r>
            <a:r>
              <a:rPr lang="en-US" sz="2000" b="1" dirty="0" smtClean="0"/>
              <a:t> </a:t>
            </a:r>
          </a:p>
          <a:p>
            <a:pPr algn="l" rtl="0"/>
            <a:r>
              <a:rPr lang="en-US" sz="2000" b="1" dirty="0" smtClean="0"/>
              <a:t>Treatment and Prevention:  </a:t>
            </a:r>
            <a:r>
              <a:rPr lang="en-US" dirty="0" smtClean="0"/>
              <a:t>Fluid and electrolyte replacement is often adequate for mild cases, whereas </a:t>
            </a:r>
          </a:p>
          <a:p>
            <a:pPr algn="l" rtl="0"/>
            <a:r>
              <a:rPr lang="en-US" dirty="0" smtClean="0"/>
              <a:t>                                                   antibiotics such as ciprofloxacin and </a:t>
            </a:r>
            <a:r>
              <a:rPr lang="en-US" dirty="0" err="1" smtClean="0"/>
              <a:t>trimethoprim</a:t>
            </a:r>
            <a:r>
              <a:rPr lang="en-US" dirty="0" smtClean="0"/>
              <a:t> can be used for more serious</a:t>
            </a:r>
          </a:p>
          <a:p>
            <a:pPr algn="l" rtl="0"/>
            <a:r>
              <a:rPr lang="en-US" dirty="0" smtClean="0"/>
              <a:t>                                                   disease. Prevention involves proper sanitation and good personal hygiene.</a:t>
            </a:r>
            <a:endParaRPr lang="ar-IQ" dirty="0" smtClean="0"/>
          </a:p>
          <a:p>
            <a:pPr algn="justLow" rtl="0"/>
            <a:endParaRPr lang="en-US" dirty="0" smtClean="0">
              <a:latin typeface="Gill Sans MT" panose="020B0502020104020203" pitchFamily="34" charset="0"/>
            </a:endParaRPr>
          </a:p>
          <a:p>
            <a:pPr algn="justLow" rtl="0"/>
            <a:endParaRPr lang="en-US" dirty="0">
              <a:latin typeface="Gill Sans MT" panose="020B0502020104020203" pitchFamily="34" charset="0"/>
            </a:endParaRPr>
          </a:p>
          <a:p>
            <a:pPr algn="just" rtl="0"/>
            <a:endParaRPr lang="ar-IQ" dirty="0">
              <a:latin typeface="Gill Sans MT" panose="020B0502020104020203" pitchFamily="34" charset="0"/>
            </a:endParaRPr>
          </a:p>
          <a:p>
            <a:pPr algn="l" rtl="0"/>
            <a:r>
              <a:rPr lang="en-US" dirty="0">
                <a:latin typeface="Gill Sans MT" panose="020B0502020104020203" pitchFamily="34" charset="0"/>
              </a:rPr>
              <a:t> </a:t>
            </a:r>
          </a:p>
          <a:p>
            <a:pPr algn="justLow" rtl="0"/>
            <a:endParaRPr lang="en-US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                                       </a:t>
            </a:r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0" y="696686"/>
            <a:ext cx="12192000" cy="14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337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8" y="514350"/>
            <a:ext cx="1147286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 smtClean="0"/>
              <a:t>Treatment and Prevention:  </a:t>
            </a:r>
            <a:r>
              <a:rPr lang="en-US" sz="2000" dirty="0" smtClean="0"/>
              <a:t>Fluid and electrolyte replacement is often adequate for mild cases, whereas 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antibiotics such as ciprofloxacin and trimethoprim can be used for more serious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disease. Prevention involves proper sanitation and good personal hygiene.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xmlns="" val="338485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484" y="571560"/>
            <a:ext cx="12044516" cy="99411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Organism:                </a:t>
            </a:r>
            <a:r>
              <a:rPr lang="en-US" sz="2000" b="1" i="1" dirty="0" smtClean="0">
                <a:latin typeface="Gill Sans MT" panose="020B0502020104020203" pitchFamily="34" charset="0"/>
              </a:rPr>
              <a:t>Pseudomonas aeruginosa </a:t>
            </a:r>
            <a:r>
              <a:rPr lang="en-US" sz="2000" dirty="0" smtClean="0">
                <a:latin typeface="Gill Sans MT" panose="020B0502020104020203" pitchFamily="34" charset="0"/>
              </a:rPr>
              <a:t>(Gram-negative rod).Strict aerobes, can grow in distilled 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water with few nutrients. </a:t>
            </a:r>
            <a:endParaRPr lang="en-US" sz="2000" dirty="0">
              <a:latin typeface="Gill Sans MT" panose="020B0502020104020203" pitchFamily="34" charset="0"/>
            </a:endParaRPr>
          </a:p>
          <a:p>
            <a:pPr algn="just" rtl="0"/>
            <a:r>
              <a:rPr lang="en-US" sz="2000" b="1" dirty="0" smtClean="0">
                <a:latin typeface="Gill Sans MT" panose="020B0502020104020203" pitchFamily="34" charset="0"/>
              </a:rPr>
              <a:t>Etiology and </a:t>
            </a:r>
          </a:p>
          <a:p>
            <a:pPr algn="just" rtl="0"/>
            <a:r>
              <a:rPr lang="en-US" sz="2000" b="1" dirty="0" smtClean="0">
                <a:latin typeface="Gill Sans MT" panose="020B0502020104020203" pitchFamily="34" charset="0"/>
              </a:rPr>
              <a:t>epidemiology:</a:t>
            </a:r>
            <a:r>
              <a:rPr lang="en-US" sz="2000" dirty="0" smtClean="0">
                <a:latin typeface="Gill Sans MT" panose="020B0502020104020203" pitchFamily="34" charset="0"/>
              </a:rPr>
              <a:t>             This ubiquitous organism can be found in soil, water, plants ,and food. It is a common</a:t>
            </a:r>
          </a:p>
          <a:p>
            <a:pPr algn="just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contaminant on numerous objects </a:t>
            </a:r>
            <a:r>
              <a:rPr lang="en-US" sz="2000" dirty="0">
                <a:latin typeface="Gill Sans MT" panose="020B0502020104020203" pitchFamily="34" charset="0"/>
              </a:rPr>
              <a:t>in </a:t>
            </a:r>
            <a:r>
              <a:rPr lang="en-US" sz="2000" dirty="0" smtClean="0">
                <a:latin typeface="Gill Sans MT" panose="020B0502020104020203" pitchFamily="34" charset="0"/>
              </a:rPr>
              <a:t>hospital and </a:t>
            </a:r>
            <a:r>
              <a:rPr lang="en-US" sz="2000" dirty="0">
                <a:latin typeface="Gill Sans MT" panose="020B0502020104020203" pitchFamily="34" charset="0"/>
              </a:rPr>
              <a:t>can survive in many disinfectants.</a:t>
            </a:r>
          </a:p>
          <a:p>
            <a:pPr algn="just" rtl="0"/>
            <a:endParaRPr lang="en-US" sz="2000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Clinical manifestation:  </a:t>
            </a:r>
            <a:r>
              <a:rPr lang="en-US" sz="2000" dirty="0" smtClean="0">
                <a:latin typeface="Gill Sans MT" panose="020B0502020104020203" pitchFamily="34" charset="0"/>
              </a:rPr>
              <a:t> </a:t>
            </a:r>
            <a:r>
              <a:rPr lang="en-US" sz="2000" b="1" i="1" dirty="0" smtClean="0">
                <a:latin typeface="Gill Sans MT" panose="020B0502020104020203" pitchFamily="34" charset="0"/>
              </a:rPr>
              <a:t>Pseudomonas infections </a:t>
            </a:r>
            <a:r>
              <a:rPr lang="en-US" sz="2000" dirty="0" smtClean="0">
                <a:latin typeface="Gill Sans MT" panose="020B0502020104020203" pitchFamily="34" charset="0"/>
              </a:rPr>
              <a:t>are opportunistic with major manifestations including wound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infections in burn patients, recurring pneumonia in cystic fibrosis patients, and urinary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tract infections associated with indwelling catheters.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Pathogenesis: :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Virulence factors include endotoxin, exotoxin A, exoenzyme S, adhesions, and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antiphagocytic </a:t>
            </a:r>
            <a:r>
              <a:rPr lang="en-US" sz="2000" dirty="0">
                <a:latin typeface="Gill Sans MT" panose="020B0502020104020203" pitchFamily="34" charset="0"/>
              </a:rPr>
              <a:t>capsule. Conditions that facilitate colonization are important </a:t>
            </a:r>
            <a:r>
              <a:rPr lang="en-US" sz="2000" dirty="0" smtClean="0">
                <a:latin typeface="Gill Sans MT" panose="020B0502020104020203" pitchFamily="34" charset="0"/>
              </a:rPr>
              <a:t>in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pathogenesis.</a:t>
            </a:r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Examples include mucus production in cystic fibrosis that inhibits ciliated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clearance and burns that remove skin barriers. </a:t>
            </a:r>
            <a:r>
              <a:rPr lang="en-US" sz="2000" dirty="0" err="1" smtClean="0">
                <a:latin typeface="Gill Sans MT" panose="020B0502020104020203" pitchFamily="34" charset="0"/>
              </a:rPr>
              <a:t>Exotoxin</a:t>
            </a:r>
            <a:r>
              <a:rPr lang="en-US" sz="2000" dirty="0" smtClean="0">
                <a:latin typeface="Gill Sans MT" panose="020B0502020104020203" pitchFamily="34" charset="0"/>
              </a:rPr>
              <a:t> A is an A-B toxin with the same</a:t>
            </a: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mechanism  of </a:t>
            </a:r>
            <a:r>
              <a:rPr lang="en-US" sz="2000" dirty="0">
                <a:latin typeface="Gill Sans MT" panose="020B0502020104020203" pitchFamily="34" charset="0"/>
              </a:rPr>
              <a:t>synthesis inhibition and cell death as diphtheria toxin</a:t>
            </a:r>
            <a:r>
              <a:rPr lang="en-US" sz="2000" dirty="0" smtClean="0">
                <a:latin typeface="Gill Sans MT" panose="020B0502020104020203" pitchFamily="34" charset="0"/>
              </a:rPr>
              <a:t>. Exoenzyme </a:t>
            </a:r>
            <a:r>
              <a:rPr lang="en-US" sz="2000" dirty="0">
                <a:latin typeface="Gill Sans MT" panose="020B0502020104020203" pitchFamily="34" charset="0"/>
              </a:rPr>
              <a:t>S is </a:t>
            </a:r>
            <a:r>
              <a:rPr lang="en-US" sz="2000" dirty="0" smtClean="0">
                <a:latin typeface="Gill Sans MT" panose="020B0502020104020203" pitchFamily="34" charset="0"/>
              </a:rPr>
              <a:t>an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ADP-</a:t>
            </a:r>
            <a:r>
              <a:rPr lang="en-US" sz="2000" dirty="0">
                <a:latin typeface="Gill Sans MT" panose="020B0502020104020203" pitchFamily="34" charset="0"/>
              </a:rPr>
              <a:t>ribosylatingprotein toxin that targets several cellular proteins.  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sz="2000" dirty="0" smtClean="0">
                <a:latin typeface="Gill Sans MT" panose="020B0502020104020203" pitchFamily="34" charset="0"/>
              </a:rPr>
              <a:t>                                    </a:t>
            </a:r>
          </a:p>
          <a:p>
            <a:pPr algn="justLow" rtl="0"/>
            <a:r>
              <a:rPr lang="en-US" sz="2000" b="1" dirty="0" smtClean="0">
                <a:latin typeface="Gill Sans MT" panose="020B0502020104020203" pitchFamily="34" charset="0"/>
              </a:rPr>
              <a:t>Laboratory Diagnosis:</a:t>
            </a:r>
            <a:r>
              <a:rPr lang="en-US" sz="2000" b="1" dirty="0">
                <a:latin typeface="Gill Sans MT" panose="020B0502020104020203" pitchFamily="34" charset="0"/>
              </a:rPr>
              <a:t> </a:t>
            </a:r>
            <a:r>
              <a:rPr lang="en-US" sz="2000" b="1" dirty="0" smtClean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When grown on normal laboratory media, Pseudomonas gives off a fruity aroma. It also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produces several pigments: pyocyanin gives a blue color to pus:  pyoverdin is a yellow-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green molecule that is fluorescent under ultraviolet light and can be used to monitor</a:t>
            </a: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  burn patients for infection.</a:t>
            </a:r>
            <a:endParaRPr lang="ar-IQ" sz="2000" dirty="0">
              <a:latin typeface="Gill Sans MT" panose="020B0502020104020203" pitchFamily="34" charset="0"/>
            </a:endParaRPr>
          </a:p>
          <a:p>
            <a:pPr algn="l" rtl="0"/>
            <a:r>
              <a:rPr lang="en-US" sz="2000" dirty="0">
                <a:latin typeface="Gill Sans MT" panose="020B0502020104020203" pitchFamily="34" charset="0"/>
              </a:rPr>
              <a:t> </a:t>
            </a:r>
          </a:p>
          <a:p>
            <a:pPr algn="justLow" rtl="0"/>
            <a:endParaRPr lang="en-US" sz="2000" dirty="0" smtClean="0">
              <a:latin typeface="Gill Sans MT" panose="020B0502020104020203" pitchFamily="34" charset="0"/>
            </a:endParaRPr>
          </a:p>
          <a:p>
            <a:pPr algn="justLow" rtl="0"/>
            <a:r>
              <a:rPr lang="en-US" sz="2000" dirty="0">
                <a:latin typeface="Gill Sans MT" panose="020B0502020104020203" pitchFamily="34" charset="0"/>
              </a:rPr>
              <a:t> </a:t>
            </a:r>
            <a:r>
              <a:rPr lang="en-US" sz="2000" dirty="0" smtClean="0">
                <a:latin typeface="Gill Sans MT" panose="020B0502020104020203" pitchFamily="34" charset="0"/>
              </a:rPr>
              <a:t>                                       </a:t>
            </a:r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99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8" y="514350"/>
            <a:ext cx="1147286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 smtClean="0"/>
              <a:t>Treatment and Prevention:  </a:t>
            </a:r>
            <a:r>
              <a:rPr lang="en-US" sz="2000" dirty="0" smtClean="0"/>
              <a:t>Sensitivity testing is important because Pseudomonas is resistant to many 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different antibiotics. Prevention involves physical isolation and sterile practices of</a:t>
            </a:r>
          </a:p>
          <a:p>
            <a:pPr algn="l" rtl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susceptible individuals.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xmlns="" val="159895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19" y="562340"/>
            <a:ext cx="10504762" cy="58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596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803</Words>
  <Application>Microsoft Office PowerPoint</Application>
  <PresentationFormat>مخصص</PresentationFormat>
  <Paragraphs>106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OUDAY Al-Ali</dc:creator>
  <cp:lastModifiedBy>toshiba</cp:lastModifiedBy>
  <cp:revision>38</cp:revision>
  <dcterms:created xsi:type="dcterms:W3CDTF">2016-11-16T08:07:57Z</dcterms:created>
  <dcterms:modified xsi:type="dcterms:W3CDTF">2018-03-24T20:58:34Z</dcterms:modified>
</cp:coreProperties>
</file>