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3" d="100"/>
          <a:sy n="63" d="100"/>
        </p:scale>
        <p:origin x="-151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76B9006-230C-4968-9D9F-CAA81B9B364B}" type="datetimeFigureOut">
              <a:rPr lang="ar-IQ" smtClean="0"/>
              <a:t>09/04/1440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2E8F8F8-A6DB-453C-B3BA-00140B226890}" type="slidenum">
              <a:rPr lang="ar-IQ" smtClean="0"/>
              <a:t>‹#›</a:t>
            </a:fld>
            <a:endParaRPr lang="ar-IQ"/>
          </a:p>
        </p:txBody>
      </p:sp>
    </p:spTree>
    <p:extLst>
      <p:ext uri="{BB962C8B-B14F-4D97-AF65-F5344CB8AC3E}">
        <p14:creationId xmlns:p14="http://schemas.microsoft.com/office/powerpoint/2010/main" val="31632802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1</a:t>
            </a:fld>
            <a:endParaRPr lang="ar-IQ">
              <a:solidFill>
                <a:prstClr val="black"/>
              </a:solidFill>
            </a:endParaRPr>
          </a:p>
        </p:txBody>
      </p:sp>
    </p:spTree>
    <p:extLst>
      <p:ext uri="{BB962C8B-B14F-4D97-AF65-F5344CB8AC3E}">
        <p14:creationId xmlns:p14="http://schemas.microsoft.com/office/powerpoint/2010/main" val="3116540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10</a:t>
            </a:fld>
            <a:endParaRPr lang="ar-IQ">
              <a:solidFill>
                <a:prstClr val="black"/>
              </a:solidFill>
            </a:endParaRPr>
          </a:p>
        </p:txBody>
      </p:sp>
    </p:spTree>
    <p:extLst>
      <p:ext uri="{BB962C8B-B14F-4D97-AF65-F5344CB8AC3E}">
        <p14:creationId xmlns:p14="http://schemas.microsoft.com/office/powerpoint/2010/main" val="1178724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2</a:t>
            </a:fld>
            <a:endParaRPr lang="ar-IQ">
              <a:solidFill>
                <a:prstClr val="black"/>
              </a:solidFill>
            </a:endParaRPr>
          </a:p>
        </p:txBody>
      </p:sp>
    </p:spTree>
    <p:extLst>
      <p:ext uri="{BB962C8B-B14F-4D97-AF65-F5344CB8AC3E}">
        <p14:creationId xmlns:p14="http://schemas.microsoft.com/office/powerpoint/2010/main" val="3344743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3</a:t>
            </a:fld>
            <a:endParaRPr lang="ar-IQ">
              <a:solidFill>
                <a:prstClr val="black"/>
              </a:solidFill>
            </a:endParaRPr>
          </a:p>
        </p:txBody>
      </p:sp>
    </p:spTree>
    <p:extLst>
      <p:ext uri="{BB962C8B-B14F-4D97-AF65-F5344CB8AC3E}">
        <p14:creationId xmlns:p14="http://schemas.microsoft.com/office/powerpoint/2010/main" val="3930612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4</a:t>
            </a:fld>
            <a:endParaRPr lang="ar-IQ">
              <a:solidFill>
                <a:prstClr val="black"/>
              </a:solidFill>
            </a:endParaRPr>
          </a:p>
        </p:txBody>
      </p:sp>
    </p:spTree>
    <p:extLst>
      <p:ext uri="{BB962C8B-B14F-4D97-AF65-F5344CB8AC3E}">
        <p14:creationId xmlns:p14="http://schemas.microsoft.com/office/powerpoint/2010/main" val="3168828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5</a:t>
            </a:fld>
            <a:endParaRPr lang="ar-IQ">
              <a:solidFill>
                <a:prstClr val="black"/>
              </a:solidFill>
            </a:endParaRPr>
          </a:p>
        </p:txBody>
      </p:sp>
    </p:spTree>
    <p:extLst>
      <p:ext uri="{BB962C8B-B14F-4D97-AF65-F5344CB8AC3E}">
        <p14:creationId xmlns:p14="http://schemas.microsoft.com/office/powerpoint/2010/main" val="1947138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6</a:t>
            </a:fld>
            <a:endParaRPr lang="ar-IQ">
              <a:solidFill>
                <a:prstClr val="black"/>
              </a:solidFill>
            </a:endParaRPr>
          </a:p>
        </p:txBody>
      </p:sp>
    </p:spTree>
    <p:extLst>
      <p:ext uri="{BB962C8B-B14F-4D97-AF65-F5344CB8AC3E}">
        <p14:creationId xmlns:p14="http://schemas.microsoft.com/office/powerpoint/2010/main" val="2491111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7</a:t>
            </a:fld>
            <a:endParaRPr lang="ar-IQ">
              <a:solidFill>
                <a:prstClr val="black"/>
              </a:solidFill>
            </a:endParaRPr>
          </a:p>
        </p:txBody>
      </p:sp>
    </p:spTree>
    <p:extLst>
      <p:ext uri="{BB962C8B-B14F-4D97-AF65-F5344CB8AC3E}">
        <p14:creationId xmlns:p14="http://schemas.microsoft.com/office/powerpoint/2010/main" val="1440885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8</a:t>
            </a:fld>
            <a:endParaRPr lang="ar-IQ">
              <a:solidFill>
                <a:prstClr val="black"/>
              </a:solidFill>
            </a:endParaRPr>
          </a:p>
        </p:txBody>
      </p:sp>
    </p:spTree>
    <p:extLst>
      <p:ext uri="{BB962C8B-B14F-4D97-AF65-F5344CB8AC3E}">
        <p14:creationId xmlns:p14="http://schemas.microsoft.com/office/powerpoint/2010/main" val="3463893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AAF66B36-3D52-4AB7-9514-7E74A3657076}" type="slidenum">
              <a:rPr lang="ar-IQ" smtClean="0">
                <a:solidFill>
                  <a:prstClr val="black"/>
                </a:solidFill>
              </a:rPr>
              <a:pPr/>
              <a:t>9</a:t>
            </a:fld>
            <a:endParaRPr lang="ar-IQ">
              <a:solidFill>
                <a:prstClr val="black"/>
              </a:solidFill>
            </a:endParaRPr>
          </a:p>
        </p:txBody>
      </p:sp>
    </p:spTree>
    <p:extLst>
      <p:ext uri="{BB962C8B-B14F-4D97-AF65-F5344CB8AC3E}">
        <p14:creationId xmlns:p14="http://schemas.microsoft.com/office/powerpoint/2010/main" val="3525482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B8ABB09-4A1D-463E-8065-109CC2B7EFAA}" type="datetimeFigureOut">
              <a:rPr lang="ar-SA" smtClean="0"/>
              <a:pPr/>
              <a:t>09/04/1440</a:t>
            </a:fld>
            <a:endParaRPr lang="ar-S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SA">
              <a:solidFill>
                <a:srgbClr val="94C600"/>
              </a:solidFill>
            </a:endParaRP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B34F065-1154-456A-91E3-76DE8E75E17B}" type="slidenum">
              <a:rPr lang="ar-SA" smtClean="0">
                <a:solidFill>
                  <a:srgbClr val="94C600"/>
                </a:solidFill>
              </a:rPr>
              <a:pPr/>
              <a:t>‹#›</a:t>
            </a:fld>
            <a:endParaRPr lang="ar-SA">
              <a:solidFill>
                <a:srgbClr val="94C600"/>
              </a:solidFill>
            </a:endParaRP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078387616"/>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5" name="Footer Placeholder 4"/>
          <p:cNvSpPr>
            <a:spLocks noGrp="1"/>
          </p:cNvSpPr>
          <p:nvPr>
            <p:ph type="ftr" sz="quarter" idx="11"/>
          </p:nvPr>
        </p:nvSpPr>
        <p:spPr/>
        <p:txBody>
          <a:bodyPr/>
          <a:lstStyle/>
          <a:p>
            <a:endParaRPr lang="ar-SA">
              <a:solidFill>
                <a:srgbClr val="94C600"/>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2529608066"/>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5" name="Footer Placeholder 4"/>
          <p:cNvSpPr>
            <a:spLocks noGrp="1"/>
          </p:cNvSpPr>
          <p:nvPr>
            <p:ph type="ftr" sz="quarter" idx="11"/>
          </p:nvPr>
        </p:nvSpPr>
        <p:spPr/>
        <p:txBody>
          <a:bodyPr/>
          <a:lstStyle/>
          <a:p>
            <a:endParaRPr lang="ar-SA">
              <a:solidFill>
                <a:srgbClr val="94C600"/>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729054039"/>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5" name="Footer Placeholder 4"/>
          <p:cNvSpPr>
            <a:spLocks noGrp="1"/>
          </p:cNvSpPr>
          <p:nvPr>
            <p:ph type="ftr" sz="quarter" idx="11"/>
          </p:nvPr>
        </p:nvSpPr>
        <p:spPr/>
        <p:txBody>
          <a:bodyPr/>
          <a:lstStyle/>
          <a:p>
            <a:endParaRPr lang="ar-SA">
              <a:solidFill>
                <a:srgbClr val="94C600"/>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131306115"/>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5" name="Footer Placeholder 4"/>
          <p:cNvSpPr>
            <a:spLocks noGrp="1"/>
          </p:cNvSpPr>
          <p:nvPr>
            <p:ph type="ftr" sz="quarter" idx="11"/>
          </p:nvPr>
        </p:nvSpPr>
        <p:spPr/>
        <p:txBody>
          <a:bodyPr/>
          <a:lstStyle/>
          <a:p>
            <a:endParaRPr lang="ar-SA">
              <a:solidFill>
                <a:srgbClr val="94C600"/>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2334701842"/>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6" name="Footer Placeholder 5"/>
          <p:cNvSpPr>
            <a:spLocks noGrp="1"/>
          </p:cNvSpPr>
          <p:nvPr>
            <p:ph type="ftr" sz="quarter" idx="11"/>
          </p:nvPr>
        </p:nvSpPr>
        <p:spPr/>
        <p:txBody>
          <a:bodyPr/>
          <a:lstStyle/>
          <a:p>
            <a:endParaRPr lang="ar-SA">
              <a:solidFill>
                <a:srgbClr val="94C600"/>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extLst>
      <p:ext uri="{BB962C8B-B14F-4D97-AF65-F5344CB8AC3E}">
        <p14:creationId xmlns:p14="http://schemas.microsoft.com/office/powerpoint/2010/main" val="3491398620"/>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8" name="Footer Placeholder 7"/>
          <p:cNvSpPr>
            <a:spLocks noGrp="1"/>
          </p:cNvSpPr>
          <p:nvPr>
            <p:ph type="ftr" sz="quarter" idx="11"/>
          </p:nvPr>
        </p:nvSpPr>
        <p:spPr/>
        <p:txBody>
          <a:bodyPr/>
          <a:lstStyle/>
          <a:p>
            <a:endParaRPr lang="ar-SA">
              <a:solidFill>
                <a:srgbClr val="94C600"/>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63412261"/>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4" name="Footer Placeholder 3"/>
          <p:cNvSpPr>
            <a:spLocks noGrp="1"/>
          </p:cNvSpPr>
          <p:nvPr>
            <p:ph type="ftr" sz="quarter" idx="11"/>
          </p:nvPr>
        </p:nvSpPr>
        <p:spPr/>
        <p:txBody>
          <a:bodyPr/>
          <a:lstStyle/>
          <a:p>
            <a:endParaRPr lang="ar-SA">
              <a:solidFill>
                <a:srgbClr val="94C600"/>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712871541"/>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3" name="Footer Placeholder 2"/>
          <p:cNvSpPr>
            <a:spLocks noGrp="1"/>
          </p:cNvSpPr>
          <p:nvPr>
            <p:ph type="ftr" sz="quarter" idx="11"/>
          </p:nvPr>
        </p:nvSpPr>
        <p:spPr/>
        <p:txBody>
          <a:bodyPr/>
          <a:lstStyle/>
          <a:p>
            <a:endParaRPr lang="ar-SA">
              <a:solidFill>
                <a:srgbClr val="94C600"/>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3686621878"/>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solidFill>
                <a:srgbClr val="94C600"/>
              </a:solidFill>
            </a:endParaRP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extLst>
      <p:ext uri="{BB962C8B-B14F-4D97-AF65-F5344CB8AC3E}">
        <p14:creationId xmlns:p14="http://schemas.microsoft.com/office/powerpoint/2010/main" val="192417458"/>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pPr/>
              <a:t>09/04/1440</a:t>
            </a:fld>
            <a:endParaRPr lang="ar-S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solidFill>
                <a:srgbClr val="94C600"/>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Tree>
    <p:extLst>
      <p:ext uri="{BB962C8B-B14F-4D97-AF65-F5344CB8AC3E}">
        <p14:creationId xmlns:p14="http://schemas.microsoft.com/office/powerpoint/2010/main" val="1755281231"/>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B8ABB09-4A1D-463E-8065-109CC2B7EFAA}" type="datetimeFigureOut">
              <a:rPr lang="ar-SA" smtClean="0"/>
              <a:pPr/>
              <a:t>09/04/1440</a:t>
            </a:fld>
            <a:endParaRPr lang="ar-S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SA">
              <a:solidFill>
                <a:srgbClr val="94C600"/>
              </a:solidFill>
            </a:endParaRP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B34F065-1154-456A-91E3-76DE8E75E17B}" type="slidenum">
              <a:rPr lang="ar-SA" smtClean="0"/>
              <a:pPr/>
              <a:t>‹#›</a:t>
            </a:fld>
            <a:endParaRPr lang="ar-SA"/>
          </a:p>
        </p:txBody>
      </p:sp>
    </p:spTree>
    <p:extLst>
      <p:ext uri="{BB962C8B-B14F-4D97-AF65-F5344CB8AC3E}">
        <p14:creationId xmlns:p14="http://schemas.microsoft.com/office/powerpoint/2010/main" val="34871183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836712"/>
            <a:ext cx="6777317" cy="4995917"/>
          </a:xfrm>
        </p:spPr>
        <p:txBody>
          <a:bodyPr>
            <a:normAutofit fontScale="85000" lnSpcReduction="20000"/>
          </a:bodyPr>
          <a:lstStyle/>
          <a:p>
            <a:r>
              <a:rPr lang="ar-SA" dirty="0"/>
              <a:t>طرائق التدريب</a:t>
            </a:r>
            <a:endParaRPr lang="en-US" dirty="0"/>
          </a:p>
          <a:p>
            <a:r>
              <a:rPr lang="ar-SA" dirty="0"/>
              <a:t>	تنوعت الطرائق والأساليب لرفع مستوى اللاعب ، وان لكل طريقة من طرائق التدريب أهدافها وتأثيرها وخصائصها التي تتميز بها ، وينبغي على المدرب الإلمام بها ، وعليه اختيار الطريقة المناسبة التي تعمل على تحقيق الأهداف التي وضعت من اجلها، كما يمكن استخدام اكثر من طريقة واحدة لتدريب فعالية من الفعاليات الرياضية ، اذ ان طرائق التدريب تهتم بالأسلوب الذي يستخدمه المدرب مع الرياضي فيما يتعلق بتنمية قابليته البدنية </a:t>
            </a:r>
            <a:r>
              <a:rPr lang="ar-SA" dirty="0" err="1"/>
              <a:t>والمهارية</a:t>
            </a:r>
            <a:r>
              <a:rPr lang="ar-SA" dirty="0"/>
              <a:t> والوظيفية ، ولهذا فان طرائق التدريب ترينا كيف ندرب لنحصل على افضل النتائج ، وفي ضوء ذلك فقد قسموها علماء التدريب الرياضي الى:</a:t>
            </a:r>
            <a:endParaRPr lang="en-US" dirty="0"/>
          </a:p>
          <a:p>
            <a:pPr lvl="0"/>
            <a:r>
              <a:rPr lang="ar-SA" dirty="0"/>
              <a:t>طريقة الحمل المستمر </a:t>
            </a:r>
            <a:endParaRPr lang="en-US" dirty="0"/>
          </a:p>
          <a:p>
            <a:pPr lvl="0"/>
            <a:r>
              <a:rPr lang="ar-SA" dirty="0"/>
              <a:t>طريقة التدريب التكراري</a:t>
            </a:r>
            <a:endParaRPr lang="en-US" dirty="0"/>
          </a:p>
          <a:p>
            <a:pPr lvl="0"/>
            <a:r>
              <a:rPr lang="ar-SA" dirty="0"/>
              <a:t>طريقة التدريب المنوعة </a:t>
            </a:r>
            <a:endParaRPr lang="en-US" dirty="0"/>
          </a:p>
          <a:p>
            <a:pPr lvl="0"/>
            <a:r>
              <a:rPr lang="ar-SA" dirty="0"/>
              <a:t>طريقة التدريب </a:t>
            </a:r>
            <a:r>
              <a:rPr lang="ar-SA" dirty="0" err="1"/>
              <a:t>الفتري</a:t>
            </a:r>
            <a:r>
              <a:rPr lang="ar-SA" dirty="0"/>
              <a:t> </a:t>
            </a:r>
            <a:endParaRPr lang="en-US" dirty="0"/>
          </a:p>
          <a:p>
            <a:pPr lvl="0"/>
            <a:r>
              <a:rPr lang="ar-SA" dirty="0"/>
              <a:t>طريقة اللعب (المنافسات)</a:t>
            </a:r>
            <a:endParaRPr lang="en-US" dirty="0"/>
          </a:p>
          <a:p>
            <a:pPr lvl="0"/>
            <a:r>
              <a:rPr lang="ar-SA" dirty="0"/>
              <a:t>طريقة تدريب </a:t>
            </a:r>
            <a:r>
              <a:rPr lang="ar-SA" dirty="0" err="1"/>
              <a:t>الهيبوكسيك</a:t>
            </a:r>
            <a:endParaRPr lang="en-US" dirty="0"/>
          </a:p>
          <a:p>
            <a:pPr lvl="0"/>
            <a:r>
              <a:rPr lang="ar-SA" dirty="0"/>
              <a:t>طريقة تدريب </a:t>
            </a:r>
            <a:r>
              <a:rPr lang="ar-SA" dirty="0" err="1"/>
              <a:t>الفارتلك</a:t>
            </a:r>
            <a:endParaRPr lang="en-US" dirty="0"/>
          </a:p>
          <a:p>
            <a:endParaRPr lang="ar-IQ" dirty="0"/>
          </a:p>
        </p:txBody>
      </p:sp>
    </p:spTree>
    <p:extLst>
      <p:ext uri="{BB962C8B-B14F-4D97-AF65-F5344CB8AC3E}">
        <p14:creationId xmlns:p14="http://schemas.microsoft.com/office/powerpoint/2010/main" val="37043147"/>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908720"/>
            <a:ext cx="6777317" cy="4923909"/>
          </a:xfrm>
        </p:spPr>
        <p:txBody>
          <a:bodyPr>
            <a:normAutofit fontScale="85000" lnSpcReduction="20000"/>
          </a:bodyPr>
          <a:lstStyle/>
          <a:p>
            <a:r>
              <a:rPr lang="ar-SA" dirty="0"/>
              <a:t/>
            </a:r>
            <a:br>
              <a:rPr lang="ar-SA" dirty="0"/>
            </a:br>
            <a:r>
              <a:rPr lang="ar-SA" b="1" dirty="0"/>
              <a:t>طريقة تدريب اللعب ( المنافسات ) </a:t>
            </a:r>
            <a:r>
              <a:rPr lang="en-US" b="1" dirty="0"/>
              <a:t>Play Method</a:t>
            </a:r>
            <a:endParaRPr lang="en-US" dirty="0"/>
          </a:p>
          <a:p>
            <a:r>
              <a:rPr lang="ar-SA" dirty="0"/>
              <a:t>تعد طريقة اللعب (المنافسات) من الطرائق التي لها تأثيرها الواضح ويستخدمها المدربون كثيراً في فترة الإعداد الخاص لأنها تبدو سهلة الميول ، </a:t>
            </a:r>
            <a:r>
              <a:rPr lang="en-US" dirty="0"/>
              <a:t>"</a:t>
            </a:r>
            <a:r>
              <a:rPr lang="ar-SA" dirty="0"/>
              <a:t>وتتميز هذه الطريقة بتطوير العناصر البدنية </a:t>
            </a:r>
            <a:r>
              <a:rPr lang="ar-SA" dirty="0" err="1"/>
              <a:t>اوالمهارية</a:t>
            </a:r>
            <a:r>
              <a:rPr lang="ar-SA" dirty="0"/>
              <a:t> او </a:t>
            </a:r>
            <a:r>
              <a:rPr lang="ar-SA" dirty="0" err="1"/>
              <a:t>الخططية</a:t>
            </a:r>
            <a:r>
              <a:rPr lang="ar-SA" dirty="0"/>
              <a:t> ،وبصفة أساسية العناصر الخاصة في الأنشطة الرياضية كما في التحمل والسرعة ويتضح ذلك جليا في الألعاب الجماعية </a:t>
            </a:r>
            <a:r>
              <a:rPr lang="ar-SA" dirty="0" err="1"/>
              <a:t>والمنازلات</a:t>
            </a:r>
            <a:r>
              <a:rPr lang="ar-SA" dirty="0"/>
              <a:t> من خلال إعطاء واجبات في الاتجاه المراد تحقيقه أثناء سير اللعب بأشكاله المختلفة مع الالتزام بقانون وقواعد النشاط التخصصي</a:t>
            </a:r>
            <a:r>
              <a:rPr lang="en-US" dirty="0"/>
              <a:t>"</a:t>
            </a:r>
            <a:r>
              <a:rPr lang="ar-SA" dirty="0"/>
              <a:t> (</a:t>
            </a:r>
            <a:r>
              <a:rPr lang="ar-SA" dirty="0" err="1"/>
              <a:t>البساطي</a:t>
            </a:r>
            <a:r>
              <a:rPr lang="ar-SA" dirty="0"/>
              <a:t> ، 1998 ،97).</a:t>
            </a:r>
            <a:endParaRPr lang="en-US" dirty="0"/>
          </a:p>
          <a:p>
            <a:r>
              <a:rPr lang="ar-SA" dirty="0"/>
              <a:t>كما أوضح (</a:t>
            </a:r>
            <a:r>
              <a:rPr lang="en-US" dirty="0" err="1"/>
              <a:t>Tadeusz</a:t>
            </a:r>
            <a:r>
              <a:rPr lang="ar-SA" dirty="0"/>
              <a:t>) ان </a:t>
            </a:r>
            <a:r>
              <a:rPr lang="en-US" dirty="0"/>
              <a:t>"</a:t>
            </a:r>
            <a:r>
              <a:rPr lang="ar-SA" dirty="0"/>
              <a:t>اختيار الخصم هو أساس العمل ، وكيف يكون الخصم يكون ارتفاع الحمل وشدة العمل ، واختيار الخصم يعتمد على فترة ودرجة التدريب والتطبيق الحاذق للتكرار</a:t>
            </a:r>
            <a:r>
              <a:rPr lang="en-US" dirty="0"/>
              <a:t>"</a:t>
            </a:r>
            <a:r>
              <a:rPr lang="ar-SA" dirty="0"/>
              <a:t> ، كما أضاف ان هذه الطريقة تكون مناسبة </a:t>
            </a:r>
            <a:r>
              <a:rPr lang="ar-SA" dirty="0" err="1"/>
              <a:t>لاؤلئك</a:t>
            </a:r>
            <a:r>
              <a:rPr lang="ar-SA" dirty="0"/>
              <a:t> الذين لديهم سنوات عديدة من التدريب واقل مناسبة لغيرهم ، وان مساهمة الزميل في التدريب بشكل اللعب (المنافسة) لها تأثير مميز في زيادة فعالية النشاط .(</a:t>
            </a:r>
            <a:r>
              <a:rPr lang="en-US" dirty="0" err="1"/>
              <a:t>Tadeusz</a:t>
            </a:r>
            <a:r>
              <a:rPr lang="en-US" dirty="0"/>
              <a:t> , 1981 , 141</a:t>
            </a:r>
            <a:r>
              <a:rPr lang="ar-SA" dirty="0"/>
              <a:t>) </a:t>
            </a:r>
            <a:endParaRPr lang="en-US" dirty="0"/>
          </a:p>
          <a:p>
            <a:endParaRPr lang="ar-IQ" dirty="0"/>
          </a:p>
        </p:txBody>
      </p:sp>
    </p:spTree>
    <p:extLst>
      <p:ext uri="{BB962C8B-B14F-4D97-AF65-F5344CB8AC3E}">
        <p14:creationId xmlns:p14="http://schemas.microsoft.com/office/powerpoint/2010/main" val="409657670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908720"/>
            <a:ext cx="6777317" cy="4923909"/>
          </a:xfrm>
        </p:spPr>
        <p:txBody>
          <a:bodyPr>
            <a:normAutofit fontScale="62500" lnSpcReduction="20000"/>
          </a:bodyPr>
          <a:lstStyle/>
          <a:p>
            <a:pPr lvl="0"/>
            <a:r>
              <a:rPr lang="ar-SA" b="1" dirty="0"/>
              <a:t>طريقة الحمل المستمر </a:t>
            </a:r>
            <a:r>
              <a:rPr lang="en-US" b="1" dirty="0" err="1"/>
              <a:t>Continuos</a:t>
            </a:r>
            <a:r>
              <a:rPr lang="en-US" b="1" dirty="0"/>
              <a:t> Training Method</a:t>
            </a:r>
            <a:endParaRPr lang="en-US" dirty="0"/>
          </a:p>
          <a:p>
            <a:r>
              <a:rPr lang="ar-SA" dirty="0"/>
              <a:t>	ويقصد بها </a:t>
            </a:r>
            <a:r>
              <a:rPr lang="en-US" dirty="0"/>
              <a:t>"</a:t>
            </a:r>
            <a:r>
              <a:rPr lang="ar-SA" dirty="0"/>
              <a:t>تقديم حمل تدريبي للاعبي او لاعبات تدور شدته حول متوسط لفترة زمنية او لمسافة طويلة نسبياً </a:t>
            </a:r>
            <a:r>
              <a:rPr lang="en-US" dirty="0"/>
              <a:t>"</a:t>
            </a:r>
            <a:r>
              <a:rPr lang="ar-SA" dirty="0"/>
              <a:t> (حمادة ،2001 ،10) كما أوضح (</a:t>
            </a:r>
            <a:r>
              <a:rPr lang="ar-SA" dirty="0" err="1"/>
              <a:t>البساطي</a:t>
            </a:r>
            <a:r>
              <a:rPr lang="ar-SA" dirty="0"/>
              <a:t>) بان </a:t>
            </a:r>
            <a:r>
              <a:rPr lang="en-US" dirty="0"/>
              <a:t>"</a:t>
            </a:r>
            <a:r>
              <a:rPr lang="ar-SA" dirty="0"/>
              <a:t>تتميز هذه الطريقة التدريبية باستمرار الحمل البدني لفترة طويلة من الوقت دون ان يتخللها فترات راحة بينية</a:t>
            </a:r>
            <a:r>
              <a:rPr lang="en-US" dirty="0"/>
              <a:t>"</a:t>
            </a:r>
            <a:r>
              <a:rPr lang="ar-SA" dirty="0"/>
              <a:t> (</a:t>
            </a:r>
            <a:r>
              <a:rPr lang="ar-SA" dirty="0" err="1"/>
              <a:t>البساطي</a:t>
            </a:r>
            <a:r>
              <a:rPr lang="ar-SA" dirty="0"/>
              <a:t> ، 1998 ، 81) ، وكذلك تتميز كما اشار (عثمان) </a:t>
            </a:r>
            <a:r>
              <a:rPr lang="en-US" dirty="0"/>
              <a:t>"</a:t>
            </a:r>
            <a:r>
              <a:rPr lang="ar-SA" dirty="0"/>
              <a:t> بشدة الحمل المنخفضة وحجم الحمل الكبير</a:t>
            </a:r>
            <a:r>
              <a:rPr lang="en-US" dirty="0"/>
              <a:t>"</a:t>
            </a:r>
            <a:r>
              <a:rPr lang="ar-SA" dirty="0"/>
              <a:t> (عثمان ، 1990 ،53) ، وتهدف هذه الطريقة الى الارتقاء بمستوى القدرة الهوائية بصفة أساسية والحد الأقصى لاستهلاك الأوكسجين من خلال ترقية عمل أجهزة وأعضاء الجسم الوظيفية (</a:t>
            </a:r>
            <a:r>
              <a:rPr lang="ar-SA" dirty="0" err="1"/>
              <a:t>البساطي</a:t>
            </a:r>
            <a:r>
              <a:rPr lang="ar-SA" dirty="0"/>
              <a:t> ، 1998،81) .</a:t>
            </a:r>
            <a:endParaRPr lang="en-US" dirty="0"/>
          </a:p>
          <a:p>
            <a:r>
              <a:rPr lang="ar-SA" b="1" dirty="0"/>
              <a:t>وتنقسم هذه الطريقة الى :</a:t>
            </a:r>
            <a:endParaRPr lang="en-US" dirty="0"/>
          </a:p>
          <a:p>
            <a:pPr lvl="0"/>
            <a:r>
              <a:rPr lang="ar-SA" dirty="0"/>
              <a:t>التدريب المستمر السريع </a:t>
            </a:r>
            <a:r>
              <a:rPr lang="en-US" dirty="0" err="1"/>
              <a:t>Continuos</a:t>
            </a:r>
            <a:r>
              <a:rPr lang="en-US" dirty="0"/>
              <a:t> Fast Training </a:t>
            </a:r>
          </a:p>
          <a:p>
            <a:pPr lvl="0"/>
            <a:r>
              <a:rPr lang="ar-SA" dirty="0"/>
              <a:t>التدريب المستمر البطيء </a:t>
            </a:r>
            <a:r>
              <a:rPr lang="en-US" dirty="0" err="1"/>
              <a:t>Continuos</a:t>
            </a:r>
            <a:r>
              <a:rPr lang="en-US" dirty="0"/>
              <a:t> Slow Training </a:t>
            </a:r>
          </a:p>
          <a:p>
            <a:r>
              <a:rPr lang="ar-SA" dirty="0"/>
              <a:t>وتعد طريقة التدريب المستمر السريع انها </a:t>
            </a:r>
            <a:r>
              <a:rPr lang="en-US" dirty="0"/>
              <a:t>"</a:t>
            </a:r>
            <a:r>
              <a:rPr lang="ar-SA" dirty="0"/>
              <a:t> اقرب الى الحالة التي يكون عليها الرياضي خلال المنافسة </a:t>
            </a:r>
            <a:r>
              <a:rPr lang="en-US" dirty="0"/>
              <a:t>"</a:t>
            </a:r>
            <a:r>
              <a:rPr lang="ar-SA" dirty="0"/>
              <a:t> …………………………………………………………..</a:t>
            </a:r>
            <a:endParaRPr lang="en-US" dirty="0"/>
          </a:p>
          <a:p>
            <a:r>
              <a:rPr lang="ar-SA" dirty="0"/>
              <a:t>اما طريقة التدريب المستمر البطيء وكما اشار (عبد الفتاح) </a:t>
            </a:r>
            <a:r>
              <a:rPr lang="en-US" dirty="0"/>
              <a:t>"</a:t>
            </a:r>
            <a:r>
              <a:rPr lang="ar-SA" dirty="0"/>
              <a:t> فهي انسب لتدريب كبار السن والرياضيين في بداية الموسم التدريبي او عقب انقطاعهم عن التدريب لفترة طويلة</a:t>
            </a:r>
            <a:r>
              <a:rPr lang="en-US" dirty="0"/>
              <a:t>"</a:t>
            </a:r>
            <a:r>
              <a:rPr lang="ar-SA" dirty="0"/>
              <a:t> (عبد الفتاح ، 1997 ، 83).</a:t>
            </a:r>
            <a:endParaRPr lang="en-US" dirty="0"/>
          </a:p>
          <a:p>
            <a:r>
              <a:rPr lang="ar-SA" dirty="0"/>
              <a:t>اما تأثير طريقة التدريب بالحمل المستمر من الناحية الفسيولوجية فهي </a:t>
            </a:r>
            <a:r>
              <a:rPr lang="en-US" dirty="0"/>
              <a:t>"</a:t>
            </a:r>
            <a:r>
              <a:rPr lang="ar-SA" dirty="0"/>
              <a:t> تسهم في تحسين كفاءة إنتاج الطاقة لعبور العتبة اللاهوائية </a:t>
            </a:r>
            <a:r>
              <a:rPr lang="en-US" dirty="0"/>
              <a:t>"</a:t>
            </a:r>
            <a:r>
              <a:rPr lang="ar-SA" dirty="0"/>
              <a:t> (حمادة ، 2001 ، 213).</a:t>
            </a:r>
            <a:endParaRPr lang="ar-IQ" dirty="0"/>
          </a:p>
        </p:txBody>
      </p:sp>
    </p:spTree>
    <p:extLst>
      <p:ext uri="{BB962C8B-B14F-4D97-AF65-F5344CB8AC3E}">
        <p14:creationId xmlns:p14="http://schemas.microsoft.com/office/powerpoint/2010/main" val="88674479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548680"/>
            <a:ext cx="6777317" cy="5283949"/>
          </a:xfrm>
        </p:spPr>
        <p:txBody>
          <a:bodyPr>
            <a:normAutofit fontScale="92500" lnSpcReduction="20000"/>
          </a:bodyPr>
          <a:lstStyle/>
          <a:p>
            <a:r>
              <a:rPr lang="ar-SA" b="1" dirty="0"/>
              <a:t>طريقة التدريب التكراري </a:t>
            </a:r>
            <a:r>
              <a:rPr lang="en-US" b="1" dirty="0"/>
              <a:t> Repetition Training Method </a:t>
            </a:r>
            <a:endParaRPr lang="en-US" dirty="0"/>
          </a:p>
          <a:p>
            <a:r>
              <a:rPr lang="ar-SA" dirty="0"/>
              <a:t>	</a:t>
            </a:r>
            <a:r>
              <a:rPr lang="en-US" dirty="0"/>
              <a:t>"</a:t>
            </a:r>
            <a:r>
              <a:rPr lang="ar-SA" dirty="0"/>
              <a:t> تعد طريقة </a:t>
            </a:r>
            <a:r>
              <a:rPr lang="ar-SA" dirty="0" err="1"/>
              <a:t>الاعادات</a:t>
            </a:r>
            <a:r>
              <a:rPr lang="ar-SA" dirty="0"/>
              <a:t> او التكرارات من الطرائق الهامة والأساسية في تدريب مسابقات المضمار (خاصة تلك التي تعتمد على الطاقة اللاهوائية ) </a:t>
            </a:r>
            <a:r>
              <a:rPr lang="en-US" dirty="0"/>
              <a:t>"</a:t>
            </a:r>
            <a:r>
              <a:rPr lang="ar-SA" dirty="0"/>
              <a:t> (عثمان ،1990 ،61) ، وان التدريب التكراري وكما أشار (عبد الخالق) بان شدة الحمل تكون فيها </a:t>
            </a:r>
            <a:r>
              <a:rPr lang="en-US" dirty="0"/>
              <a:t>"</a:t>
            </a:r>
            <a:r>
              <a:rPr lang="ar-SA" dirty="0"/>
              <a:t>عالية وتكرار بسيط وراحة بينية طويلة </a:t>
            </a:r>
            <a:r>
              <a:rPr lang="en-US" dirty="0"/>
              <a:t>"</a:t>
            </a:r>
            <a:r>
              <a:rPr lang="ar-SA" dirty="0"/>
              <a:t> . (عبد الخالق ، 1981 ، 229) .</a:t>
            </a:r>
            <a:endParaRPr lang="en-US" dirty="0"/>
          </a:p>
          <a:p>
            <a:r>
              <a:rPr lang="ar-SA" dirty="0"/>
              <a:t>	ويهدف هذا النوع من التدريب الى </a:t>
            </a:r>
            <a:r>
              <a:rPr lang="en-US" dirty="0"/>
              <a:t>"</a:t>
            </a:r>
            <a:r>
              <a:rPr lang="ar-SA" dirty="0"/>
              <a:t>تطوير السرعة الانتقالية والقوة العظمى والقوة المميزة بالسرعة وتحمل السرعة لمسافات متوسطة وقصيرة </a:t>
            </a:r>
            <a:r>
              <a:rPr lang="en-US" dirty="0"/>
              <a:t>"</a:t>
            </a:r>
            <a:r>
              <a:rPr lang="ar-SA" dirty="0"/>
              <a:t> (</a:t>
            </a:r>
            <a:r>
              <a:rPr lang="ar-SA" dirty="0" err="1"/>
              <a:t>البساطي</a:t>
            </a:r>
            <a:r>
              <a:rPr lang="ar-SA" dirty="0"/>
              <a:t> ، 1998 ، 94) ، وان تأثيرها من الناحية الفسيولوجية كما أشار (حمادة) فهي </a:t>
            </a:r>
            <a:r>
              <a:rPr lang="en-US" dirty="0"/>
              <a:t>"</a:t>
            </a:r>
            <a:r>
              <a:rPr lang="ar-SA" dirty="0"/>
              <a:t>تسهم في رفع كفاءة انتاج الطاقة بالنظام اللاهوائي كما تؤثر في الجهاز العصبي نظراً لان الأداء بأقصى شدة ، مما يتسبب في التعب</a:t>
            </a:r>
            <a:r>
              <a:rPr lang="en-US" dirty="0"/>
              <a:t>"</a:t>
            </a:r>
            <a:r>
              <a:rPr lang="ar-SA" dirty="0"/>
              <a:t> (حمادة ،2001،215).</a:t>
            </a:r>
            <a:endParaRPr lang="en-US" dirty="0"/>
          </a:p>
          <a:p>
            <a:r>
              <a:rPr lang="ar-SA" dirty="0"/>
              <a:t> </a:t>
            </a:r>
            <a:endParaRPr lang="en-US" dirty="0"/>
          </a:p>
          <a:p>
            <a:endParaRPr lang="ar-IQ" dirty="0"/>
          </a:p>
        </p:txBody>
      </p:sp>
    </p:spTree>
    <p:extLst>
      <p:ext uri="{BB962C8B-B14F-4D97-AF65-F5344CB8AC3E}">
        <p14:creationId xmlns:p14="http://schemas.microsoft.com/office/powerpoint/2010/main" val="3857697045"/>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692696"/>
            <a:ext cx="6777317" cy="5139933"/>
          </a:xfrm>
        </p:spPr>
        <p:txBody>
          <a:bodyPr/>
          <a:lstStyle/>
          <a:p>
            <a:r>
              <a:rPr lang="ar-SA" b="1" dirty="0"/>
              <a:t>طريقة التدريب المنوعة  </a:t>
            </a:r>
            <a:r>
              <a:rPr lang="en-US" b="1" dirty="0"/>
              <a:t>Training Method</a:t>
            </a:r>
            <a:endParaRPr lang="en-US" dirty="0"/>
          </a:p>
          <a:p>
            <a:r>
              <a:rPr lang="ar-SA" b="1" dirty="0"/>
              <a:t>تتميز طريقة التدريب المنوعة بالعناصر الآتية :</a:t>
            </a:r>
            <a:endParaRPr lang="en-US" dirty="0"/>
          </a:p>
          <a:p>
            <a:pPr lvl="0"/>
            <a:r>
              <a:rPr lang="ar-SA" dirty="0"/>
              <a:t>تنوع شدة التمارين</a:t>
            </a:r>
            <a:endParaRPr lang="en-US" dirty="0"/>
          </a:p>
          <a:p>
            <a:pPr lvl="0"/>
            <a:r>
              <a:rPr lang="ar-SA" dirty="0"/>
              <a:t>اختلاف فترة التمارين</a:t>
            </a:r>
            <a:endParaRPr lang="en-US" dirty="0"/>
          </a:p>
          <a:p>
            <a:r>
              <a:rPr lang="ar-SA" dirty="0"/>
              <a:t>انخفاض شدة التمارين التي توجِد ظروف الاسترداد الجزئي وان هذه الطريقة تستخدم لتطوير القوة العضلية والتحمل وتوافق الحركات ، وان التغير في شدة العمل </a:t>
            </a:r>
            <a:r>
              <a:rPr lang="ar-SA" dirty="0" err="1"/>
              <a:t>لاجل</a:t>
            </a:r>
            <a:r>
              <a:rPr lang="ar-SA" dirty="0"/>
              <a:t> تطوير سهولة ودقة الحركات . (</a:t>
            </a:r>
            <a:r>
              <a:rPr lang="en-US" dirty="0" err="1"/>
              <a:t>Tadeusz</a:t>
            </a:r>
            <a:r>
              <a:rPr lang="en-US" dirty="0"/>
              <a:t> , 1981, 143</a:t>
            </a:r>
            <a:r>
              <a:rPr lang="ar-SA" dirty="0"/>
              <a:t>) </a:t>
            </a:r>
            <a:endParaRPr lang="ar-IQ" dirty="0"/>
          </a:p>
        </p:txBody>
      </p:sp>
    </p:spTree>
    <p:extLst>
      <p:ext uri="{BB962C8B-B14F-4D97-AF65-F5344CB8AC3E}">
        <p14:creationId xmlns:p14="http://schemas.microsoft.com/office/powerpoint/2010/main" val="3008329421"/>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476672"/>
            <a:ext cx="6777317" cy="5355957"/>
          </a:xfrm>
        </p:spPr>
        <p:txBody>
          <a:bodyPr>
            <a:normAutofit fontScale="70000" lnSpcReduction="20000"/>
          </a:bodyPr>
          <a:lstStyle/>
          <a:p>
            <a:r>
              <a:rPr lang="ar-SA" b="1" dirty="0"/>
              <a:t>طريقة التدريب </a:t>
            </a:r>
            <a:r>
              <a:rPr lang="ar-SA" b="1" dirty="0" err="1"/>
              <a:t>الفتري</a:t>
            </a:r>
            <a:r>
              <a:rPr lang="ar-SA" b="1" dirty="0"/>
              <a:t> </a:t>
            </a:r>
            <a:r>
              <a:rPr lang="en-US" b="1" dirty="0"/>
              <a:t>Interval Training Method</a:t>
            </a:r>
            <a:endParaRPr lang="en-US" dirty="0"/>
          </a:p>
          <a:p>
            <a:r>
              <a:rPr lang="ar-SA" dirty="0"/>
              <a:t>التدريب </a:t>
            </a:r>
            <a:r>
              <a:rPr lang="ar-SA" dirty="0" err="1"/>
              <a:t>الفتري</a:t>
            </a:r>
            <a:r>
              <a:rPr lang="ar-SA" dirty="0"/>
              <a:t> هو </a:t>
            </a:r>
            <a:r>
              <a:rPr lang="en-US" dirty="0"/>
              <a:t>"</a:t>
            </a:r>
            <a:r>
              <a:rPr lang="ar-SA" dirty="0"/>
              <a:t>نظام من العمل البدني يهدف الى تحقيق درجة من التكيف من خلال فترات متكررة من الجهد بينها فترات لاستعادة الشفاء </a:t>
            </a:r>
            <a:r>
              <a:rPr lang="en-US" dirty="0"/>
              <a:t>"</a:t>
            </a:r>
            <a:r>
              <a:rPr lang="ar-SA" dirty="0"/>
              <a:t> </a:t>
            </a:r>
            <a:br>
              <a:rPr lang="ar-SA" dirty="0"/>
            </a:br>
            <a:r>
              <a:rPr lang="ar-SA" dirty="0"/>
              <a:t>(حسام الدين،1994،219)،وكما أوضح (الربضي) "انه نظام تدريبي يتميز بالتبادل المتتالي بين الجهد والراحة ، وتنسب كلمة فتري الى فترة الراحة البينية بين كل تدريب والتدريب الذي يليه" (الربضي ،2001 ،216).</a:t>
            </a:r>
            <a:endParaRPr lang="en-US" dirty="0"/>
          </a:p>
          <a:p>
            <a:r>
              <a:rPr lang="ar-SA" dirty="0"/>
              <a:t>	ويذكر (عثمان) </a:t>
            </a:r>
            <a:r>
              <a:rPr lang="en-US" dirty="0"/>
              <a:t>"</a:t>
            </a:r>
            <a:r>
              <a:rPr lang="ar-SA" dirty="0"/>
              <a:t>بانها عملية تبادل منتظم ومستمر بين الحمل والراحة الغير كاملة </a:t>
            </a:r>
            <a:r>
              <a:rPr lang="en-US" dirty="0"/>
              <a:t>"</a:t>
            </a:r>
            <a:r>
              <a:rPr lang="ar-SA" dirty="0"/>
              <a:t>  (عثمان ، 1990 ،54) ، واشار (علاوي) ان </a:t>
            </a:r>
            <a:r>
              <a:rPr lang="en-US" dirty="0"/>
              <a:t>"</a:t>
            </a:r>
            <a:r>
              <a:rPr lang="ar-SA" dirty="0"/>
              <a:t>التدريب </a:t>
            </a:r>
            <a:r>
              <a:rPr lang="ar-SA" dirty="0" err="1"/>
              <a:t>الفتري</a:t>
            </a:r>
            <a:r>
              <a:rPr lang="ar-SA" dirty="0"/>
              <a:t> من طرائق التدريب التي تتميز بالتبادل المتتالي لبذل الجهد والراحة </a:t>
            </a:r>
            <a:r>
              <a:rPr lang="en-US" dirty="0"/>
              <a:t>"</a:t>
            </a:r>
            <a:r>
              <a:rPr lang="ar-SA" dirty="0"/>
              <a:t> (علاوي ،1979،217) ، وان التدريب </a:t>
            </a:r>
            <a:r>
              <a:rPr lang="ar-SA" dirty="0" err="1"/>
              <a:t>الفتري</a:t>
            </a:r>
            <a:r>
              <a:rPr lang="ar-SA" dirty="0"/>
              <a:t> من     </a:t>
            </a:r>
            <a:r>
              <a:rPr lang="en-US" dirty="0"/>
              <a:t>"</a:t>
            </a:r>
            <a:r>
              <a:rPr lang="ar-SA" dirty="0"/>
              <a:t>طرائق التدريب الأساسية لتحسين مستوى القدرات البدنية معتمداً على تحقيق التكيف بين فترات العمل والراحة البينية المستحسنة</a:t>
            </a:r>
            <a:r>
              <a:rPr lang="en-US" dirty="0"/>
              <a:t>"</a:t>
            </a:r>
            <a:r>
              <a:rPr lang="ar-SA" dirty="0"/>
              <a:t> (احمد ، 1999 ،288) .</a:t>
            </a:r>
            <a:endParaRPr lang="en-US" dirty="0"/>
          </a:p>
          <a:p>
            <a:r>
              <a:rPr lang="ar-SA" dirty="0"/>
              <a:t>	والتعريف الإجرائي لطريقة التدريب </a:t>
            </a:r>
            <a:r>
              <a:rPr lang="ar-SA" dirty="0" err="1"/>
              <a:t>الفتري</a:t>
            </a:r>
            <a:r>
              <a:rPr lang="ar-SA" dirty="0"/>
              <a:t> ، هي إحدى الطرائق الرئيسة التي تعمل على رفع الكفاءة البدنية معتمدة على مبدأ التكيف بين فترات العمل والراحة الغير كاملة .</a:t>
            </a:r>
            <a:endParaRPr lang="en-US" dirty="0"/>
          </a:p>
          <a:p>
            <a:r>
              <a:rPr lang="ar-SA" dirty="0"/>
              <a:t>	وتستخدم هذه الطريقة </a:t>
            </a:r>
            <a:r>
              <a:rPr lang="en-US" dirty="0"/>
              <a:t>"</a:t>
            </a:r>
            <a:r>
              <a:rPr lang="ar-SA" dirty="0"/>
              <a:t>في معظم فعاليات الرياضة ان لم يكن جميعها ، اذ تؤثر على القدرة الهوائية واللاهوائية" (</a:t>
            </a:r>
            <a:r>
              <a:rPr lang="ar-SA" dirty="0" err="1"/>
              <a:t>البساطي</a:t>
            </a:r>
            <a:r>
              <a:rPr lang="ar-SA" dirty="0"/>
              <a:t> ، 1998 ،88) وتهدف هذه الطريقة الى </a:t>
            </a:r>
            <a:r>
              <a:rPr lang="en-US" dirty="0"/>
              <a:t>"</a:t>
            </a:r>
            <a:r>
              <a:rPr lang="ar-SA" dirty="0"/>
              <a:t>تنمية وتطوير السرعة والتحمل والقوة وما ينبثق عنها من صفات بدنية مركبة ، ممثلة بالقوة المميزة بالسرعة ، وتحمل القوة ، وتحمل السرعة </a:t>
            </a:r>
            <a:r>
              <a:rPr lang="en-US" dirty="0"/>
              <a:t>"</a:t>
            </a:r>
            <a:r>
              <a:rPr lang="ar-SA" dirty="0"/>
              <a:t>  (الربضي ، 2001 ،216) .</a:t>
            </a:r>
            <a:endParaRPr lang="en-US" dirty="0"/>
          </a:p>
          <a:p>
            <a:endParaRPr lang="ar-IQ" dirty="0"/>
          </a:p>
        </p:txBody>
      </p:sp>
    </p:spTree>
    <p:extLst>
      <p:ext uri="{BB962C8B-B14F-4D97-AF65-F5344CB8AC3E}">
        <p14:creationId xmlns:p14="http://schemas.microsoft.com/office/powerpoint/2010/main" val="42373945"/>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608" y="764704"/>
            <a:ext cx="6777317" cy="4949137"/>
          </a:xfrm>
        </p:spPr>
        <p:txBody>
          <a:bodyPr>
            <a:normAutofit fontScale="70000" lnSpcReduction="20000"/>
          </a:bodyPr>
          <a:lstStyle/>
          <a:p>
            <a:pPr lvl="0"/>
            <a:r>
              <a:rPr lang="ar-SA" b="1" dirty="0"/>
              <a:t>اقسام التدريب </a:t>
            </a:r>
            <a:r>
              <a:rPr lang="ar-SA" b="1" dirty="0" err="1"/>
              <a:t>الفتري</a:t>
            </a:r>
            <a:r>
              <a:rPr lang="ar-SA" b="1" dirty="0"/>
              <a:t> </a:t>
            </a:r>
            <a:endParaRPr lang="en-US" dirty="0"/>
          </a:p>
          <a:p>
            <a:r>
              <a:rPr lang="ar-SA" dirty="0"/>
              <a:t>تعد طريقة التدريب </a:t>
            </a:r>
            <a:r>
              <a:rPr lang="ar-SA" dirty="0" err="1"/>
              <a:t>الفتري</a:t>
            </a:r>
            <a:r>
              <a:rPr lang="ar-SA" dirty="0"/>
              <a:t> من اكثر الطرائق شيوعا في التدريب الرياضي بالنسبة </a:t>
            </a:r>
            <a:r>
              <a:rPr lang="ar-SA" dirty="0" err="1"/>
              <a:t>للالعاب</a:t>
            </a:r>
            <a:r>
              <a:rPr lang="ar-SA" dirty="0"/>
              <a:t> </a:t>
            </a:r>
            <a:r>
              <a:rPr lang="ar-SA" dirty="0" err="1"/>
              <a:t>الفرقية</a:t>
            </a:r>
            <a:r>
              <a:rPr lang="ar-SA" dirty="0"/>
              <a:t> والفردية، وان هذه الطريقة تنقسم الى عدة اقسام ولكن اكثرهما شيوعا هما :-</a:t>
            </a:r>
            <a:endParaRPr lang="en-US" dirty="0"/>
          </a:p>
          <a:p>
            <a:r>
              <a:rPr lang="ar-SA" b="1" dirty="0"/>
              <a:t>التدريب </a:t>
            </a:r>
            <a:r>
              <a:rPr lang="ar-SA" b="1" dirty="0" err="1"/>
              <a:t>الفتري</a:t>
            </a:r>
            <a:r>
              <a:rPr lang="ar-SA" b="1" dirty="0"/>
              <a:t> المنخفض الشدة </a:t>
            </a:r>
            <a:r>
              <a:rPr lang="en-US" b="1" dirty="0"/>
              <a:t>Extensive Interval Training  </a:t>
            </a:r>
            <a:endParaRPr lang="en-US" dirty="0"/>
          </a:p>
          <a:p>
            <a:r>
              <a:rPr lang="ar-SA" dirty="0"/>
              <a:t>تهدف هذه الطريقة الى تنمية عدد من الصفات البدنية منها " المطاولة العامة (مطاولة الجهاز الدوري والتنفسي</a:t>
            </a:r>
            <a:r>
              <a:rPr lang="ar-IQ" dirty="0"/>
              <a:t>) </a:t>
            </a:r>
            <a:r>
              <a:rPr lang="ar-SA" dirty="0"/>
              <a:t>، والمطاولة الخاصة، ومطاولة القوة "  (</a:t>
            </a:r>
            <a:r>
              <a:rPr lang="ar-SA" dirty="0" err="1"/>
              <a:t>بسطويسي</a:t>
            </a:r>
            <a:r>
              <a:rPr lang="ar-SA" dirty="0"/>
              <a:t>، 1999،289).</a:t>
            </a:r>
            <a:endParaRPr lang="en-US" dirty="0"/>
          </a:p>
          <a:p>
            <a:r>
              <a:rPr lang="ar-SA" dirty="0"/>
              <a:t>"وتؤدي هذه الطريقة الى ترقية عمل </a:t>
            </a:r>
            <a:r>
              <a:rPr lang="ar-SA" dirty="0" err="1"/>
              <a:t>الجهازيين</a:t>
            </a:r>
            <a:r>
              <a:rPr lang="ar-SA" dirty="0"/>
              <a:t> الدوري والتنفسي وذلك من خلال تحسين السعة الحيوية للرئتين وسعة القلب </a:t>
            </a:r>
            <a:r>
              <a:rPr lang="ar-SA" dirty="0" err="1"/>
              <a:t>بالاضافة</a:t>
            </a:r>
            <a:r>
              <a:rPr lang="ar-SA" dirty="0"/>
              <a:t> الى العمل على زيادة قدرة الدم على حمل المزيد من الاوكسجين، كما تؤدي الى تنمية قدرة الفرد على التكييف للمجهود البدني المبذول الذي يؤدي الى تأخير ظهور التعب ………………………………………………….. </a:t>
            </a:r>
            <a:endParaRPr lang="en-US" dirty="0"/>
          </a:p>
          <a:p>
            <a:r>
              <a:rPr lang="ar-SA" dirty="0"/>
              <a:t>وتتميز هذه الطريقة بالشدة المتوسطة، اذ تصل في تمرينات </a:t>
            </a:r>
            <a:r>
              <a:rPr lang="ar-SA" dirty="0" err="1"/>
              <a:t>الجري</a:t>
            </a:r>
            <a:r>
              <a:rPr lang="ar-SA" b="1" dirty="0" err="1"/>
              <a:t>..</a:t>
            </a:r>
            <a:r>
              <a:rPr lang="ar-SA" dirty="0" err="1"/>
              <a:t>من</a:t>
            </a:r>
            <a:r>
              <a:rPr lang="ar-SA" dirty="0"/>
              <a:t> 60-80% من اقصى مستوى للفرد، وتصل في تمرينات التقوية سواء باستخدام الاثقال الاضافية او باستخدام ثقل جسم الفرد </a:t>
            </a:r>
            <a:r>
              <a:rPr lang="ar-SA" b="1" dirty="0"/>
              <a:t>..</a:t>
            </a:r>
            <a:r>
              <a:rPr lang="ar-SA" dirty="0"/>
              <a:t>من 50-60% من اقصى مستوى للفرد " .(علاوي، 1992، 218-219) </a:t>
            </a:r>
            <a:endParaRPr lang="en-US" dirty="0"/>
          </a:p>
          <a:p>
            <a:endParaRPr lang="ar-IQ" dirty="0"/>
          </a:p>
        </p:txBody>
      </p:sp>
    </p:spTree>
    <p:extLst>
      <p:ext uri="{BB962C8B-B14F-4D97-AF65-F5344CB8AC3E}">
        <p14:creationId xmlns:p14="http://schemas.microsoft.com/office/powerpoint/2010/main" val="2499198235"/>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908720"/>
            <a:ext cx="6777317" cy="4923909"/>
          </a:xfrm>
        </p:spPr>
        <p:txBody>
          <a:bodyPr>
            <a:normAutofit fontScale="62500" lnSpcReduction="20000"/>
          </a:bodyPr>
          <a:lstStyle/>
          <a:p>
            <a:r>
              <a:rPr lang="ar-SA" b="1" dirty="0"/>
              <a:t>التدريب </a:t>
            </a:r>
            <a:r>
              <a:rPr lang="ar-SA" b="1" dirty="0" err="1"/>
              <a:t>الفتري</a:t>
            </a:r>
            <a:r>
              <a:rPr lang="ar-SA" b="1" dirty="0"/>
              <a:t> المرتفع الشدة </a:t>
            </a:r>
            <a:r>
              <a:rPr lang="en-US" b="1" dirty="0"/>
              <a:t>Intensive Interval Training</a:t>
            </a:r>
            <a:endParaRPr lang="en-US" dirty="0"/>
          </a:p>
          <a:p>
            <a:r>
              <a:rPr lang="ar-SA" dirty="0"/>
              <a:t>تهدف هذه الطريقة الى تنمية عدد من الصفات البدنية منها " التحمل الخاص، والتحمل اللاهوائي، والسرعة، والقوة المميزة بالسرعة، والقوة القصوى، اما تأثيرها من الناحية الفسيولوجية فهي تسهم في تحسين كفاءة انتاج الطاقة للنظام اللاهوائي تحت ظروف نقص الاوكسجين .(حمادة، 1998، 214) </a:t>
            </a:r>
            <a:endParaRPr lang="en-US" dirty="0"/>
          </a:p>
          <a:p>
            <a:r>
              <a:rPr lang="ar-SA" dirty="0"/>
              <a:t>"وتتميز هذه الطريقة بالشدة المرتفعة، اذ </a:t>
            </a:r>
            <a:r>
              <a:rPr lang="ar-SA" b="1" dirty="0"/>
              <a:t>.[</a:t>
            </a:r>
            <a:r>
              <a:rPr lang="ar-SA" dirty="0"/>
              <a:t>تصل</a:t>
            </a:r>
            <a:r>
              <a:rPr lang="ar-SA" b="1" dirty="0"/>
              <a:t>] </a:t>
            </a:r>
            <a:r>
              <a:rPr lang="ar-SA" dirty="0"/>
              <a:t>في تمرينات الجري </a:t>
            </a:r>
            <a:r>
              <a:rPr lang="ar-SA" b="1" dirty="0"/>
              <a:t>.</a:t>
            </a:r>
            <a:r>
              <a:rPr lang="ar-SA" dirty="0"/>
              <a:t> من 80-90% من اقصى مستوى للفرد، وتصل في تمرينات التقوية باستخدام الاثقال الاضافية الى </a:t>
            </a:r>
            <a:r>
              <a:rPr lang="ar-SA" b="1" dirty="0"/>
              <a:t>.</a:t>
            </a:r>
            <a:r>
              <a:rPr lang="ar-SA" dirty="0"/>
              <a:t>  75% من اقصى مستوى للفرد " . (علاوي، 1992، 222) </a:t>
            </a:r>
            <a:endParaRPr lang="en-US" dirty="0"/>
          </a:p>
          <a:p>
            <a:r>
              <a:rPr lang="ar-SA" b="1" dirty="0"/>
              <a:t>ويتميز التدريب </a:t>
            </a:r>
            <a:r>
              <a:rPr lang="ar-SA" b="1" dirty="0" err="1"/>
              <a:t>الفتري</a:t>
            </a:r>
            <a:r>
              <a:rPr lang="ar-SA" b="1" dirty="0"/>
              <a:t> عن الطرائق الاخرى بما </a:t>
            </a:r>
            <a:r>
              <a:rPr lang="ar-SA" b="1" dirty="0" err="1"/>
              <a:t>ياتي</a:t>
            </a:r>
            <a:r>
              <a:rPr lang="ar-SA" b="1" dirty="0"/>
              <a:t> :</a:t>
            </a:r>
            <a:endParaRPr lang="en-US" dirty="0"/>
          </a:p>
          <a:p>
            <a:pPr lvl="0"/>
            <a:r>
              <a:rPr lang="en-US" dirty="0"/>
              <a:t>"</a:t>
            </a:r>
            <a:r>
              <a:rPr lang="ar-SA" dirty="0"/>
              <a:t>يحصل تطوير في كافة مصادر تحرير الطاقة بشكل اكثر شمولية من الطرائق الأخرى .</a:t>
            </a:r>
            <a:endParaRPr lang="en-US" dirty="0"/>
          </a:p>
          <a:p>
            <a:pPr lvl="0"/>
            <a:r>
              <a:rPr lang="ar-SA" dirty="0"/>
              <a:t>بالإمكان تنفيذ البرنامج التدريبي في أي مكان اذ لا يحتاج الى تجهيزات او مساحات واسعة  كالتي تستخدم في الطرائق الاخرى .</a:t>
            </a:r>
            <a:endParaRPr lang="en-US" dirty="0"/>
          </a:p>
          <a:p>
            <a:pPr lvl="0"/>
            <a:r>
              <a:rPr lang="ar-SA" dirty="0"/>
              <a:t>تكون السيطرة فيه بدقة على كل متغيرات التدريب </a:t>
            </a:r>
            <a:r>
              <a:rPr lang="ar-SA" dirty="0" err="1"/>
              <a:t>الفتري</a:t>
            </a:r>
            <a:r>
              <a:rPr lang="ar-SA" dirty="0"/>
              <a:t> مثل زمن الأداء والتكرار وفترة الراحة </a:t>
            </a:r>
            <a:r>
              <a:rPr lang="en-US" dirty="0"/>
              <a:t>"</a:t>
            </a:r>
            <a:r>
              <a:rPr lang="ar-SA" dirty="0"/>
              <a:t> . (التكريتي ومحمد علي ، 1986 ، 116) ، ويتفق معهم (عثمان) نقلا عن توني نت </a:t>
            </a:r>
            <a:r>
              <a:rPr lang="en-US" dirty="0"/>
              <a:t>"</a:t>
            </a:r>
            <a:r>
              <a:rPr lang="ar-SA" dirty="0"/>
              <a:t>ان طريقة التدريب على مراحل تتيح للمدرب امكانية التغير في عدة متغيرات مثل الشدة المستخدمة ، ومواصفات الراحة، وعدد التكرارات المستخدمة ، كما واضاف ان الراحة تكون غير كاملة</a:t>
            </a:r>
            <a:r>
              <a:rPr lang="en-US" dirty="0"/>
              <a:t>"</a:t>
            </a:r>
            <a:r>
              <a:rPr lang="ar-SA" dirty="0"/>
              <a:t> (عثمان ،1990 ،55) .</a:t>
            </a:r>
            <a:endParaRPr lang="en-US" dirty="0"/>
          </a:p>
          <a:p>
            <a:pPr lvl="0"/>
            <a:r>
              <a:rPr lang="en-US" dirty="0"/>
              <a:t>"</a:t>
            </a:r>
            <a:r>
              <a:rPr lang="ar-SA" dirty="0"/>
              <a:t>تقويم تأثير مكونات حمل التدريب أول بأول .</a:t>
            </a:r>
            <a:endParaRPr lang="en-US" dirty="0"/>
          </a:p>
          <a:p>
            <a:pPr lvl="0"/>
            <a:r>
              <a:rPr lang="ar-SA" dirty="0"/>
              <a:t>تقويم حالة اللاعب التدريبية عن طريق المراقبة للنتائج الجزئية (عبد الخالق،1981،218) </a:t>
            </a:r>
            <a:endParaRPr lang="en-US" dirty="0"/>
          </a:p>
          <a:p>
            <a:endParaRPr lang="ar-IQ" dirty="0"/>
          </a:p>
        </p:txBody>
      </p:sp>
    </p:spTree>
    <p:extLst>
      <p:ext uri="{BB962C8B-B14F-4D97-AF65-F5344CB8AC3E}">
        <p14:creationId xmlns:p14="http://schemas.microsoft.com/office/powerpoint/2010/main" val="385201275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764704"/>
            <a:ext cx="6777317" cy="5067925"/>
          </a:xfrm>
        </p:spPr>
        <p:txBody>
          <a:bodyPr/>
          <a:lstStyle/>
          <a:p>
            <a:r>
              <a:rPr lang="ar-SA" dirty="0"/>
              <a:t> </a:t>
            </a:r>
            <a:endParaRPr lang="en-US" dirty="0"/>
          </a:p>
          <a:p>
            <a:r>
              <a:rPr lang="ar-SA" b="1" dirty="0"/>
              <a:t>خطوات وضع برنامج تدريبي بطريقة التدريب </a:t>
            </a:r>
            <a:r>
              <a:rPr lang="ar-SA" b="1" dirty="0" err="1"/>
              <a:t>الفتري</a:t>
            </a:r>
            <a:r>
              <a:rPr lang="ar-SA" b="1" dirty="0"/>
              <a:t> </a:t>
            </a:r>
            <a:endParaRPr lang="en-US" dirty="0"/>
          </a:p>
          <a:p>
            <a:r>
              <a:rPr lang="ar-SA" dirty="0"/>
              <a:t>لوضع برنامج بطريقة التدريب </a:t>
            </a:r>
            <a:r>
              <a:rPr lang="ar-SA" dirty="0" err="1"/>
              <a:t>الفتري</a:t>
            </a:r>
            <a:r>
              <a:rPr lang="ar-SA" dirty="0"/>
              <a:t> يجب اتباع ما يأتي :</a:t>
            </a:r>
            <a:endParaRPr lang="en-US" dirty="0"/>
          </a:p>
          <a:p>
            <a:pPr lvl="0"/>
            <a:r>
              <a:rPr lang="ar-SA" dirty="0"/>
              <a:t>تحديد نظم إنتاج الطاقة المستهدف تنميتها والخاص بنوع النشاط الرياضي التخصصي ، </a:t>
            </a:r>
            <a:endParaRPr lang="en-US" dirty="0"/>
          </a:p>
          <a:p>
            <a:pPr lvl="0"/>
            <a:r>
              <a:rPr lang="ar-SA" dirty="0"/>
              <a:t>تحديد نوع التمرين  المستخدم أثناء الأداء </a:t>
            </a:r>
            <a:endParaRPr lang="en-US" dirty="0"/>
          </a:p>
          <a:p>
            <a:pPr lvl="0"/>
            <a:r>
              <a:rPr lang="ar-SA" dirty="0"/>
              <a:t>تحديد مواصفات البرنامج الذي يريد استخدامه وفقاً لنوع النشاط الرياضي التخصصي ، وذلك بتحديد عدد التكرارات وعدد المجموعات وفترة الاداء ونسبة فترة الاداء الى فترة الراحة ونوعية فترة الراحة . </a:t>
            </a:r>
            <a:endParaRPr lang="en-US" dirty="0"/>
          </a:p>
          <a:p>
            <a:endParaRPr lang="ar-IQ" dirty="0"/>
          </a:p>
        </p:txBody>
      </p:sp>
    </p:spTree>
    <p:extLst>
      <p:ext uri="{BB962C8B-B14F-4D97-AF65-F5344CB8AC3E}">
        <p14:creationId xmlns:p14="http://schemas.microsoft.com/office/powerpoint/2010/main" val="2335518657"/>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492" y="980728"/>
            <a:ext cx="6777317" cy="4851901"/>
          </a:xfrm>
        </p:spPr>
        <p:txBody>
          <a:bodyPr>
            <a:normAutofit fontScale="55000" lnSpcReduction="20000"/>
          </a:bodyPr>
          <a:lstStyle/>
          <a:p>
            <a:r>
              <a:rPr lang="ar-SA" b="1" dirty="0"/>
              <a:t>شدة التمرين وكيفية تحديدها</a:t>
            </a:r>
            <a:endParaRPr lang="en-US" dirty="0"/>
          </a:p>
          <a:p>
            <a:r>
              <a:rPr lang="ar-SA" dirty="0"/>
              <a:t>لغرض تحديد الشدة المناسبة للعمل ، هناك عدة طرائق وكما أوضح (</a:t>
            </a:r>
            <a:r>
              <a:rPr lang="en-US" dirty="0"/>
              <a:t>Fox &amp; Mathews</a:t>
            </a:r>
            <a:r>
              <a:rPr lang="ar-SA" dirty="0"/>
              <a:t>)</a:t>
            </a:r>
            <a:endParaRPr lang="en-US" dirty="0"/>
          </a:p>
          <a:p>
            <a:r>
              <a:rPr lang="ar-SA" b="1" dirty="0"/>
              <a:t>الطريقة الأولى :</a:t>
            </a:r>
            <a:endParaRPr lang="en-US" dirty="0"/>
          </a:p>
          <a:p>
            <a:r>
              <a:rPr lang="ar-SA" dirty="0"/>
              <a:t> وهي التي يمكن تطبيقها بغض النظر عن نوع العمل والفعالية الممارسة ، وتعتمد على استجابة معدل ضربات القلب من خلال فترة العمل مع اخذ العمر بنظر الاعتبار .</a:t>
            </a:r>
            <a:endParaRPr lang="en-US" dirty="0"/>
          </a:p>
          <a:p>
            <a:r>
              <a:rPr lang="ar-SA" b="1" dirty="0"/>
              <a:t>الطريقة الثانية :</a:t>
            </a:r>
            <a:endParaRPr lang="en-US" dirty="0"/>
          </a:p>
          <a:p>
            <a:r>
              <a:rPr lang="ar-SA" dirty="0"/>
              <a:t>تعتمد على عدد تكرارات العمل الذي يمكن اداؤه في كل تمرين بغض النظر عن نوع العمل الممارس ، فعند التدريب لعمل معين يمكن تقييم هذا العمل كما </a:t>
            </a:r>
            <a:r>
              <a:rPr lang="ar-SA" dirty="0" err="1"/>
              <a:t>ياتي</a:t>
            </a:r>
            <a:r>
              <a:rPr lang="ar-SA" dirty="0"/>
              <a:t>:</a:t>
            </a:r>
            <a:endParaRPr lang="en-US" dirty="0"/>
          </a:p>
          <a:p>
            <a:pPr lvl="0"/>
            <a:r>
              <a:rPr lang="ar-SA" dirty="0"/>
              <a:t>اذا كان عدد التكرارات المختارة لا يمكن أداؤها بسبب الإعياء فان  شدة العمل تعني أنها مجهدة اكثر من اللازم ، اما اذا تم أداء تكرارات اكثر من تلك التي تم تحديدها فان ذلك يعني شدة العمل غير مؤثرة بما فيه الكفاية ،اما اذا تم تجاوز التكرارات المختارة هذا يعني انه يجب عدم زيادة عدد التكرارات .</a:t>
            </a:r>
            <a:endParaRPr lang="en-US" dirty="0"/>
          </a:p>
          <a:p>
            <a:pPr lvl="0"/>
            <a:r>
              <a:rPr lang="ar-SA" dirty="0"/>
              <a:t>اذ ان العدد  الملائم من التكرارات اللازمة لإحداث الفائدة المرجوة ينبغي ان يتلاءم مع ما جاء في الجداول الخاصة من جهة ومع قدرات وإمكانيات عينة البحث من جهة أخرى .</a:t>
            </a:r>
            <a:endParaRPr lang="en-US" dirty="0"/>
          </a:p>
          <a:p>
            <a:r>
              <a:rPr lang="ar-SA" b="1" dirty="0"/>
              <a:t>الطريقة الثالثة طريقة   </a:t>
            </a:r>
            <a:r>
              <a:rPr lang="en-US" b="1" dirty="0"/>
              <a:t>Wilt</a:t>
            </a:r>
            <a:r>
              <a:rPr lang="ar-SA" b="1" dirty="0"/>
              <a:t> :</a:t>
            </a:r>
            <a:endParaRPr lang="en-US" dirty="0"/>
          </a:p>
          <a:p>
            <a:r>
              <a:rPr lang="ar-SA" dirty="0"/>
              <a:t>وهي افضل طريقة لقياس الشدة وبخاصة في </a:t>
            </a:r>
            <a:r>
              <a:rPr lang="ar-SA" dirty="0" err="1"/>
              <a:t>ألاركاض</a:t>
            </a:r>
            <a:r>
              <a:rPr lang="ar-SA" dirty="0"/>
              <a:t> والسباحة اذ تحدد مسافات بأزمنة معينة ، على اعتبار أنها شدة قصوى يضاف أليها أزمنة للخروج من مصطلحات الشدة القصوى الى الشدة شبه القصوى (</a:t>
            </a:r>
            <a:r>
              <a:rPr lang="en-US" dirty="0"/>
              <a:t>Fox &amp; Mathews , 1974, 46-48</a:t>
            </a:r>
            <a:r>
              <a:rPr lang="ar-SA" dirty="0"/>
              <a:t> )</a:t>
            </a:r>
            <a:endParaRPr lang="en-US" dirty="0"/>
          </a:p>
          <a:p>
            <a:r>
              <a:rPr lang="ar-SA" dirty="0"/>
              <a:t/>
            </a:r>
            <a:br>
              <a:rPr lang="ar-SA" dirty="0"/>
            </a:br>
            <a:endParaRPr lang="ar-IQ" dirty="0"/>
          </a:p>
        </p:txBody>
      </p:sp>
    </p:spTree>
    <p:extLst>
      <p:ext uri="{BB962C8B-B14F-4D97-AF65-F5344CB8AC3E}">
        <p14:creationId xmlns:p14="http://schemas.microsoft.com/office/powerpoint/2010/main" val="2699037044"/>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743</Words>
  <Application>Microsoft Office PowerPoint</Application>
  <PresentationFormat>عرض على الشاشة (3:4)‏</PresentationFormat>
  <Paragraphs>76</Paragraphs>
  <Slides>10</Slides>
  <Notes>10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أوستن</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DR.Ahmed Saker 2o1O</cp:lastModifiedBy>
  <cp:revision>1</cp:revision>
  <dcterms:created xsi:type="dcterms:W3CDTF">2018-12-17T18:00:00Z</dcterms:created>
  <dcterms:modified xsi:type="dcterms:W3CDTF">2018-12-17T18:03:42Z</dcterms:modified>
</cp:coreProperties>
</file>