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313" r:id="rId3"/>
    <p:sldId id="260" r:id="rId4"/>
    <p:sldId id="258" r:id="rId5"/>
    <p:sldId id="259" r:id="rId6"/>
    <p:sldId id="316" r:id="rId7"/>
    <p:sldId id="314" r:id="rId8"/>
    <p:sldId id="308" r:id="rId9"/>
    <p:sldId id="309" r:id="rId10"/>
    <p:sldId id="261" r:id="rId11"/>
    <p:sldId id="263" r:id="rId12"/>
    <p:sldId id="264" r:id="rId13"/>
    <p:sldId id="265" r:id="rId14"/>
    <p:sldId id="266" r:id="rId15"/>
    <p:sldId id="306" r:id="rId16"/>
    <p:sldId id="303" r:id="rId17"/>
    <p:sldId id="304" r:id="rId18"/>
    <p:sldId id="267" r:id="rId19"/>
    <p:sldId id="268" r:id="rId20"/>
    <p:sldId id="269" r:id="rId21"/>
    <p:sldId id="270" r:id="rId22"/>
    <p:sldId id="271" r:id="rId23"/>
    <p:sldId id="272" r:id="rId24"/>
    <p:sldId id="275" r:id="rId25"/>
    <p:sldId id="274" r:id="rId26"/>
    <p:sldId id="277" r:id="rId27"/>
  </p:sldIdLst>
  <p:sldSz cx="11125200" cy="7740650"/>
  <p:notesSz cx="6858000" cy="9144000"/>
  <p:defaultTextStyle>
    <a:defPPr>
      <a:defRPr lang="ar-SA"/>
    </a:defPPr>
    <a:lvl1pPr marL="0" algn="r" defTabSz="1077986" rtl="1" eaLnBrk="1" latinLnBrk="0" hangingPunct="1">
      <a:defRPr sz="2100" kern="1200">
        <a:solidFill>
          <a:schemeClr val="tx1"/>
        </a:solidFill>
        <a:latin typeface="+mn-lt"/>
        <a:ea typeface="+mn-ea"/>
        <a:cs typeface="+mn-cs"/>
      </a:defRPr>
    </a:lvl1pPr>
    <a:lvl2pPr marL="538993" algn="r" defTabSz="1077986" rtl="1" eaLnBrk="1" latinLnBrk="0" hangingPunct="1">
      <a:defRPr sz="2100" kern="1200">
        <a:solidFill>
          <a:schemeClr val="tx1"/>
        </a:solidFill>
        <a:latin typeface="+mn-lt"/>
        <a:ea typeface="+mn-ea"/>
        <a:cs typeface="+mn-cs"/>
      </a:defRPr>
    </a:lvl2pPr>
    <a:lvl3pPr marL="1077986" algn="r" defTabSz="1077986" rtl="1" eaLnBrk="1" latinLnBrk="0" hangingPunct="1">
      <a:defRPr sz="2100" kern="1200">
        <a:solidFill>
          <a:schemeClr val="tx1"/>
        </a:solidFill>
        <a:latin typeface="+mn-lt"/>
        <a:ea typeface="+mn-ea"/>
        <a:cs typeface="+mn-cs"/>
      </a:defRPr>
    </a:lvl3pPr>
    <a:lvl4pPr marL="1616979" algn="r" defTabSz="1077986" rtl="1" eaLnBrk="1" latinLnBrk="0" hangingPunct="1">
      <a:defRPr sz="2100" kern="1200">
        <a:solidFill>
          <a:schemeClr val="tx1"/>
        </a:solidFill>
        <a:latin typeface="+mn-lt"/>
        <a:ea typeface="+mn-ea"/>
        <a:cs typeface="+mn-cs"/>
      </a:defRPr>
    </a:lvl4pPr>
    <a:lvl5pPr marL="2155972" algn="r" defTabSz="1077986" rtl="1" eaLnBrk="1" latinLnBrk="0" hangingPunct="1">
      <a:defRPr sz="2100" kern="1200">
        <a:solidFill>
          <a:schemeClr val="tx1"/>
        </a:solidFill>
        <a:latin typeface="+mn-lt"/>
        <a:ea typeface="+mn-ea"/>
        <a:cs typeface="+mn-cs"/>
      </a:defRPr>
    </a:lvl5pPr>
    <a:lvl6pPr marL="2694965" algn="r" defTabSz="1077986" rtl="1" eaLnBrk="1" latinLnBrk="0" hangingPunct="1">
      <a:defRPr sz="2100" kern="1200">
        <a:solidFill>
          <a:schemeClr val="tx1"/>
        </a:solidFill>
        <a:latin typeface="+mn-lt"/>
        <a:ea typeface="+mn-ea"/>
        <a:cs typeface="+mn-cs"/>
      </a:defRPr>
    </a:lvl6pPr>
    <a:lvl7pPr marL="3233958" algn="r" defTabSz="1077986" rtl="1" eaLnBrk="1" latinLnBrk="0" hangingPunct="1">
      <a:defRPr sz="2100" kern="1200">
        <a:solidFill>
          <a:schemeClr val="tx1"/>
        </a:solidFill>
        <a:latin typeface="+mn-lt"/>
        <a:ea typeface="+mn-ea"/>
        <a:cs typeface="+mn-cs"/>
      </a:defRPr>
    </a:lvl7pPr>
    <a:lvl8pPr marL="3772952" algn="r" defTabSz="1077986" rtl="1" eaLnBrk="1" latinLnBrk="0" hangingPunct="1">
      <a:defRPr sz="2100" kern="1200">
        <a:solidFill>
          <a:schemeClr val="tx1"/>
        </a:solidFill>
        <a:latin typeface="+mn-lt"/>
        <a:ea typeface="+mn-ea"/>
        <a:cs typeface="+mn-cs"/>
      </a:defRPr>
    </a:lvl8pPr>
    <a:lvl9pPr marL="4311945" algn="r" defTabSz="1077986" rtl="1"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4380"/>
    <p:restoredTop sz="94660"/>
  </p:normalViewPr>
  <p:slideViewPr>
    <p:cSldViewPr>
      <p:cViewPr varScale="1">
        <p:scale>
          <a:sx n="43" d="100"/>
          <a:sy n="43" d="100"/>
        </p:scale>
        <p:origin x="-1176" y="-58"/>
      </p:cViewPr>
      <p:guideLst>
        <p:guide orient="horz" pos="2438"/>
        <p:guide pos="3504"/>
      </p:guideLst>
    </p:cSldViewPr>
  </p:slideViewPr>
  <p:notesTextViewPr>
    <p:cViewPr>
      <p:scale>
        <a:sx n="100" d="100"/>
        <a:sy n="100" d="100"/>
      </p:scale>
      <p:origin x="0" y="0"/>
    </p:cViewPr>
  </p:notesTextViewPr>
  <p:sorterViewPr>
    <p:cViewPr>
      <p:scale>
        <a:sx n="60" d="100"/>
        <a:sy n="60" d="100"/>
      </p:scale>
      <p:origin x="0" y="326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834390" y="2404619"/>
            <a:ext cx="9456420" cy="1659223"/>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668780" y="4386368"/>
            <a:ext cx="7787640" cy="1978166"/>
          </a:xfrm>
        </p:spPr>
        <p:txBody>
          <a:bodyPr/>
          <a:lstStyle>
            <a:lvl1pPr marL="0" indent="0" algn="ctr">
              <a:buNone/>
              <a:defRPr>
                <a:solidFill>
                  <a:schemeClr val="tx1">
                    <a:tint val="75000"/>
                  </a:schemeClr>
                </a:solidFill>
              </a:defRPr>
            </a:lvl1pPr>
            <a:lvl2pPr marL="538993" indent="0" algn="ctr">
              <a:buNone/>
              <a:defRPr>
                <a:solidFill>
                  <a:schemeClr val="tx1">
                    <a:tint val="75000"/>
                  </a:schemeClr>
                </a:solidFill>
              </a:defRPr>
            </a:lvl2pPr>
            <a:lvl3pPr marL="1077986" indent="0" algn="ctr">
              <a:buNone/>
              <a:defRPr>
                <a:solidFill>
                  <a:schemeClr val="tx1">
                    <a:tint val="75000"/>
                  </a:schemeClr>
                </a:solidFill>
              </a:defRPr>
            </a:lvl3pPr>
            <a:lvl4pPr marL="1616979" indent="0" algn="ctr">
              <a:buNone/>
              <a:defRPr>
                <a:solidFill>
                  <a:schemeClr val="tx1">
                    <a:tint val="75000"/>
                  </a:schemeClr>
                </a:solidFill>
              </a:defRPr>
            </a:lvl4pPr>
            <a:lvl5pPr marL="2155972" indent="0" algn="ctr">
              <a:buNone/>
              <a:defRPr>
                <a:solidFill>
                  <a:schemeClr val="tx1">
                    <a:tint val="75000"/>
                  </a:schemeClr>
                </a:solidFill>
              </a:defRPr>
            </a:lvl5pPr>
            <a:lvl6pPr marL="2694965" indent="0" algn="ctr">
              <a:buNone/>
              <a:defRPr>
                <a:solidFill>
                  <a:schemeClr val="tx1">
                    <a:tint val="75000"/>
                  </a:schemeClr>
                </a:solidFill>
              </a:defRPr>
            </a:lvl6pPr>
            <a:lvl7pPr marL="3233958" indent="0" algn="ctr">
              <a:buNone/>
              <a:defRPr>
                <a:solidFill>
                  <a:schemeClr val="tx1">
                    <a:tint val="75000"/>
                  </a:schemeClr>
                </a:solidFill>
              </a:defRPr>
            </a:lvl7pPr>
            <a:lvl8pPr marL="3772952" indent="0" algn="ctr">
              <a:buNone/>
              <a:defRPr>
                <a:solidFill>
                  <a:schemeClr val="tx1">
                    <a:tint val="75000"/>
                  </a:schemeClr>
                </a:solidFill>
              </a:defRPr>
            </a:lvl8pPr>
            <a:lvl9pPr marL="4311945"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05/02/1439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05/02/1439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065770" y="309985"/>
            <a:ext cx="2503170" cy="6604638"/>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556260" y="309985"/>
            <a:ext cx="7324090" cy="66046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05/02/1439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05/02/1439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78814" y="4974085"/>
            <a:ext cx="9456420" cy="1537379"/>
          </a:xfrm>
        </p:spPr>
        <p:txBody>
          <a:bodyPr anchor="t"/>
          <a:lstStyle>
            <a:lvl1pPr algn="r">
              <a:defRPr sz="47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878814" y="3280818"/>
            <a:ext cx="9456420" cy="1693267"/>
          </a:xfrm>
        </p:spPr>
        <p:txBody>
          <a:bodyPr anchor="b"/>
          <a:lstStyle>
            <a:lvl1pPr marL="0" indent="0">
              <a:buNone/>
              <a:defRPr sz="2400">
                <a:solidFill>
                  <a:schemeClr val="tx1">
                    <a:tint val="75000"/>
                  </a:schemeClr>
                </a:solidFill>
              </a:defRPr>
            </a:lvl1pPr>
            <a:lvl2pPr marL="538993" indent="0">
              <a:buNone/>
              <a:defRPr sz="2100">
                <a:solidFill>
                  <a:schemeClr val="tx1">
                    <a:tint val="75000"/>
                  </a:schemeClr>
                </a:solidFill>
              </a:defRPr>
            </a:lvl2pPr>
            <a:lvl3pPr marL="1077986" indent="0">
              <a:buNone/>
              <a:defRPr sz="1900">
                <a:solidFill>
                  <a:schemeClr val="tx1">
                    <a:tint val="75000"/>
                  </a:schemeClr>
                </a:solidFill>
              </a:defRPr>
            </a:lvl3pPr>
            <a:lvl4pPr marL="1616979" indent="0">
              <a:buNone/>
              <a:defRPr sz="1700">
                <a:solidFill>
                  <a:schemeClr val="tx1">
                    <a:tint val="75000"/>
                  </a:schemeClr>
                </a:solidFill>
              </a:defRPr>
            </a:lvl4pPr>
            <a:lvl5pPr marL="2155972" indent="0">
              <a:buNone/>
              <a:defRPr sz="1700">
                <a:solidFill>
                  <a:schemeClr val="tx1">
                    <a:tint val="75000"/>
                  </a:schemeClr>
                </a:solidFill>
              </a:defRPr>
            </a:lvl5pPr>
            <a:lvl6pPr marL="2694965" indent="0">
              <a:buNone/>
              <a:defRPr sz="1700">
                <a:solidFill>
                  <a:schemeClr val="tx1">
                    <a:tint val="75000"/>
                  </a:schemeClr>
                </a:solidFill>
              </a:defRPr>
            </a:lvl6pPr>
            <a:lvl7pPr marL="3233958" indent="0">
              <a:buNone/>
              <a:defRPr sz="1700">
                <a:solidFill>
                  <a:schemeClr val="tx1">
                    <a:tint val="75000"/>
                  </a:schemeClr>
                </a:solidFill>
              </a:defRPr>
            </a:lvl7pPr>
            <a:lvl8pPr marL="3772952" indent="0">
              <a:buNone/>
              <a:defRPr sz="1700">
                <a:solidFill>
                  <a:schemeClr val="tx1">
                    <a:tint val="75000"/>
                  </a:schemeClr>
                </a:solidFill>
              </a:defRPr>
            </a:lvl8pPr>
            <a:lvl9pPr marL="4311945" indent="0">
              <a:buNone/>
              <a:defRPr sz="17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05/02/1439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556260" y="1806152"/>
            <a:ext cx="4913630" cy="5108471"/>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5655310" y="1806152"/>
            <a:ext cx="4913630" cy="5108471"/>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05/02/1439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556260" y="1732688"/>
            <a:ext cx="4915562" cy="722102"/>
          </a:xfrm>
        </p:spPr>
        <p:txBody>
          <a:bodyPr anchor="b"/>
          <a:lstStyle>
            <a:lvl1pPr marL="0" indent="0">
              <a:buNone/>
              <a:defRPr sz="2800" b="1"/>
            </a:lvl1pPr>
            <a:lvl2pPr marL="538993" indent="0">
              <a:buNone/>
              <a:defRPr sz="2400" b="1"/>
            </a:lvl2pPr>
            <a:lvl3pPr marL="1077986" indent="0">
              <a:buNone/>
              <a:defRPr sz="2100" b="1"/>
            </a:lvl3pPr>
            <a:lvl4pPr marL="1616979" indent="0">
              <a:buNone/>
              <a:defRPr sz="1900" b="1"/>
            </a:lvl4pPr>
            <a:lvl5pPr marL="2155972" indent="0">
              <a:buNone/>
              <a:defRPr sz="1900" b="1"/>
            </a:lvl5pPr>
            <a:lvl6pPr marL="2694965" indent="0">
              <a:buNone/>
              <a:defRPr sz="1900" b="1"/>
            </a:lvl6pPr>
            <a:lvl7pPr marL="3233958" indent="0">
              <a:buNone/>
              <a:defRPr sz="1900" b="1"/>
            </a:lvl7pPr>
            <a:lvl8pPr marL="3772952" indent="0">
              <a:buNone/>
              <a:defRPr sz="1900" b="1"/>
            </a:lvl8pPr>
            <a:lvl9pPr marL="4311945" indent="0">
              <a:buNone/>
              <a:defRPr sz="19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556260" y="2454790"/>
            <a:ext cx="4915562" cy="4459833"/>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5651448" y="1732688"/>
            <a:ext cx="4917493" cy="722102"/>
          </a:xfrm>
        </p:spPr>
        <p:txBody>
          <a:bodyPr anchor="b"/>
          <a:lstStyle>
            <a:lvl1pPr marL="0" indent="0">
              <a:buNone/>
              <a:defRPr sz="2800" b="1"/>
            </a:lvl1pPr>
            <a:lvl2pPr marL="538993" indent="0">
              <a:buNone/>
              <a:defRPr sz="2400" b="1"/>
            </a:lvl2pPr>
            <a:lvl3pPr marL="1077986" indent="0">
              <a:buNone/>
              <a:defRPr sz="2100" b="1"/>
            </a:lvl3pPr>
            <a:lvl4pPr marL="1616979" indent="0">
              <a:buNone/>
              <a:defRPr sz="1900" b="1"/>
            </a:lvl4pPr>
            <a:lvl5pPr marL="2155972" indent="0">
              <a:buNone/>
              <a:defRPr sz="1900" b="1"/>
            </a:lvl5pPr>
            <a:lvl6pPr marL="2694965" indent="0">
              <a:buNone/>
              <a:defRPr sz="1900" b="1"/>
            </a:lvl6pPr>
            <a:lvl7pPr marL="3233958" indent="0">
              <a:buNone/>
              <a:defRPr sz="1900" b="1"/>
            </a:lvl7pPr>
            <a:lvl8pPr marL="3772952" indent="0">
              <a:buNone/>
              <a:defRPr sz="1900" b="1"/>
            </a:lvl8pPr>
            <a:lvl9pPr marL="4311945" indent="0">
              <a:buNone/>
              <a:defRPr sz="19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5651448" y="2454790"/>
            <a:ext cx="4917493" cy="4459833"/>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05/02/1439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05/02/1439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05/02/1439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56261" y="308193"/>
            <a:ext cx="3660114" cy="1311610"/>
          </a:xfrm>
        </p:spPr>
        <p:txBody>
          <a:bodyPr anchor="b"/>
          <a:lstStyle>
            <a:lvl1pPr algn="r">
              <a:defRPr sz="24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4349644" y="308193"/>
            <a:ext cx="6219296" cy="6606430"/>
          </a:xfrm>
        </p:spPr>
        <p:txBody>
          <a:bodyPr/>
          <a:lstStyle>
            <a:lvl1pPr>
              <a:defRPr sz="3800"/>
            </a:lvl1pPr>
            <a:lvl2pPr>
              <a:defRPr sz="3300"/>
            </a:lvl2pPr>
            <a:lvl3pPr>
              <a:defRPr sz="2800"/>
            </a:lvl3pPr>
            <a:lvl4pPr>
              <a:defRPr sz="2400"/>
            </a:lvl4pPr>
            <a:lvl5pPr>
              <a:defRPr sz="2400"/>
            </a:lvl5pPr>
            <a:lvl6pPr>
              <a:defRPr sz="2400"/>
            </a:lvl6pPr>
            <a:lvl7pPr>
              <a:defRPr sz="2400"/>
            </a:lvl7pPr>
            <a:lvl8pPr>
              <a:defRPr sz="2400"/>
            </a:lvl8pPr>
            <a:lvl9pPr>
              <a:defRPr sz="24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556261" y="1619803"/>
            <a:ext cx="3660114" cy="5294820"/>
          </a:xfrm>
        </p:spPr>
        <p:txBody>
          <a:bodyPr/>
          <a:lstStyle>
            <a:lvl1pPr marL="0" indent="0">
              <a:buNone/>
              <a:defRPr sz="1700"/>
            </a:lvl1pPr>
            <a:lvl2pPr marL="538993" indent="0">
              <a:buNone/>
              <a:defRPr sz="1400"/>
            </a:lvl2pPr>
            <a:lvl3pPr marL="1077986" indent="0">
              <a:buNone/>
              <a:defRPr sz="1200"/>
            </a:lvl3pPr>
            <a:lvl4pPr marL="1616979" indent="0">
              <a:buNone/>
              <a:defRPr sz="1100"/>
            </a:lvl4pPr>
            <a:lvl5pPr marL="2155972" indent="0">
              <a:buNone/>
              <a:defRPr sz="1100"/>
            </a:lvl5pPr>
            <a:lvl6pPr marL="2694965" indent="0">
              <a:buNone/>
              <a:defRPr sz="1100"/>
            </a:lvl6pPr>
            <a:lvl7pPr marL="3233958" indent="0">
              <a:buNone/>
              <a:defRPr sz="1100"/>
            </a:lvl7pPr>
            <a:lvl8pPr marL="3772952" indent="0">
              <a:buNone/>
              <a:defRPr sz="1100"/>
            </a:lvl8pPr>
            <a:lvl9pPr marL="4311945" indent="0">
              <a:buNone/>
              <a:defRPr sz="11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05/02/1439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180617" y="5418455"/>
            <a:ext cx="6675120" cy="639679"/>
          </a:xfrm>
        </p:spPr>
        <p:txBody>
          <a:bodyPr anchor="b"/>
          <a:lstStyle>
            <a:lvl1pPr algn="r">
              <a:defRPr sz="24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2180617" y="691641"/>
            <a:ext cx="6675120" cy="4644390"/>
          </a:xfrm>
        </p:spPr>
        <p:txBody>
          <a:bodyPr/>
          <a:lstStyle>
            <a:lvl1pPr marL="0" indent="0">
              <a:buNone/>
              <a:defRPr sz="3800"/>
            </a:lvl1pPr>
            <a:lvl2pPr marL="538993" indent="0">
              <a:buNone/>
              <a:defRPr sz="3300"/>
            </a:lvl2pPr>
            <a:lvl3pPr marL="1077986" indent="0">
              <a:buNone/>
              <a:defRPr sz="2800"/>
            </a:lvl3pPr>
            <a:lvl4pPr marL="1616979" indent="0">
              <a:buNone/>
              <a:defRPr sz="2400"/>
            </a:lvl4pPr>
            <a:lvl5pPr marL="2155972" indent="0">
              <a:buNone/>
              <a:defRPr sz="2400"/>
            </a:lvl5pPr>
            <a:lvl6pPr marL="2694965" indent="0">
              <a:buNone/>
              <a:defRPr sz="2400"/>
            </a:lvl6pPr>
            <a:lvl7pPr marL="3233958" indent="0">
              <a:buNone/>
              <a:defRPr sz="2400"/>
            </a:lvl7pPr>
            <a:lvl8pPr marL="3772952" indent="0">
              <a:buNone/>
              <a:defRPr sz="2400"/>
            </a:lvl8pPr>
            <a:lvl9pPr marL="4311945" indent="0">
              <a:buNone/>
              <a:defRPr sz="2400"/>
            </a:lvl9pPr>
          </a:lstStyle>
          <a:p>
            <a:endParaRPr lang="ar-SA"/>
          </a:p>
        </p:txBody>
      </p:sp>
      <p:sp>
        <p:nvSpPr>
          <p:cNvPr id="4" name="عنصر نائب للنص 3"/>
          <p:cNvSpPr>
            <a:spLocks noGrp="1"/>
          </p:cNvSpPr>
          <p:nvPr>
            <p:ph type="body" sz="half" idx="2"/>
          </p:nvPr>
        </p:nvSpPr>
        <p:spPr>
          <a:xfrm>
            <a:off x="2180617" y="6058134"/>
            <a:ext cx="6675120" cy="908451"/>
          </a:xfrm>
        </p:spPr>
        <p:txBody>
          <a:bodyPr/>
          <a:lstStyle>
            <a:lvl1pPr marL="0" indent="0">
              <a:buNone/>
              <a:defRPr sz="1700"/>
            </a:lvl1pPr>
            <a:lvl2pPr marL="538993" indent="0">
              <a:buNone/>
              <a:defRPr sz="1400"/>
            </a:lvl2pPr>
            <a:lvl3pPr marL="1077986" indent="0">
              <a:buNone/>
              <a:defRPr sz="1200"/>
            </a:lvl3pPr>
            <a:lvl4pPr marL="1616979" indent="0">
              <a:buNone/>
              <a:defRPr sz="1100"/>
            </a:lvl4pPr>
            <a:lvl5pPr marL="2155972" indent="0">
              <a:buNone/>
              <a:defRPr sz="1100"/>
            </a:lvl5pPr>
            <a:lvl6pPr marL="2694965" indent="0">
              <a:buNone/>
              <a:defRPr sz="1100"/>
            </a:lvl6pPr>
            <a:lvl7pPr marL="3233958" indent="0">
              <a:buNone/>
              <a:defRPr sz="1100"/>
            </a:lvl7pPr>
            <a:lvl8pPr marL="3772952" indent="0">
              <a:buNone/>
              <a:defRPr sz="1100"/>
            </a:lvl8pPr>
            <a:lvl9pPr marL="4311945" indent="0">
              <a:buNone/>
              <a:defRPr sz="11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05/02/1439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556260" y="309985"/>
            <a:ext cx="10012680" cy="1290108"/>
          </a:xfrm>
          <a:prstGeom prst="rect">
            <a:avLst/>
          </a:prstGeom>
        </p:spPr>
        <p:txBody>
          <a:bodyPr vert="horz" lIns="107799" tIns="53899" rIns="107799" bIns="53899"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556260" y="1806152"/>
            <a:ext cx="10012680" cy="5108471"/>
          </a:xfrm>
          <a:prstGeom prst="rect">
            <a:avLst/>
          </a:prstGeom>
        </p:spPr>
        <p:txBody>
          <a:bodyPr vert="horz" lIns="107799" tIns="53899" rIns="107799" bIns="53899"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7973060" y="7174436"/>
            <a:ext cx="2595880" cy="412118"/>
          </a:xfrm>
          <a:prstGeom prst="rect">
            <a:avLst/>
          </a:prstGeom>
        </p:spPr>
        <p:txBody>
          <a:bodyPr vert="horz" lIns="107799" tIns="53899" rIns="107799" bIns="53899" rtlCol="1" anchor="ctr"/>
          <a:lstStyle>
            <a:lvl1pPr algn="r">
              <a:defRPr sz="1400">
                <a:solidFill>
                  <a:schemeClr val="tx1">
                    <a:tint val="75000"/>
                  </a:schemeClr>
                </a:solidFill>
              </a:defRPr>
            </a:lvl1pPr>
          </a:lstStyle>
          <a:p>
            <a:fld id="{1B8ABB09-4A1D-463E-8065-109CC2B7EFAA}" type="datetimeFigureOut">
              <a:rPr lang="ar-SA" smtClean="0"/>
              <a:t>05/02/1439</a:t>
            </a:fld>
            <a:endParaRPr lang="ar-SA"/>
          </a:p>
        </p:txBody>
      </p:sp>
      <p:sp>
        <p:nvSpPr>
          <p:cNvPr id="5" name="عنصر نائب للتذييل 4"/>
          <p:cNvSpPr>
            <a:spLocks noGrp="1"/>
          </p:cNvSpPr>
          <p:nvPr>
            <p:ph type="ftr" sz="quarter" idx="3"/>
          </p:nvPr>
        </p:nvSpPr>
        <p:spPr>
          <a:xfrm>
            <a:off x="3801110" y="7174436"/>
            <a:ext cx="3522980" cy="412118"/>
          </a:xfrm>
          <a:prstGeom prst="rect">
            <a:avLst/>
          </a:prstGeom>
        </p:spPr>
        <p:txBody>
          <a:bodyPr vert="horz" lIns="107799" tIns="53899" rIns="107799" bIns="53899" rtlCol="1" anchor="ctr"/>
          <a:lstStyle>
            <a:lvl1pPr algn="ctr">
              <a:defRPr sz="14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556260" y="7174436"/>
            <a:ext cx="2595880" cy="412118"/>
          </a:xfrm>
          <a:prstGeom prst="rect">
            <a:avLst/>
          </a:prstGeom>
        </p:spPr>
        <p:txBody>
          <a:bodyPr vert="horz" lIns="107799" tIns="53899" rIns="107799" bIns="53899" rtlCol="1" anchor="ctr"/>
          <a:lstStyle>
            <a:lvl1pPr algn="l">
              <a:defRPr sz="14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77986" rtl="1" eaLnBrk="1" latinLnBrk="0" hangingPunct="1">
        <a:spcBef>
          <a:spcPct val="0"/>
        </a:spcBef>
        <a:buNone/>
        <a:defRPr sz="5200" kern="1200">
          <a:solidFill>
            <a:schemeClr val="tx1"/>
          </a:solidFill>
          <a:latin typeface="+mj-lt"/>
          <a:ea typeface="+mj-ea"/>
          <a:cs typeface="+mj-cs"/>
        </a:defRPr>
      </a:lvl1pPr>
    </p:titleStyle>
    <p:bodyStyle>
      <a:lvl1pPr marL="404245" indent="-404245" algn="r" defTabSz="1077986" rtl="1" eaLnBrk="1" latinLnBrk="0" hangingPunct="1">
        <a:spcBef>
          <a:spcPct val="20000"/>
        </a:spcBef>
        <a:buFont typeface="Arial" pitchFamily="34" charset="0"/>
        <a:buChar char="•"/>
        <a:defRPr sz="3800" kern="1200">
          <a:solidFill>
            <a:schemeClr val="tx1"/>
          </a:solidFill>
          <a:latin typeface="+mn-lt"/>
          <a:ea typeface="+mn-ea"/>
          <a:cs typeface="+mn-cs"/>
        </a:defRPr>
      </a:lvl1pPr>
      <a:lvl2pPr marL="875864" indent="-336871" algn="r" defTabSz="1077986" rtl="1" eaLnBrk="1" latinLnBrk="0" hangingPunct="1">
        <a:spcBef>
          <a:spcPct val="20000"/>
        </a:spcBef>
        <a:buFont typeface="Arial" pitchFamily="34" charset="0"/>
        <a:buChar char="–"/>
        <a:defRPr sz="3300" kern="1200">
          <a:solidFill>
            <a:schemeClr val="tx1"/>
          </a:solidFill>
          <a:latin typeface="+mn-lt"/>
          <a:ea typeface="+mn-ea"/>
          <a:cs typeface="+mn-cs"/>
        </a:defRPr>
      </a:lvl2pPr>
      <a:lvl3pPr marL="1347483" indent="-269497" algn="r" defTabSz="1077986" rtl="1" eaLnBrk="1" latinLnBrk="0" hangingPunct="1">
        <a:spcBef>
          <a:spcPct val="20000"/>
        </a:spcBef>
        <a:buFont typeface="Arial" pitchFamily="34" charset="0"/>
        <a:buChar char="•"/>
        <a:defRPr sz="2800" kern="1200">
          <a:solidFill>
            <a:schemeClr val="tx1"/>
          </a:solidFill>
          <a:latin typeface="+mn-lt"/>
          <a:ea typeface="+mn-ea"/>
          <a:cs typeface="+mn-cs"/>
        </a:defRPr>
      </a:lvl3pPr>
      <a:lvl4pPr marL="1886476" indent="-269497" algn="r" defTabSz="1077986" rtl="1" eaLnBrk="1" latinLnBrk="0" hangingPunct="1">
        <a:spcBef>
          <a:spcPct val="20000"/>
        </a:spcBef>
        <a:buFont typeface="Arial" pitchFamily="34" charset="0"/>
        <a:buChar char="–"/>
        <a:defRPr sz="2400" kern="1200">
          <a:solidFill>
            <a:schemeClr val="tx1"/>
          </a:solidFill>
          <a:latin typeface="+mn-lt"/>
          <a:ea typeface="+mn-ea"/>
          <a:cs typeface="+mn-cs"/>
        </a:defRPr>
      </a:lvl4pPr>
      <a:lvl5pPr marL="2425469" indent="-269497" algn="r" defTabSz="1077986" rtl="1" eaLnBrk="1" latinLnBrk="0" hangingPunct="1">
        <a:spcBef>
          <a:spcPct val="20000"/>
        </a:spcBef>
        <a:buFont typeface="Arial" pitchFamily="34" charset="0"/>
        <a:buChar char="»"/>
        <a:defRPr sz="2400" kern="1200">
          <a:solidFill>
            <a:schemeClr val="tx1"/>
          </a:solidFill>
          <a:latin typeface="+mn-lt"/>
          <a:ea typeface="+mn-ea"/>
          <a:cs typeface="+mn-cs"/>
        </a:defRPr>
      </a:lvl5pPr>
      <a:lvl6pPr marL="2964462" indent="-269497" algn="r" defTabSz="1077986" rtl="1" eaLnBrk="1" latinLnBrk="0" hangingPunct="1">
        <a:spcBef>
          <a:spcPct val="20000"/>
        </a:spcBef>
        <a:buFont typeface="Arial" pitchFamily="34" charset="0"/>
        <a:buChar char="•"/>
        <a:defRPr sz="2400" kern="1200">
          <a:solidFill>
            <a:schemeClr val="tx1"/>
          </a:solidFill>
          <a:latin typeface="+mn-lt"/>
          <a:ea typeface="+mn-ea"/>
          <a:cs typeface="+mn-cs"/>
        </a:defRPr>
      </a:lvl6pPr>
      <a:lvl7pPr marL="3503455" indent="-269497" algn="r" defTabSz="1077986" rtl="1" eaLnBrk="1" latinLnBrk="0" hangingPunct="1">
        <a:spcBef>
          <a:spcPct val="20000"/>
        </a:spcBef>
        <a:buFont typeface="Arial" pitchFamily="34" charset="0"/>
        <a:buChar char="•"/>
        <a:defRPr sz="2400" kern="1200">
          <a:solidFill>
            <a:schemeClr val="tx1"/>
          </a:solidFill>
          <a:latin typeface="+mn-lt"/>
          <a:ea typeface="+mn-ea"/>
          <a:cs typeface="+mn-cs"/>
        </a:defRPr>
      </a:lvl7pPr>
      <a:lvl8pPr marL="4042448" indent="-269497" algn="r" defTabSz="1077986" rtl="1" eaLnBrk="1" latinLnBrk="0" hangingPunct="1">
        <a:spcBef>
          <a:spcPct val="20000"/>
        </a:spcBef>
        <a:buFont typeface="Arial" pitchFamily="34" charset="0"/>
        <a:buChar char="•"/>
        <a:defRPr sz="2400" kern="1200">
          <a:solidFill>
            <a:schemeClr val="tx1"/>
          </a:solidFill>
          <a:latin typeface="+mn-lt"/>
          <a:ea typeface="+mn-ea"/>
          <a:cs typeface="+mn-cs"/>
        </a:defRPr>
      </a:lvl8pPr>
      <a:lvl9pPr marL="4581441" indent="-269497" algn="r" defTabSz="1077986" rtl="1"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ar-SA"/>
      </a:defPPr>
      <a:lvl1pPr marL="0" algn="r" defTabSz="1077986" rtl="1" eaLnBrk="1" latinLnBrk="0" hangingPunct="1">
        <a:defRPr sz="2100" kern="1200">
          <a:solidFill>
            <a:schemeClr val="tx1"/>
          </a:solidFill>
          <a:latin typeface="+mn-lt"/>
          <a:ea typeface="+mn-ea"/>
          <a:cs typeface="+mn-cs"/>
        </a:defRPr>
      </a:lvl1pPr>
      <a:lvl2pPr marL="538993" algn="r" defTabSz="1077986" rtl="1" eaLnBrk="1" latinLnBrk="0" hangingPunct="1">
        <a:defRPr sz="2100" kern="1200">
          <a:solidFill>
            <a:schemeClr val="tx1"/>
          </a:solidFill>
          <a:latin typeface="+mn-lt"/>
          <a:ea typeface="+mn-ea"/>
          <a:cs typeface="+mn-cs"/>
        </a:defRPr>
      </a:lvl2pPr>
      <a:lvl3pPr marL="1077986" algn="r" defTabSz="1077986" rtl="1" eaLnBrk="1" latinLnBrk="0" hangingPunct="1">
        <a:defRPr sz="2100" kern="1200">
          <a:solidFill>
            <a:schemeClr val="tx1"/>
          </a:solidFill>
          <a:latin typeface="+mn-lt"/>
          <a:ea typeface="+mn-ea"/>
          <a:cs typeface="+mn-cs"/>
        </a:defRPr>
      </a:lvl3pPr>
      <a:lvl4pPr marL="1616979" algn="r" defTabSz="1077986" rtl="1" eaLnBrk="1" latinLnBrk="0" hangingPunct="1">
        <a:defRPr sz="2100" kern="1200">
          <a:solidFill>
            <a:schemeClr val="tx1"/>
          </a:solidFill>
          <a:latin typeface="+mn-lt"/>
          <a:ea typeface="+mn-ea"/>
          <a:cs typeface="+mn-cs"/>
        </a:defRPr>
      </a:lvl4pPr>
      <a:lvl5pPr marL="2155972" algn="r" defTabSz="1077986" rtl="1" eaLnBrk="1" latinLnBrk="0" hangingPunct="1">
        <a:defRPr sz="2100" kern="1200">
          <a:solidFill>
            <a:schemeClr val="tx1"/>
          </a:solidFill>
          <a:latin typeface="+mn-lt"/>
          <a:ea typeface="+mn-ea"/>
          <a:cs typeface="+mn-cs"/>
        </a:defRPr>
      </a:lvl5pPr>
      <a:lvl6pPr marL="2694965" algn="r" defTabSz="1077986" rtl="1" eaLnBrk="1" latinLnBrk="0" hangingPunct="1">
        <a:defRPr sz="2100" kern="1200">
          <a:solidFill>
            <a:schemeClr val="tx1"/>
          </a:solidFill>
          <a:latin typeface="+mn-lt"/>
          <a:ea typeface="+mn-ea"/>
          <a:cs typeface="+mn-cs"/>
        </a:defRPr>
      </a:lvl6pPr>
      <a:lvl7pPr marL="3233958" algn="r" defTabSz="1077986" rtl="1" eaLnBrk="1" latinLnBrk="0" hangingPunct="1">
        <a:defRPr sz="2100" kern="1200">
          <a:solidFill>
            <a:schemeClr val="tx1"/>
          </a:solidFill>
          <a:latin typeface="+mn-lt"/>
          <a:ea typeface="+mn-ea"/>
          <a:cs typeface="+mn-cs"/>
        </a:defRPr>
      </a:lvl7pPr>
      <a:lvl8pPr marL="3772952" algn="r" defTabSz="1077986" rtl="1" eaLnBrk="1" latinLnBrk="0" hangingPunct="1">
        <a:defRPr sz="2100" kern="1200">
          <a:solidFill>
            <a:schemeClr val="tx1"/>
          </a:solidFill>
          <a:latin typeface="+mn-lt"/>
          <a:ea typeface="+mn-ea"/>
          <a:cs typeface="+mn-cs"/>
        </a:defRPr>
      </a:lvl8pPr>
      <a:lvl9pPr marL="4311945" algn="r" defTabSz="1077986" rtl="1"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Autofit/>
          </a:bodyPr>
          <a:lstStyle/>
          <a:p>
            <a:r>
              <a:rPr lang="en-US" sz="5700" b="1" dirty="0" smtClean="0">
                <a:solidFill>
                  <a:srgbClr val="FF0000"/>
                </a:solidFill>
              </a:rPr>
              <a:t>Drugs affecting the autonomic nervous system</a:t>
            </a:r>
            <a:r>
              <a:rPr lang="en-US" sz="5700" dirty="0" smtClean="0">
                <a:solidFill>
                  <a:srgbClr val="FF0000"/>
                </a:solidFill>
              </a:rPr>
              <a:t/>
            </a:r>
            <a:br>
              <a:rPr lang="en-US" sz="5700" dirty="0" smtClean="0">
                <a:solidFill>
                  <a:srgbClr val="FF0000"/>
                </a:solidFill>
              </a:rPr>
            </a:br>
            <a:endParaRPr lang="ar-IQ" sz="5700" dirty="0">
              <a:solidFill>
                <a:srgbClr val="FF0000"/>
              </a:solidFill>
            </a:endParaRPr>
          </a:p>
        </p:txBody>
      </p:sp>
    </p:spTree>
    <p:extLst>
      <p:ext uri="{BB962C8B-B14F-4D97-AF65-F5344CB8AC3E}">
        <p14:creationId xmlns:p14="http://schemas.microsoft.com/office/powerpoint/2010/main" val="3750392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56260" y="629600"/>
            <a:ext cx="10012680" cy="1290108"/>
          </a:xfrm>
        </p:spPr>
        <p:txBody>
          <a:bodyPr>
            <a:noAutofit/>
          </a:bodyPr>
          <a:lstStyle/>
          <a:p>
            <a:r>
              <a:rPr lang="en-US" sz="6400" b="1" dirty="0">
                <a:solidFill>
                  <a:srgbClr val="FF0000"/>
                </a:solidFill>
              </a:rPr>
              <a:t>Anatomy of the ANS</a:t>
            </a:r>
            <a:r>
              <a:rPr lang="en-US" sz="6400" dirty="0">
                <a:solidFill>
                  <a:srgbClr val="FF0000"/>
                </a:solidFill>
              </a:rPr>
              <a:t> </a:t>
            </a:r>
            <a:br>
              <a:rPr lang="en-US" sz="6400" dirty="0">
                <a:solidFill>
                  <a:srgbClr val="FF0000"/>
                </a:solidFill>
              </a:rPr>
            </a:br>
            <a:endParaRPr lang="ar-IQ" sz="6400" dirty="0">
              <a:solidFill>
                <a:srgbClr val="FF0000"/>
              </a:solidFill>
            </a:endParaRPr>
          </a:p>
        </p:txBody>
      </p:sp>
      <p:sp>
        <p:nvSpPr>
          <p:cNvPr id="3" name="عنصر نائب للمحتوى 2"/>
          <p:cNvSpPr>
            <a:spLocks noGrp="1"/>
          </p:cNvSpPr>
          <p:nvPr>
            <p:ph idx="1"/>
          </p:nvPr>
        </p:nvSpPr>
        <p:spPr>
          <a:xfrm>
            <a:off x="130797" y="1706790"/>
            <a:ext cx="10863607" cy="6471147"/>
          </a:xfrm>
        </p:spPr>
        <p:txBody>
          <a:bodyPr>
            <a:normAutofit/>
          </a:bodyPr>
          <a:lstStyle/>
          <a:p>
            <a:pPr algn="l" rtl="0"/>
            <a:r>
              <a:rPr lang="en-US" sz="4200" dirty="0"/>
              <a:t>ANS  divided into the </a:t>
            </a:r>
            <a:r>
              <a:rPr lang="en-US" sz="4200" b="1" dirty="0"/>
              <a:t>sympathetic </a:t>
            </a:r>
            <a:r>
              <a:rPr lang="en-US" sz="4200" dirty="0"/>
              <a:t>division and the </a:t>
            </a:r>
            <a:r>
              <a:rPr lang="en-US" sz="4200" b="1" dirty="0"/>
              <a:t>parasympathetic  </a:t>
            </a:r>
            <a:r>
              <a:rPr lang="en-US" sz="4200" dirty="0"/>
              <a:t>division.</a:t>
            </a:r>
          </a:p>
          <a:p>
            <a:pPr marL="0" indent="0" algn="l" rtl="0">
              <a:buNone/>
            </a:pPr>
            <a:endParaRPr lang="en-US" sz="4200" dirty="0"/>
          </a:p>
          <a:p>
            <a:pPr algn="l" rtl="0"/>
            <a:r>
              <a:rPr lang="en-US" sz="4200" dirty="0"/>
              <a:t>Neurons originate in nuclei within the CNS and give rise to </a:t>
            </a:r>
            <a:r>
              <a:rPr lang="en-US" sz="4200" b="1" dirty="0">
                <a:solidFill>
                  <a:srgbClr val="00B050"/>
                </a:solidFill>
              </a:rPr>
              <a:t>preganglionic</a:t>
            </a:r>
            <a:r>
              <a:rPr lang="en-US" sz="4200" dirty="0"/>
              <a:t> </a:t>
            </a:r>
            <a:r>
              <a:rPr lang="en-US" sz="4200" b="1" dirty="0">
                <a:solidFill>
                  <a:srgbClr val="00B050"/>
                </a:solidFill>
              </a:rPr>
              <a:t>efferent fibers </a:t>
            </a:r>
            <a:r>
              <a:rPr lang="en-US" sz="4200" dirty="0"/>
              <a:t>that exit from the brain stem or spinal cord and terminate in </a:t>
            </a:r>
            <a:r>
              <a:rPr lang="en-US" sz="4200" b="1" dirty="0">
                <a:solidFill>
                  <a:srgbClr val="FF0000"/>
                </a:solidFill>
              </a:rPr>
              <a:t>motor ganglia. </a:t>
            </a:r>
          </a:p>
          <a:p>
            <a:pPr marL="0" indent="0" algn="l" rtl="0">
              <a:buNone/>
            </a:pPr>
            <a:endParaRPr lang="ar-IQ" sz="4200" b="1" dirty="0">
              <a:solidFill>
                <a:srgbClr val="FF0000"/>
              </a:solidFill>
            </a:endParaRPr>
          </a:p>
        </p:txBody>
      </p:sp>
    </p:spTree>
    <p:extLst>
      <p:ext uri="{BB962C8B-B14F-4D97-AF65-F5344CB8AC3E}">
        <p14:creationId xmlns:p14="http://schemas.microsoft.com/office/powerpoint/2010/main" val="25010153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5700" b="1" dirty="0">
                <a:solidFill>
                  <a:srgbClr val="C00000"/>
                </a:solidFill>
                <a:latin typeface="+mn-lt"/>
                <a:cs typeface="Aharoni" pitchFamily="2" charset="-79"/>
              </a:rPr>
              <a:t>Sympathetic division</a:t>
            </a:r>
            <a:endParaRPr lang="ar-IQ" sz="5700" b="1" dirty="0">
              <a:solidFill>
                <a:srgbClr val="C00000"/>
              </a:solidFill>
              <a:latin typeface="+mn-lt"/>
            </a:endParaRPr>
          </a:p>
        </p:txBody>
      </p:sp>
      <p:sp>
        <p:nvSpPr>
          <p:cNvPr id="3" name="عنصر نائب للمحتوى 2"/>
          <p:cNvSpPr>
            <a:spLocks noGrp="1"/>
          </p:cNvSpPr>
          <p:nvPr>
            <p:ph idx="1"/>
          </p:nvPr>
        </p:nvSpPr>
        <p:spPr>
          <a:xfrm>
            <a:off x="130797" y="1594606"/>
            <a:ext cx="10775997" cy="5108471"/>
          </a:xfrm>
        </p:spPr>
        <p:txBody>
          <a:bodyPr>
            <a:noAutofit/>
          </a:bodyPr>
          <a:lstStyle/>
          <a:p>
            <a:pPr algn="just" rtl="0"/>
            <a:r>
              <a:rPr lang="en-US" sz="4200" dirty="0"/>
              <a:t> short sympathetic preganglionic fibers and synapse in two chains of ganglia  near to and parallel on each side of the spinal cord. </a:t>
            </a:r>
          </a:p>
          <a:p>
            <a:pPr marL="0" indent="0" algn="just" rtl="0">
              <a:buNone/>
            </a:pPr>
            <a:r>
              <a:rPr lang="en-US" sz="4200" dirty="0"/>
              <a:t> </a:t>
            </a:r>
          </a:p>
          <a:p>
            <a:pPr algn="just" rtl="0"/>
            <a:r>
              <a:rPr lang="en-US" sz="4200" dirty="0"/>
              <a:t>Axons of the postganglionic neuron extend from these ganglia to the tissues that they innervate and regulate. </a:t>
            </a:r>
          </a:p>
          <a:p>
            <a:pPr algn="just" rtl="0"/>
            <a:endParaRPr lang="ar-IQ" sz="4200" dirty="0"/>
          </a:p>
        </p:txBody>
      </p:sp>
    </p:spTree>
    <p:extLst>
      <p:ext uri="{BB962C8B-B14F-4D97-AF65-F5344CB8AC3E}">
        <p14:creationId xmlns:p14="http://schemas.microsoft.com/office/powerpoint/2010/main" val="15430396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8406" y="407577"/>
            <a:ext cx="10775997" cy="7218489"/>
          </a:xfrm>
          <a:prstGeom prst="rect">
            <a:avLst/>
          </a:prstGeom>
        </p:spPr>
        <p:txBody>
          <a:bodyPr wrap="square" lIns="107799" tIns="53899" rIns="107799" bIns="53899">
            <a:spAutoFit/>
          </a:bodyPr>
          <a:lstStyle/>
          <a:p>
            <a:pPr marL="673741" indent="-673741" algn="just" rtl="0">
              <a:buFont typeface="Wingdings" pitchFamily="2" charset="2"/>
              <a:buChar char="v"/>
            </a:pPr>
            <a:r>
              <a:rPr lang="en-US" sz="4200" dirty="0"/>
              <a:t> the preganglionic nerve endings  are </a:t>
            </a:r>
            <a:r>
              <a:rPr lang="en-US" sz="4200" b="1" dirty="0">
                <a:solidFill>
                  <a:srgbClr val="C00000"/>
                </a:solidFill>
              </a:rPr>
              <a:t>branched</a:t>
            </a:r>
            <a:r>
              <a:rPr lang="en-US" sz="4200" dirty="0"/>
              <a:t>, enabling one preganglionic neuron to interact with many postganglionic neurons causing </a:t>
            </a:r>
            <a:r>
              <a:rPr lang="en-US" sz="4200" b="1" dirty="0">
                <a:solidFill>
                  <a:srgbClr val="C00000"/>
                </a:solidFill>
              </a:rPr>
              <a:t>activation of numerous effector organs at the same time.</a:t>
            </a:r>
          </a:p>
          <a:p>
            <a:pPr algn="just" rtl="0"/>
            <a:endParaRPr lang="en-US" sz="4200" b="1" dirty="0">
              <a:solidFill>
                <a:srgbClr val="C00000"/>
              </a:solidFill>
            </a:endParaRPr>
          </a:p>
          <a:p>
            <a:pPr marL="673741" indent="-673741" algn="just" rtl="0">
              <a:buFont typeface="Wingdings" pitchFamily="2" charset="2"/>
              <a:buChar char="v"/>
            </a:pPr>
            <a:r>
              <a:rPr lang="en-US" sz="4200" dirty="0"/>
              <a:t> </a:t>
            </a:r>
            <a:r>
              <a:rPr lang="en-US" sz="4200" b="1" dirty="0">
                <a:solidFill>
                  <a:srgbClr val="C00000"/>
                </a:solidFill>
              </a:rPr>
              <a:t>The adrenal medulla</a:t>
            </a:r>
            <a:r>
              <a:rPr lang="en-US" sz="4200" dirty="0"/>
              <a:t>, in response to stimulation by acetylcholine, secretes </a:t>
            </a:r>
            <a:r>
              <a:rPr lang="en-US" sz="4200" b="1" dirty="0">
                <a:solidFill>
                  <a:srgbClr val="00B050"/>
                </a:solidFill>
              </a:rPr>
              <a:t>epinephrine</a:t>
            </a:r>
            <a:r>
              <a:rPr lang="en-US" sz="4200" dirty="0"/>
              <a:t>, and lesser amounts of </a:t>
            </a:r>
            <a:r>
              <a:rPr lang="en-US" sz="4200" b="1" dirty="0">
                <a:solidFill>
                  <a:srgbClr val="00B050"/>
                </a:solidFill>
              </a:rPr>
              <a:t>norepinephrine</a:t>
            </a:r>
            <a:r>
              <a:rPr lang="en-US" sz="4200" dirty="0"/>
              <a:t> </a:t>
            </a:r>
            <a:r>
              <a:rPr lang="en-US" sz="4200" b="1" dirty="0">
                <a:solidFill>
                  <a:srgbClr val="FF0000"/>
                </a:solidFill>
              </a:rPr>
              <a:t>into the blood</a:t>
            </a:r>
            <a:r>
              <a:rPr lang="en-US" sz="4200" dirty="0"/>
              <a:t>.</a:t>
            </a:r>
          </a:p>
          <a:p>
            <a:pPr marL="673741" indent="-673741" algn="just" rtl="0">
              <a:buFont typeface="Wingdings" pitchFamily="2" charset="2"/>
              <a:buChar char="v"/>
            </a:pPr>
            <a:endParaRPr lang="en-US" sz="4200" b="1" dirty="0">
              <a:solidFill>
                <a:srgbClr val="C00000"/>
              </a:solidFill>
            </a:endParaRPr>
          </a:p>
        </p:txBody>
      </p:sp>
    </p:spTree>
    <p:extLst>
      <p:ext uri="{BB962C8B-B14F-4D97-AF65-F5344CB8AC3E}">
        <p14:creationId xmlns:p14="http://schemas.microsoft.com/office/powerpoint/2010/main" val="7783082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56260" y="385773"/>
            <a:ext cx="10012680" cy="1290108"/>
          </a:xfrm>
        </p:spPr>
        <p:txBody>
          <a:bodyPr>
            <a:normAutofit/>
          </a:bodyPr>
          <a:lstStyle/>
          <a:p>
            <a:pPr rtl="0"/>
            <a:r>
              <a:rPr lang="en-US" sz="5700" b="1" dirty="0">
                <a:solidFill>
                  <a:srgbClr val="C00000"/>
                </a:solidFill>
                <a:cs typeface="Aharoni" pitchFamily="2" charset="-79"/>
              </a:rPr>
              <a:t>Parasympathetic division</a:t>
            </a:r>
            <a:endParaRPr lang="ar-IQ" sz="5700" dirty="0"/>
          </a:p>
        </p:txBody>
      </p:sp>
      <p:sp>
        <p:nvSpPr>
          <p:cNvPr id="3" name="عنصر نائب للمحتوى 2"/>
          <p:cNvSpPr>
            <a:spLocks noGrp="1"/>
          </p:cNvSpPr>
          <p:nvPr>
            <p:ph idx="1"/>
          </p:nvPr>
        </p:nvSpPr>
        <p:spPr>
          <a:xfrm>
            <a:off x="556260" y="1806152"/>
            <a:ext cx="10262924" cy="5108471"/>
          </a:xfrm>
        </p:spPr>
        <p:txBody>
          <a:bodyPr>
            <a:noAutofit/>
          </a:bodyPr>
          <a:lstStyle/>
          <a:p>
            <a:pPr algn="just" rtl="0"/>
            <a:r>
              <a:rPr lang="en-US" sz="4200" dirty="0"/>
              <a:t>parasympathetic preganglionic fibers terminate on ganglion cells distributed near or in the walls of the innervated organs. </a:t>
            </a:r>
          </a:p>
          <a:p>
            <a:pPr marL="0" indent="0" algn="just" rtl="0">
              <a:buNone/>
            </a:pPr>
            <a:endParaRPr lang="en-US" sz="4200" dirty="0"/>
          </a:p>
          <a:p>
            <a:pPr algn="just" rtl="0"/>
            <a:r>
              <a:rPr lang="en-US" sz="4200" dirty="0"/>
              <a:t>Some  parasympathetic ganglia located outside the innervated: the</a:t>
            </a:r>
            <a:r>
              <a:rPr lang="en-US" sz="4200" b="1" dirty="0"/>
              <a:t> submandibular, </a:t>
            </a:r>
            <a:r>
              <a:rPr lang="en-US" sz="4200" b="1" dirty="0" err="1"/>
              <a:t>otic</a:t>
            </a:r>
            <a:r>
              <a:rPr lang="en-US" sz="4200" b="1" dirty="0"/>
              <a:t> ganglia. </a:t>
            </a:r>
            <a:r>
              <a:rPr lang="en-US" sz="4200" dirty="0"/>
              <a:t> </a:t>
            </a:r>
          </a:p>
          <a:p>
            <a:pPr algn="just" rtl="0"/>
            <a:endParaRPr lang="ar-IQ" sz="4200" dirty="0"/>
          </a:p>
        </p:txBody>
      </p:sp>
    </p:spTree>
    <p:extLst>
      <p:ext uri="{BB962C8B-B14F-4D97-AF65-F5344CB8AC3E}">
        <p14:creationId xmlns:p14="http://schemas.microsoft.com/office/powerpoint/2010/main" val="2030880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0797" y="619297"/>
            <a:ext cx="10863607" cy="4633166"/>
          </a:xfrm>
          <a:prstGeom prst="rect">
            <a:avLst/>
          </a:prstGeom>
        </p:spPr>
        <p:txBody>
          <a:bodyPr wrap="square" lIns="107799" tIns="53899" rIns="107799" bIns="53899">
            <a:spAutoFit/>
          </a:bodyPr>
          <a:lstStyle/>
          <a:p>
            <a:pPr marL="673741" indent="-673741" algn="just" rtl="0">
              <a:buFont typeface="Wingdings" pitchFamily="2" charset="2"/>
              <a:buChar char="v"/>
            </a:pPr>
            <a:r>
              <a:rPr lang="en-US" sz="4200" dirty="0"/>
              <a:t>the preganglionic fibers are long, and the postganglionic ones are short.</a:t>
            </a:r>
          </a:p>
          <a:p>
            <a:pPr algn="just" rtl="0"/>
            <a:endParaRPr lang="en-US" sz="4200" dirty="0"/>
          </a:p>
          <a:p>
            <a:pPr marL="673741" indent="-673741" algn="just" rtl="0">
              <a:buFont typeface="Wingdings" pitchFamily="2" charset="2"/>
              <a:buChar char="v"/>
            </a:pPr>
            <a:r>
              <a:rPr lang="en-US" sz="4200" dirty="0"/>
              <a:t>In most instances, there is a one-to-one connection between the preganglionic and postganglionic neurons, enabling discrete response of this system.</a:t>
            </a:r>
          </a:p>
        </p:txBody>
      </p:sp>
    </p:spTree>
    <p:extLst>
      <p:ext uri="{BB962C8B-B14F-4D97-AF65-F5344CB8AC3E}">
        <p14:creationId xmlns:p14="http://schemas.microsoft.com/office/powerpoint/2010/main" val="28118782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nervous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235" y="294194"/>
            <a:ext cx="9271000" cy="7083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3403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nervous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6895" y="375470"/>
            <a:ext cx="9230914" cy="7003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8440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nervous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943" y="456746"/>
            <a:ext cx="9271000" cy="6665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8834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8407" y="983064"/>
            <a:ext cx="10688387" cy="5925828"/>
          </a:xfrm>
          <a:prstGeom prst="rect">
            <a:avLst/>
          </a:prstGeom>
        </p:spPr>
        <p:txBody>
          <a:bodyPr wrap="square" lIns="107799" tIns="53899" rIns="107799" bIns="53899">
            <a:spAutoFit/>
          </a:bodyPr>
          <a:lstStyle/>
          <a:p>
            <a:pPr marL="673741" indent="-673741" algn="just" rtl="0">
              <a:buFont typeface="Wingdings" pitchFamily="2" charset="2"/>
              <a:buChar char="v"/>
            </a:pPr>
            <a:r>
              <a:rPr lang="en-US" sz="4200" dirty="0"/>
              <a:t> afferent fibers run from the periphery to integrating centers in the CNS.</a:t>
            </a:r>
          </a:p>
          <a:p>
            <a:pPr algn="just" rtl="0"/>
            <a:endParaRPr lang="en-US" sz="4200" dirty="0"/>
          </a:p>
          <a:p>
            <a:pPr marL="673741" indent="-673741" algn="just" rtl="0">
              <a:buFont typeface="Wingdings" pitchFamily="2" charset="2"/>
              <a:buChar char="v"/>
            </a:pPr>
            <a:r>
              <a:rPr lang="en-US" sz="4200" dirty="0"/>
              <a:t>  the sensory pathways terminate in the integrating centers of the hypothalamus and medulla and evoke reflex motor activity that is carried to the effector cells by the efferent fibers of the </a:t>
            </a:r>
            <a:r>
              <a:rPr lang="en-US" sz="4200" b="1" dirty="0"/>
              <a:t>sympathetic </a:t>
            </a:r>
            <a:r>
              <a:rPr lang="en-US" sz="4200" dirty="0"/>
              <a:t>and </a:t>
            </a:r>
            <a:r>
              <a:rPr lang="en-US" sz="4200" b="1" dirty="0"/>
              <a:t>parasympathetic </a:t>
            </a:r>
            <a:r>
              <a:rPr lang="en-US" sz="4200" dirty="0"/>
              <a:t>divisions. </a:t>
            </a:r>
          </a:p>
        </p:txBody>
      </p:sp>
    </p:spTree>
    <p:extLst>
      <p:ext uri="{BB962C8B-B14F-4D97-AF65-F5344CB8AC3E}">
        <p14:creationId xmlns:p14="http://schemas.microsoft.com/office/powerpoint/2010/main" val="34579596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56260" y="863124"/>
            <a:ext cx="10012680" cy="1290108"/>
          </a:xfrm>
        </p:spPr>
        <p:txBody>
          <a:bodyPr>
            <a:noAutofit/>
          </a:bodyPr>
          <a:lstStyle/>
          <a:p>
            <a:r>
              <a:rPr lang="en-US" b="1" dirty="0">
                <a:solidFill>
                  <a:srgbClr val="FF0000"/>
                </a:solidFill>
              </a:rPr>
              <a:t>Functions of the </a:t>
            </a:r>
            <a:r>
              <a:rPr lang="en-US" b="1" dirty="0" smtClean="0">
                <a:solidFill>
                  <a:srgbClr val="FF0000"/>
                </a:solidFill>
              </a:rPr>
              <a:t>sympathetic functions</a:t>
            </a:r>
            <a:r>
              <a:rPr lang="en-US" dirty="0">
                <a:solidFill>
                  <a:srgbClr val="FF0000"/>
                </a:solidFill>
              </a:rPr>
              <a:t/>
            </a:r>
            <a:br>
              <a:rPr lang="en-US" dirty="0">
                <a:solidFill>
                  <a:srgbClr val="FF0000"/>
                </a:solidFill>
              </a:rPr>
            </a:br>
            <a:endParaRPr lang="ar-IQ" dirty="0">
              <a:solidFill>
                <a:srgbClr val="FF0000"/>
              </a:solidFill>
            </a:endParaRPr>
          </a:p>
        </p:txBody>
      </p:sp>
      <p:sp>
        <p:nvSpPr>
          <p:cNvPr id="3" name="عنصر نائب للمحتوى 2"/>
          <p:cNvSpPr>
            <a:spLocks noGrp="1"/>
          </p:cNvSpPr>
          <p:nvPr>
            <p:ph idx="1"/>
          </p:nvPr>
        </p:nvSpPr>
        <p:spPr>
          <a:xfrm>
            <a:off x="218406" y="2094158"/>
            <a:ext cx="10775997" cy="5108471"/>
          </a:xfrm>
        </p:spPr>
        <p:txBody>
          <a:bodyPr>
            <a:noAutofit/>
          </a:bodyPr>
          <a:lstStyle/>
          <a:p>
            <a:pPr algn="just" rtl="0">
              <a:buFont typeface="Wingdings" pitchFamily="2" charset="2"/>
              <a:buChar char="Ø"/>
            </a:pPr>
            <a:r>
              <a:rPr lang="en-US" sz="4200" dirty="0"/>
              <a:t> response to stressful situations as trauma, fear, hypoglycemia, cold, and exercise.</a:t>
            </a:r>
          </a:p>
          <a:p>
            <a:pPr marL="0" indent="0" algn="just" rtl="0">
              <a:buNone/>
            </a:pPr>
            <a:r>
              <a:rPr lang="en-US" sz="4200" b="1" dirty="0"/>
              <a:t> </a:t>
            </a:r>
          </a:p>
          <a:p>
            <a:pPr algn="just" rtl="0">
              <a:buFont typeface="Wingdings" pitchFamily="2" charset="2"/>
              <a:buChar char="Ø"/>
            </a:pPr>
            <a:r>
              <a:rPr lang="en-US" sz="4200" dirty="0"/>
              <a:t> increase heart rate and blood pressure,  mobilize energy stores of the body, and to increase blood flow to skeletal muscles and the heart while diverting flow from the skin and internal organs. </a:t>
            </a:r>
          </a:p>
        </p:txBody>
      </p:sp>
    </p:spTree>
    <p:extLst>
      <p:ext uri="{BB962C8B-B14F-4D97-AF65-F5344CB8AC3E}">
        <p14:creationId xmlns:p14="http://schemas.microsoft.com/office/powerpoint/2010/main" val="4086256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 result for nervous system divis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418" y="700573"/>
            <a:ext cx="10624376" cy="6502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5853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8406" y="619298"/>
            <a:ext cx="10600778" cy="6572159"/>
          </a:xfrm>
          <a:prstGeom prst="rect">
            <a:avLst/>
          </a:prstGeom>
        </p:spPr>
        <p:txBody>
          <a:bodyPr wrap="square" lIns="107799" tIns="53899" rIns="107799" bIns="53899">
            <a:spAutoFit/>
          </a:bodyPr>
          <a:lstStyle/>
          <a:p>
            <a:pPr marL="673741" indent="-673741" algn="just" rtl="0">
              <a:buFont typeface="Wingdings" pitchFamily="2" charset="2"/>
              <a:buChar char="Ø"/>
            </a:pPr>
            <a:r>
              <a:rPr lang="en-US" sz="4200" dirty="0"/>
              <a:t>sympathetic nervous system tends to function as a unit and often discharges as a complete system, for Ex. during severe exercise or in reactions to fear. </a:t>
            </a:r>
          </a:p>
          <a:p>
            <a:pPr algn="just" rtl="0"/>
            <a:endParaRPr lang="en-US" sz="4200" dirty="0"/>
          </a:p>
          <a:p>
            <a:pPr marL="673741" indent="-673741" algn="just" rtl="0">
              <a:buFont typeface="Wingdings" pitchFamily="2" charset="2"/>
              <a:buChar char="Ø"/>
            </a:pPr>
            <a:r>
              <a:rPr lang="en-US" sz="4200" dirty="0"/>
              <a:t>emergencies  </a:t>
            </a:r>
            <a:r>
              <a:rPr lang="en-US" sz="4200" b="1" dirty="0">
                <a:solidFill>
                  <a:srgbClr val="FF0000"/>
                </a:solidFill>
              </a:rPr>
              <a:t>“fight or flight”</a:t>
            </a:r>
            <a:r>
              <a:rPr lang="en-US" sz="4200" dirty="0"/>
              <a:t> response. These reactions are triggered both by direct sympathetic activation of the effector organs and by stimulation of the adrenal medulla to release epinephrine. </a:t>
            </a:r>
            <a:endParaRPr lang="ar-IQ" sz="4200" dirty="0"/>
          </a:p>
        </p:txBody>
      </p:sp>
    </p:spTree>
    <p:extLst>
      <p:ext uri="{BB962C8B-B14F-4D97-AF65-F5344CB8AC3E}">
        <p14:creationId xmlns:p14="http://schemas.microsoft.com/office/powerpoint/2010/main" val="1671105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56260" y="792152"/>
            <a:ext cx="10012680" cy="1290108"/>
          </a:xfrm>
        </p:spPr>
        <p:txBody>
          <a:bodyPr>
            <a:normAutofit fontScale="90000"/>
          </a:bodyPr>
          <a:lstStyle/>
          <a:p>
            <a:r>
              <a:rPr lang="en-US" b="1" dirty="0">
                <a:solidFill>
                  <a:srgbClr val="FF0000"/>
                </a:solidFill>
              </a:rPr>
              <a:t>Functions of the parasympathetic nervous system</a:t>
            </a:r>
            <a:r>
              <a:rPr lang="en-US" dirty="0">
                <a:solidFill>
                  <a:srgbClr val="FF0000"/>
                </a:solidFill>
              </a:rPr>
              <a:t/>
            </a:r>
            <a:br>
              <a:rPr lang="en-US" dirty="0">
                <a:solidFill>
                  <a:srgbClr val="FF0000"/>
                </a:solidFill>
              </a:rPr>
            </a:br>
            <a:endParaRPr lang="ar-IQ" dirty="0">
              <a:solidFill>
                <a:srgbClr val="FF0000"/>
              </a:solidFill>
            </a:endParaRPr>
          </a:p>
        </p:txBody>
      </p:sp>
      <p:sp>
        <p:nvSpPr>
          <p:cNvPr id="3" name="عنصر نائب للمحتوى 2"/>
          <p:cNvSpPr>
            <a:spLocks noGrp="1"/>
          </p:cNvSpPr>
          <p:nvPr>
            <p:ph idx="1"/>
          </p:nvPr>
        </p:nvSpPr>
        <p:spPr/>
        <p:txBody>
          <a:bodyPr>
            <a:noAutofit/>
          </a:bodyPr>
          <a:lstStyle/>
          <a:p>
            <a:pPr algn="just" rtl="0"/>
            <a:r>
              <a:rPr lang="en-US" sz="4200" dirty="0"/>
              <a:t> it maintains essential bodily functions, such as digestion and elimination of wastes. </a:t>
            </a:r>
          </a:p>
          <a:p>
            <a:pPr algn="just" rtl="0"/>
            <a:r>
              <a:rPr lang="en-US" sz="4200" dirty="0"/>
              <a:t>it acts to oppose or balance the actions of the sympathetic division and generally predominates the sympathetic system in </a:t>
            </a:r>
            <a:r>
              <a:rPr lang="en-US" sz="4200" b="1" dirty="0">
                <a:solidFill>
                  <a:srgbClr val="FF0000"/>
                </a:solidFill>
              </a:rPr>
              <a:t>“rest-and-digest” </a:t>
            </a:r>
            <a:r>
              <a:rPr lang="en-US" sz="4200" dirty="0"/>
              <a:t>situations.</a:t>
            </a:r>
            <a:endParaRPr lang="ar-IQ" sz="4200" dirty="0"/>
          </a:p>
        </p:txBody>
      </p:sp>
    </p:spTree>
    <p:extLst>
      <p:ext uri="{BB962C8B-B14F-4D97-AF65-F5344CB8AC3E}">
        <p14:creationId xmlns:p14="http://schemas.microsoft.com/office/powerpoint/2010/main" val="3619121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0797" y="1258353"/>
            <a:ext cx="10863607" cy="4633166"/>
          </a:xfrm>
          <a:prstGeom prst="rect">
            <a:avLst/>
          </a:prstGeom>
        </p:spPr>
        <p:txBody>
          <a:bodyPr wrap="square" lIns="107799" tIns="53899" rIns="107799" bIns="53899">
            <a:spAutoFit/>
          </a:bodyPr>
          <a:lstStyle/>
          <a:p>
            <a:pPr marL="673741" indent="-673741" algn="just" rtl="0">
              <a:buFont typeface="Wingdings" pitchFamily="2" charset="2"/>
              <a:buChar char="Ø"/>
            </a:pPr>
            <a:r>
              <a:rPr lang="en-US" sz="4200" dirty="0"/>
              <a:t> the parasympathetic system never discharges as a complete system.</a:t>
            </a:r>
          </a:p>
          <a:p>
            <a:pPr algn="just" rtl="0"/>
            <a:r>
              <a:rPr lang="en-US" sz="4200" dirty="0"/>
              <a:t> </a:t>
            </a:r>
          </a:p>
          <a:p>
            <a:pPr marL="673741" indent="-673741" algn="just" rtl="0">
              <a:buFont typeface="Wingdings" pitchFamily="2" charset="2"/>
              <a:buChar char="Ø"/>
            </a:pPr>
            <a:r>
              <a:rPr lang="en-US" sz="4200" dirty="0"/>
              <a:t> parasympathetic fibers innervating specific organs such as the gut, heart, or eye are activated separately, and the system functions to affect these organs individually.</a:t>
            </a:r>
          </a:p>
        </p:txBody>
      </p:sp>
    </p:spTree>
    <p:extLst>
      <p:ext uri="{BB962C8B-B14F-4D97-AF65-F5344CB8AC3E}">
        <p14:creationId xmlns:p14="http://schemas.microsoft.com/office/powerpoint/2010/main" val="31321221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56260" y="548324"/>
            <a:ext cx="10012680" cy="1290108"/>
          </a:xfrm>
        </p:spPr>
        <p:txBody>
          <a:bodyPr>
            <a:normAutofit fontScale="90000"/>
          </a:bodyPr>
          <a:lstStyle/>
          <a:p>
            <a:r>
              <a:rPr lang="en-US" b="1" dirty="0">
                <a:solidFill>
                  <a:srgbClr val="FF0000"/>
                </a:solidFill>
              </a:rPr>
              <a:t>Somatic nervous system</a:t>
            </a:r>
            <a:r>
              <a:rPr lang="en-US" dirty="0">
                <a:solidFill>
                  <a:srgbClr val="FF0000"/>
                </a:solidFill>
              </a:rPr>
              <a:t/>
            </a:r>
            <a:br>
              <a:rPr lang="en-US" dirty="0">
                <a:solidFill>
                  <a:srgbClr val="FF0000"/>
                </a:solidFill>
              </a:rPr>
            </a:br>
            <a:endParaRPr lang="ar-IQ" dirty="0">
              <a:solidFill>
                <a:srgbClr val="FF0000"/>
              </a:solidFill>
            </a:endParaRPr>
          </a:p>
        </p:txBody>
      </p:sp>
      <p:sp>
        <p:nvSpPr>
          <p:cNvPr id="3" name="عنصر نائب للمحتوى 2"/>
          <p:cNvSpPr>
            <a:spLocks noGrp="1"/>
          </p:cNvSpPr>
          <p:nvPr>
            <p:ph idx="1"/>
          </p:nvPr>
        </p:nvSpPr>
        <p:spPr>
          <a:xfrm>
            <a:off x="130797" y="1362677"/>
            <a:ext cx="10775997" cy="5108471"/>
          </a:xfrm>
        </p:spPr>
        <p:txBody>
          <a:bodyPr>
            <a:noAutofit/>
          </a:bodyPr>
          <a:lstStyle/>
          <a:p>
            <a:pPr algn="just" rtl="0"/>
            <a:r>
              <a:rPr lang="en-US" sz="4200" dirty="0"/>
              <a:t> somatic neuron originating in the CNS, travels directly to skeletal muscle without the mediation of ganglia. </a:t>
            </a:r>
          </a:p>
          <a:p>
            <a:pPr marL="0" indent="0" algn="just" rtl="0">
              <a:buNone/>
            </a:pPr>
            <a:endParaRPr lang="en-US" sz="4200" dirty="0"/>
          </a:p>
          <a:p>
            <a:pPr algn="just" rtl="0"/>
            <a:r>
              <a:rPr lang="en-US" sz="4200" dirty="0"/>
              <a:t>  under voluntary control, whereas the ANS is involuntary. </a:t>
            </a:r>
          </a:p>
          <a:p>
            <a:pPr marL="0" indent="0" algn="just" rtl="0">
              <a:buNone/>
            </a:pPr>
            <a:endParaRPr lang="en-US" sz="4200" dirty="0"/>
          </a:p>
          <a:p>
            <a:pPr algn="just" rtl="0"/>
            <a:r>
              <a:rPr lang="en-US" sz="4200" dirty="0"/>
              <a:t>somatic responses  are faster than those in the ANS.</a:t>
            </a:r>
          </a:p>
          <a:p>
            <a:pPr algn="just" rtl="0"/>
            <a:endParaRPr lang="ar-IQ" sz="4200" dirty="0"/>
          </a:p>
        </p:txBody>
      </p:sp>
    </p:spTree>
    <p:extLst>
      <p:ext uri="{BB962C8B-B14F-4D97-AF65-F5344CB8AC3E}">
        <p14:creationId xmlns:p14="http://schemas.microsoft.com/office/powerpoint/2010/main" val="30379921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56260" y="1442357"/>
            <a:ext cx="10012680" cy="1290108"/>
          </a:xfrm>
        </p:spPr>
        <p:txBody>
          <a:bodyPr>
            <a:noAutofit/>
          </a:bodyPr>
          <a:lstStyle/>
          <a:p>
            <a:r>
              <a:rPr lang="en-US" sz="5700" b="1" dirty="0">
                <a:solidFill>
                  <a:srgbClr val="FF0000"/>
                </a:solidFill>
              </a:rPr>
              <a:t>ANS neurotransmitters</a:t>
            </a:r>
            <a:r>
              <a:rPr lang="en-US" sz="5700" dirty="0">
                <a:solidFill>
                  <a:srgbClr val="FF0000"/>
                </a:solidFill>
              </a:rPr>
              <a:t/>
            </a:r>
            <a:br>
              <a:rPr lang="en-US" sz="5700" dirty="0">
                <a:solidFill>
                  <a:srgbClr val="FF0000"/>
                </a:solidFill>
              </a:rPr>
            </a:br>
            <a:endParaRPr lang="ar-IQ" sz="5700" dirty="0">
              <a:solidFill>
                <a:srgbClr val="FF0000"/>
              </a:solidFill>
            </a:endParaRPr>
          </a:p>
        </p:txBody>
      </p:sp>
      <p:sp>
        <p:nvSpPr>
          <p:cNvPr id="3" name="عنصر نائب للمحتوى 2"/>
          <p:cNvSpPr>
            <a:spLocks noGrp="1"/>
          </p:cNvSpPr>
          <p:nvPr>
            <p:ph idx="1"/>
          </p:nvPr>
        </p:nvSpPr>
        <p:spPr>
          <a:xfrm>
            <a:off x="0" y="2407363"/>
            <a:ext cx="10906794" cy="3970611"/>
          </a:xfrm>
        </p:spPr>
        <p:txBody>
          <a:bodyPr>
            <a:noAutofit/>
          </a:bodyPr>
          <a:lstStyle/>
          <a:p>
            <a:pPr algn="just" rtl="0"/>
            <a:endParaRPr lang="en-US" sz="4200" b="1" dirty="0">
              <a:solidFill>
                <a:srgbClr val="FF0000"/>
              </a:solidFill>
            </a:endParaRPr>
          </a:p>
          <a:p>
            <a:pPr algn="just" rtl="0"/>
            <a:r>
              <a:rPr lang="en-US" sz="4200" b="1" dirty="0">
                <a:solidFill>
                  <a:srgbClr val="FF0000"/>
                </a:solidFill>
              </a:rPr>
              <a:t>cholinergic fibers</a:t>
            </a:r>
            <a:r>
              <a:rPr lang="en-US" sz="4200" dirty="0">
                <a:solidFill>
                  <a:srgbClr val="FF0000"/>
                </a:solidFill>
              </a:rPr>
              <a:t>: </a:t>
            </a:r>
            <a:r>
              <a:rPr lang="en-US" sz="4200" dirty="0"/>
              <a:t>they work by releasing acetylcholine.</a:t>
            </a:r>
          </a:p>
          <a:p>
            <a:pPr marL="0" indent="0" algn="just" rtl="0">
              <a:buNone/>
            </a:pPr>
            <a:endParaRPr lang="en-US" sz="4200" dirty="0"/>
          </a:p>
          <a:p>
            <a:pPr algn="just" rtl="0"/>
            <a:r>
              <a:rPr lang="en-US" sz="4200" b="1" dirty="0">
                <a:solidFill>
                  <a:srgbClr val="FF0000"/>
                </a:solidFill>
              </a:rPr>
              <a:t>noradrenergic fibers:</a:t>
            </a:r>
            <a:r>
              <a:rPr lang="en-US" sz="4200" dirty="0">
                <a:solidFill>
                  <a:srgbClr val="FF0000"/>
                </a:solidFill>
              </a:rPr>
              <a:t> </a:t>
            </a:r>
            <a:r>
              <a:rPr lang="en-US" sz="4200" dirty="0"/>
              <a:t>they work by releasing norepinephrine (noradrenaline).</a:t>
            </a:r>
          </a:p>
          <a:p>
            <a:pPr algn="just" rtl="0"/>
            <a:endParaRPr lang="ar-IQ" sz="4200" dirty="0"/>
          </a:p>
        </p:txBody>
      </p:sp>
    </p:spTree>
    <p:extLst>
      <p:ext uri="{BB962C8B-B14F-4D97-AF65-F5344CB8AC3E}">
        <p14:creationId xmlns:p14="http://schemas.microsoft.com/office/powerpoint/2010/main" val="1199306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797" y="294194"/>
            <a:ext cx="10775997" cy="731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37457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0791" y="271843"/>
            <a:ext cx="6188393" cy="7188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عنوان 1"/>
          <p:cNvSpPr txBox="1">
            <a:spLocks/>
          </p:cNvSpPr>
          <p:nvPr/>
        </p:nvSpPr>
        <p:spPr>
          <a:xfrm>
            <a:off x="218406" y="1523633"/>
            <a:ext cx="3854828" cy="1290108"/>
          </a:xfrm>
          <a:prstGeom prst="rect">
            <a:avLst/>
          </a:prstGeom>
        </p:spPr>
        <p:txBody>
          <a:bodyPr lIns="107799" tIns="53899" rIns="107799" bIns="53899"/>
          <a:lstStyle>
            <a:lvl1pPr algn="ctr" defTabSz="914400" rtl="1" eaLnBrk="1" latinLnBrk="0" hangingPunct="1">
              <a:spcBef>
                <a:spcPct val="0"/>
              </a:spcBef>
              <a:buNone/>
              <a:defRPr sz="4400" kern="1200">
                <a:solidFill>
                  <a:schemeClr val="tx1"/>
                </a:solidFill>
                <a:latin typeface="+mj-lt"/>
                <a:ea typeface="+mj-ea"/>
                <a:cs typeface="+mj-cs"/>
              </a:defRPr>
            </a:lvl1pPr>
          </a:lstStyle>
          <a:p>
            <a:pPr algn="l" rtl="0"/>
            <a:r>
              <a:rPr lang="en-US" b="1" dirty="0" smtClean="0">
                <a:solidFill>
                  <a:srgbClr val="0070C0"/>
                </a:solidFill>
              </a:rPr>
              <a:t>Cholinergic transmission</a:t>
            </a:r>
            <a:endParaRPr lang="ar-IQ" b="1" dirty="0">
              <a:solidFill>
                <a:srgbClr val="0070C0"/>
              </a:solidFill>
            </a:endParaRPr>
          </a:p>
        </p:txBody>
      </p:sp>
    </p:spTree>
    <p:extLst>
      <p:ext uri="{BB962C8B-B14F-4D97-AF65-F5344CB8AC3E}">
        <p14:creationId xmlns:p14="http://schemas.microsoft.com/office/powerpoint/2010/main" val="28644780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7610" y="619298"/>
            <a:ext cx="10819184" cy="6818380"/>
          </a:xfrm>
          <a:prstGeom prst="rect">
            <a:avLst/>
          </a:prstGeom>
        </p:spPr>
        <p:txBody>
          <a:bodyPr wrap="square" lIns="107799" tIns="53899" rIns="107799" bIns="53899">
            <a:spAutoFit/>
          </a:bodyPr>
          <a:lstStyle/>
          <a:p>
            <a:pPr marL="673741" indent="-673741" algn="just" rtl="0">
              <a:buFont typeface="Wingdings" pitchFamily="2" charset="2"/>
              <a:buChar char="v"/>
            </a:pPr>
            <a:r>
              <a:rPr lang="en-US" sz="4400" b="1" i="1" dirty="0" smtClean="0">
                <a:solidFill>
                  <a:srgbClr val="FF0000"/>
                </a:solidFill>
                <a:latin typeface="Times New Roman" pitchFamily="18" charset="0"/>
                <a:cs typeface="Times New Roman" pitchFamily="18" charset="0"/>
              </a:rPr>
              <a:t>Autonomic drugs: </a:t>
            </a:r>
            <a:r>
              <a:rPr lang="en-US" sz="4400" dirty="0" smtClean="0">
                <a:latin typeface="Times New Roman" pitchFamily="18" charset="0"/>
                <a:cs typeface="Times New Roman" pitchFamily="18" charset="0"/>
              </a:rPr>
              <a:t>are</a:t>
            </a:r>
            <a:r>
              <a:rPr lang="en-US" sz="4400" b="1" i="1" dirty="0" smtClean="0">
                <a:latin typeface="Times New Roman" pitchFamily="18" charset="0"/>
                <a:cs typeface="Times New Roman" pitchFamily="18" charset="0"/>
              </a:rPr>
              <a:t> </a:t>
            </a:r>
            <a:r>
              <a:rPr lang="en-US" sz="4400" dirty="0">
                <a:latin typeface="Times New Roman" pitchFamily="18" charset="0"/>
                <a:cs typeface="Times New Roman" pitchFamily="18" charset="0"/>
              </a:rPr>
              <a:t>d</a:t>
            </a:r>
            <a:r>
              <a:rPr lang="en-US" sz="4400" dirty="0" smtClean="0">
                <a:latin typeface="Times New Roman" pitchFamily="18" charset="0"/>
                <a:cs typeface="Times New Roman" pitchFamily="18" charset="0"/>
              </a:rPr>
              <a:t>rugs </a:t>
            </a:r>
            <a:r>
              <a:rPr lang="en-US" sz="4400" dirty="0">
                <a:latin typeface="Times New Roman" pitchFamily="18" charset="0"/>
                <a:cs typeface="Times New Roman" pitchFamily="18" charset="0"/>
              </a:rPr>
              <a:t>that produce their primary therapeutic effect by mimicking or altering the functions of the </a:t>
            </a:r>
            <a:r>
              <a:rPr lang="en-US" sz="4400" b="1" dirty="0" smtClean="0">
                <a:solidFill>
                  <a:srgbClr val="FF0000"/>
                </a:solidFill>
                <a:latin typeface="Times New Roman" pitchFamily="18" charset="0"/>
                <a:cs typeface="Times New Roman" pitchFamily="18" charset="0"/>
              </a:rPr>
              <a:t>ANS</a:t>
            </a:r>
            <a:r>
              <a:rPr lang="en-US" sz="4400" dirty="0" smtClean="0">
                <a:latin typeface="Times New Roman" pitchFamily="18" charset="0"/>
                <a:cs typeface="Times New Roman" pitchFamily="18" charset="0"/>
              </a:rPr>
              <a:t>. </a:t>
            </a:r>
          </a:p>
          <a:p>
            <a:pPr algn="just" rtl="0"/>
            <a:endParaRPr lang="en-US" sz="4400" dirty="0" smtClean="0">
              <a:latin typeface="Times New Roman" pitchFamily="18" charset="0"/>
              <a:cs typeface="Times New Roman" pitchFamily="18" charset="0"/>
            </a:endParaRPr>
          </a:p>
          <a:p>
            <a:pPr marL="673741" indent="-673741" algn="just" rtl="0">
              <a:buFont typeface="Wingdings" pitchFamily="2" charset="2"/>
              <a:buChar char="v"/>
            </a:pPr>
            <a:r>
              <a:rPr lang="en-US" sz="4400" dirty="0">
                <a:latin typeface="Times New Roman" pitchFamily="18" charset="0"/>
                <a:cs typeface="Times New Roman" pitchFamily="18" charset="0"/>
              </a:rPr>
              <a:t>Autonomic drugs are useful in many </a:t>
            </a:r>
            <a:r>
              <a:rPr lang="en-US" sz="4400" b="1" dirty="0">
                <a:solidFill>
                  <a:srgbClr val="FF0000"/>
                </a:solidFill>
                <a:latin typeface="Times New Roman" pitchFamily="18" charset="0"/>
                <a:cs typeface="Times New Roman" pitchFamily="18" charset="0"/>
              </a:rPr>
              <a:t>clinical conditions</a:t>
            </a:r>
            <a:r>
              <a:rPr lang="en-US" sz="4400" dirty="0">
                <a:latin typeface="Times New Roman" pitchFamily="18" charset="0"/>
                <a:cs typeface="Times New Roman" pitchFamily="18" charset="0"/>
              </a:rPr>
              <a:t>.</a:t>
            </a:r>
          </a:p>
          <a:p>
            <a:pPr marL="673741" indent="-673741" algn="just" rtl="0">
              <a:buFont typeface="Wingdings" pitchFamily="2" charset="2"/>
              <a:buChar char="v"/>
            </a:pPr>
            <a:endParaRPr lang="en-US" sz="4400" dirty="0">
              <a:latin typeface="Times New Roman" pitchFamily="18" charset="0"/>
              <a:cs typeface="Times New Roman" pitchFamily="18" charset="0"/>
            </a:endParaRPr>
          </a:p>
          <a:p>
            <a:pPr marL="673741" indent="-673741" algn="just" rtl="0">
              <a:buFont typeface="Wingdings" pitchFamily="2" charset="2"/>
              <a:buChar char="v"/>
            </a:pPr>
            <a:endParaRPr lang="en-US" sz="4200" dirty="0" smtClean="0">
              <a:latin typeface="Times New Roman" pitchFamily="18" charset="0"/>
              <a:cs typeface="Times New Roman" pitchFamily="18" charset="0"/>
            </a:endParaRPr>
          </a:p>
          <a:p>
            <a:pPr algn="just" rtl="0"/>
            <a:endParaRPr lang="en-US" sz="4200" dirty="0">
              <a:latin typeface="Times New Roman" pitchFamily="18" charset="0"/>
              <a:cs typeface="Times New Roman" pitchFamily="18" charset="0"/>
            </a:endParaRPr>
          </a:p>
        </p:txBody>
      </p:sp>
    </p:spTree>
    <p:extLst>
      <p:ext uri="{BB962C8B-B14F-4D97-AF65-F5344CB8AC3E}">
        <p14:creationId xmlns:p14="http://schemas.microsoft.com/office/powerpoint/2010/main" val="2970947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30797" y="538021"/>
            <a:ext cx="10775997" cy="7233537"/>
          </a:xfrm>
        </p:spPr>
        <p:txBody>
          <a:bodyPr>
            <a:noAutofit/>
          </a:bodyPr>
          <a:lstStyle/>
          <a:p>
            <a:pPr algn="just" rtl="0"/>
            <a:r>
              <a:rPr lang="en-US" sz="4200" dirty="0" smtClean="0">
                <a:latin typeface="Times New Roman" pitchFamily="18" charset="0"/>
                <a:cs typeface="Times New Roman" pitchFamily="18" charset="0"/>
              </a:rPr>
              <a:t>Two major motor (efferent) subdivisions: </a:t>
            </a:r>
            <a:r>
              <a:rPr lang="en-US" sz="4200" b="1" dirty="0" smtClean="0">
                <a:solidFill>
                  <a:srgbClr val="FF0000"/>
                </a:solidFill>
                <a:latin typeface="Times New Roman" pitchFamily="18" charset="0"/>
                <a:cs typeface="Times New Roman" pitchFamily="18" charset="0"/>
              </a:rPr>
              <a:t>autonomic</a:t>
            </a:r>
            <a:r>
              <a:rPr lang="en-US" sz="4200" dirty="0" smtClean="0">
                <a:solidFill>
                  <a:srgbClr val="FF0000"/>
                </a:solidFill>
                <a:latin typeface="Times New Roman" pitchFamily="18" charset="0"/>
                <a:cs typeface="Times New Roman" pitchFamily="18" charset="0"/>
              </a:rPr>
              <a:t> </a:t>
            </a:r>
            <a:r>
              <a:rPr lang="en-US" sz="4200" dirty="0" smtClean="0">
                <a:latin typeface="Times New Roman" pitchFamily="18" charset="0"/>
                <a:cs typeface="Times New Roman" pitchFamily="18" charset="0"/>
              </a:rPr>
              <a:t>and </a:t>
            </a:r>
            <a:r>
              <a:rPr lang="en-US" sz="4200" b="1" dirty="0" smtClean="0">
                <a:solidFill>
                  <a:srgbClr val="FF0000"/>
                </a:solidFill>
                <a:latin typeface="Times New Roman" pitchFamily="18" charset="0"/>
                <a:cs typeface="Times New Roman" pitchFamily="18" charset="0"/>
              </a:rPr>
              <a:t>somatic</a:t>
            </a:r>
            <a:r>
              <a:rPr lang="en-US" sz="4200" dirty="0" smtClean="0">
                <a:latin typeface="Times New Roman" pitchFamily="18" charset="0"/>
                <a:cs typeface="Times New Roman" pitchFamily="18" charset="0"/>
              </a:rPr>
              <a:t>.</a:t>
            </a:r>
          </a:p>
          <a:p>
            <a:pPr algn="just" rtl="0"/>
            <a:r>
              <a:rPr lang="en-US" sz="4200" dirty="0" smtClean="0">
                <a:latin typeface="Times New Roman" pitchFamily="18" charset="0"/>
                <a:cs typeface="Times New Roman" pitchFamily="18" charset="0"/>
              </a:rPr>
              <a:t>Activities of the </a:t>
            </a:r>
            <a:r>
              <a:rPr lang="en-US" sz="4200" dirty="0" err="1" smtClean="0">
                <a:latin typeface="Times New Roman" pitchFamily="18" charset="0"/>
                <a:cs typeface="Times New Roman" pitchFamily="18" charset="0"/>
              </a:rPr>
              <a:t>ans</a:t>
            </a:r>
            <a:r>
              <a:rPr lang="en-US" sz="4200" dirty="0" smtClean="0">
                <a:latin typeface="Times New Roman" pitchFamily="18" charset="0"/>
                <a:cs typeface="Times New Roman" pitchFamily="18" charset="0"/>
              </a:rPr>
              <a:t> are not under </a:t>
            </a:r>
            <a:r>
              <a:rPr lang="en-US" sz="4200" b="1" dirty="0" smtClean="0">
                <a:solidFill>
                  <a:srgbClr val="00B0F0"/>
                </a:solidFill>
                <a:latin typeface="Times New Roman" pitchFamily="18" charset="0"/>
                <a:cs typeface="Times New Roman" pitchFamily="18" charset="0"/>
              </a:rPr>
              <a:t>direct conscious control.</a:t>
            </a:r>
          </a:p>
          <a:p>
            <a:pPr algn="just" rtl="0"/>
            <a:r>
              <a:rPr lang="en-US" sz="4200" dirty="0" err="1" smtClean="0">
                <a:latin typeface="Times New Roman" pitchFamily="18" charset="0"/>
                <a:cs typeface="Times New Roman" pitchFamily="18" charset="0"/>
              </a:rPr>
              <a:t>Ans</a:t>
            </a:r>
            <a:r>
              <a:rPr lang="en-US" sz="4200" dirty="0" smtClean="0">
                <a:latin typeface="Times New Roman" pitchFamily="18" charset="0"/>
                <a:cs typeface="Times New Roman" pitchFamily="18" charset="0"/>
              </a:rPr>
              <a:t> control </a:t>
            </a:r>
            <a:r>
              <a:rPr lang="en-US" sz="4200" b="1" dirty="0" smtClean="0">
                <a:solidFill>
                  <a:srgbClr val="00B0F0"/>
                </a:solidFill>
                <a:latin typeface="Times New Roman" pitchFamily="18" charset="0"/>
                <a:cs typeface="Times New Roman" pitchFamily="18" charset="0"/>
              </a:rPr>
              <a:t>visceral functions </a:t>
            </a:r>
            <a:r>
              <a:rPr lang="en-US" sz="4200" dirty="0" smtClean="0">
                <a:latin typeface="Times New Roman" pitchFamily="18" charset="0"/>
                <a:cs typeface="Times New Roman" pitchFamily="18" charset="0"/>
              </a:rPr>
              <a:t>such as cardiac output, blood flow to various organs, and digestion, which are necessary for life. </a:t>
            </a:r>
          </a:p>
          <a:p>
            <a:pPr algn="just" rtl="0"/>
            <a:r>
              <a:rPr lang="en-US" sz="4200" dirty="0" smtClean="0">
                <a:latin typeface="Times New Roman" pitchFamily="18" charset="0"/>
                <a:cs typeface="Times New Roman" pitchFamily="18" charset="0"/>
              </a:rPr>
              <a:t>The somatic subdivision </a:t>
            </a:r>
            <a:r>
              <a:rPr lang="en-US" sz="4200" b="1" dirty="0" smtClean="0">
                <a:solidFill>
                  <a:srgbClr val="00B0F0"/>
                </a:solidFill>
                <a:latin typeface="Times New Roman" pitchFamily="18" charset="0"/>
                <a:cs typeface="Times New Roman" pitchFamily="18" charset="0"/>
              </a:rPr>
              <a:t>control conscious functions</a:t>
            </a:r>
            <a:r>
              <a:rPr lang="en-US" sz="4200" dirty="0" smtClean="0">
                <a:latin typeface="Times New Roman" pitchFamily="18" charset="0"/>
                <a:cs typeface="Times New Roman" pitchFamily="18" charset="0"/>
              </a:rPr>
              <a:t> such as movement, respiration.</a:t>
            </a:r>
          </a:p>
          <a:p>
            <a:pPr algn="just" rtl="0"/>
            <a:endParaRPr lang="ar-IQ" sz="4200" dirty="0">
              <a:latin typeface="Times New Roman" pitchFamily="18" charset="0"/>
              <a:cs typeface="Times New Roman" pitchFamily="18" charset="0"/>
            </a:endParaRPr>
          </a:p>
        </p:txBody>
      </p:sp>
    </p:spTree>
    <p:extLst>
      <p:ext uri="{BB962C8B-B14F-4D97-AF65-F5344CB8AC3E}">
        <p14:creationId xmlns:p14="http://schemas.microsoft.com/office/powerpoint/2010/main" val="8271226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5219" y="781849"/>
            <a:ext cx="10819184" cy="6572159"/>
          </a:xfrm>
          <a:prstGeom prst="rect">
            <a:avLst/>
          </a:prstGeom>
        </p:spPr>
        <p:txBody>
          <a:bodyPr wrap="square" lIns="107799" tIns="53899" rIns="107799" bIns="53899">
            <a:spAutoFit/>
          </a:bodyPr>
          <a:lstStyle/>
          <a:p>
            <a:pPr marL="673741" indent="-673741" algn="just" rtl="0">
              <a:buFont typeface="Arial" pitchFamily="34" charset="0"/>
              <a:buChar char="•"/>
            </a:pPr>
            <a:r>
              <a:rPr lang="en-US" sz="4200" dirty="0">
                <a:latin typeface="Times New Roman" pitchFamily="18" charset="0"/>
                <a:cs typeface="Times New Roman" pitchFamily="18" charset="0"/>
              </a:rPr>
              <a:t>Both systems have important </a:t>
            </a:r>
            <a:r>
              <a:rPr lang="en-US" sz="4200" b="1" dirty="0">
                <a:solidFill>
                  <a:srgbClr val="00B0F0"/>
                </a:solidFill>
                <a:latin typeface="Times New Roman" pitchFamily="18" charset="0"/>
                <a:cs typeface="Times New Roman" pitchFamily="18" charset="0"/>
              </a:rPr>
              <a:t>afferent (sensory) inputs</a:t>
            </a:r>
            <a:r>
              <a:rPr lang="en-US" sz="4200" dirty="0">
                <a:latin typeface="Times New Roman" pitchFamily="18" charset="0"/>
                <a:cs typeface="Times New Roman" pitchFamily="18" charset="0"/>
              </a:rPr>
              <a:t> that provide information regarding the </a:t>
            </a:r>
            <a:r>
              <a:rPr lang="en-US" sz="4200" b="1" dirty="0">
                <a:solidFill>
                  <a:srgbClr val="C00000"/>
                </a:solidFill>
                <a:latin typeface="Times New Roman" pitchFamily="18" charset="0"/>
                <a:cs typeface="Times New Roman" pitchFamily="18" charset="0"/>
              </a:rPr>
              <a:t>internal</a:t>
            </a:r>
            <a:r>
              <a:rPr lang="en-US" sz="4200" dirty="0">
                <a:latin typeface="Times New Roman" pitchFamily="18" charset="0"/>
                <a:cs typeface="Times New Roman" pitchFamily="18" charset="0"/>
              </a:rPr>
              <a:t> and </a:t>
            </a:r>
            <a:r>
              <a:rPr lang="en-US" sz="4200" b="1" dirty="0">
                <a:solidFill>
                  <a:srgbClr val="C00000"/>
                </a:solidFill>
                <a:latin typeface="Times New Roman" pitchFamily="18" charset="0"/>
                <a:cs typeface="Times New Roman" pitchFamily="18" charset="0"/>
              </a:rPr>
              <a:t>external</a:t>
            </a:r>
            <a:r>
              <a:rPr lang="en-US" sz="4200" dirty="0">
                <a:solidFill>
                  <a:srgbClr val="C00000"/>
                </a:solidFill>
                <a:latin typeface="Times New Roman" pitchFamily="18" charset="0"/>
                <a:cs typeface="Times New Roman" pitchFamily="18" charset="0"/>
              </a:rPr>
              <a:t> </a:t>
            </a:r>
            <a:r>
              <a:rPr lang="en-US" sz="4200" b="1" dirty="0">
                <a:solidFill>
                  <a:srgbClr val="C00000"/>
                </a:solidFill>
                <a:latin typeface="Times New Roman" pitchFamily="18" charset="0"/>
                <a:cs typeface="Times New Roman" pitchFamily="18" charset="0"/>
              </a:rPr>
              <a:t>environments</a:t>
            </a:r>
            <a:r>
              <a:rPr lang="en-US" sz="4200" dirty="0">
                <a:latin typeface="Times New Roman" pitchFamily="18" charset="0"/>
                <a:cs typeface="Times New Roman" pitchFamily="18" charset="0"/>
              </a:rPr>
              <a:t> and modify motor output through </a:t>
            </a:r>
            <a:r>
              <a:rPr lang="en-US" sz="4200" b="1" dirty="0">
                <a:solidFill>
                  <a:srgbClr val="00B0F0"/>
                </a:solidFill>
                <a:latin typeface="Times New Roman" pitchFamily="18" charset="0"/>
                <a:cs typeface="Times New Roman" pitchFamily="18" charset="0"/>
              </a:rPr>
              <a:t>reflex arcs </a:t>
            </a:r>
            <a:r>
              <a:rPr lang="en-US" sz="4200" dirty="0">
                <a:latin typeface="Times New Roman" pitchFamily="18" charset="0"/>
                <a:cs typeface="Times New Roman" pitchFamily="18" charset="0"/>
              </a:rPr>
              <a:t>of varying size and complexity.</a:t>
            </a:r>
          </a:p>
          <a:p>
            <a:pPr algn="just" rtl="0"/>
            <a:endParaRPr lang="en-US" sz="4200" dirty="0">
              <a:latin typeface="Times New Roman" pitchFamily="18" charset="0"/>
              <a:cs typeface="Times New Roman" pitchFamily="18" charset="0"/>
            </a:endParaRPr>
          </a:p>
          <a:p>
            <a:pPr marL="673741" indent="-673741" algn="just" rtl="0">
              <a:buFont typeface="Arial" pitchFamily="34" charset="0"/>
              <a:buChar char="•"/>
            </a:pPr>
            <a:r>
              <a:rPr lang="en-US" sz="4200" dirty="0">
                <a:latin typeface="Times New Roman" pitchFamily="18" charset="0"/>
                <a:cs typeface="Times New Roman" pitchFamily="18" charset="0"/>
              </a:rPr>
              <a:t>These </a:t>
            </a:r>
            <a:r>
              <a:rPr lang="en-US" sz="4200" b="1" dirty="0">
                <a:solidFill>
                  <a:srgbClr val="92D050"/>
                </a:solidFill>
                <a:latin typeface="Times New Roman" pitchFamily="18" charset="0"/>
                <a:cs typeface="Times New Roman" pitchFamily="18" charset="0"/>
              </a:rPr>
              <a:t>autonomic drugs</a:t>
            </a:r>
            <a:r>
              <a:rPr lang="en-US" sz="4200" dirty="0">
                <a:latin typeface="Times New Roman" pitchFamily="18" charset="0"/>
                <a:cs typeface="Times New Roman" pitchFamily="18" charset="0"/>
              </a:rPr>
              <a:t> act either by stimulating or by blocking the action of the autonomic nerves.</a:t>
            </a:r>
          </a:p>
        </p:txBody>
      </p:sp>
    </p:spTree>
    <p:extLst>
      <p:ext uri="{BB962C8B-B14F-4D97-AF65-F5344CB8AC3E}">
        <p14:creationId xmlns:p14="http://schemas.microsoft.com/office/powerpoint/2010/main" val="19988767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nervous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3349" y="212919"/>
            <a:ext cx="12090143" cy="7396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9266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motor gangl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5820" y="456746"/>
            <a:ext cx="6536055" cy="6676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474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Image result for nervous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064" y="538021"/>
            <a:ext cx="9575588" cy="694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634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nervous 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757" y="294195"/>
            <a:ext cx="10088649" cy="725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926723"/>
      </p:ext>
    </p:extLst>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1224</TotalTime>
  <Words>679</Words>
  <Application>Microsoft Office PowerPoint</Application>
  <PresentationFormat>Custom</PresentationFormat>
  <Paragraphs>58</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سمة Office</vt:lpstr>
      <vt:lpstr>Drugs affecting the autonomic nervous system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Anatomy of the ANS  </vt:lpstr>
      <vt:lpstr>Sympathetic division</vt:lpstr>
      <vt:lpstr>PowerPoint Presentation</vt:lpstr>
      <vt:lpstr>Parasympathetic division</vt:lpstr>
      <vt:lpstr>PowerPoint Presentation</vt:lpstr>
      <vt:lpstr>PowerPoint Presentation</vt:lpstr>
      <vt:lpstr>PowerPoint Presentation</vt:lpstr>
      <vt:lpstr>PowerPoint Presentation</vt:lpstr>
      <vt:lpstr>PowerPoint Presentation</vt:lpstr>
      <vt:lpstr>Functions of the sympathetic functions </vt:lpstr>
      <vt:lpstr>PowerPoint Presentation</vt:lpstr>
      <vt:lpstr>Functions of the parasympathetic nervous system </vt:lpstr>
      <vt:lpstr>PowerPoint Presentation</vt:lpstr>
      <vt:lpstr>Somatic nervous system </vt:lpstr>
      <vt:lpstr>ANS neurotransmitters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acer</dc:creator>
  <cp:lastModifiedBy>DR.Ahmed Saker 2o1O</cp:lastModifiedBy>
  <cp:revision>67</cp:revision>
  <dcterms:created xsi:type="dcterms:W3CDTF">2016-10-21T18:44:41Z</dcterms:created>
  <dcterms:modified xsi:type="dcterms:W3CDTF">2017-10-25T16:47:19Z</dcterms:modified>
</cp:coreProperties>
</file>