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20/04/1441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20/04/1441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20/04/1441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20/04/1441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20/04/1441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20/04/1441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20/04/1441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20/04/1441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20/04/1441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20/04/1441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20/04/1441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20/04/1441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ar-SA" sz="3600" b="1" u="sng" dirty="0"/>
              <a:t>المكونات الأساسية لنظام المعلومات المحوسب</a:t>
            </a:r>
            <a:r>
              <a:rPr lang="en-US" sz="3600" b="1" u="sng" dirty="0"/>
              <a:t>:</a:t>
            </a:r>
            <a:r>
              <a:rPr lang="en-US" sz="3600" dirty="0"/>
              <a:t/>
            </a:r>
            <a:br>
              <a:rPr lang="en-US" sz="3600" dirty="0"/>
            </a:br>
            <a:endParaRPr lang="ar-JO" sz="3600" dirty="0"/>
          </a:p>
        </p:txBody>
      </p:sp>
      <p:sp>
        <p:nvSpPr>
          <p:cNvPr id="3" name="عنصر نائب للمحتوى 2"/>
          <p:cNvSpPr>
            <a:spLocks noGrp="1"/>
          </p:cNvSpPr>
          <p:nvPr>
            <p:ph idx="1"/>
          </p:nvPr>
        </p:nvSpPr>
        <p:spPr/>
        <p:txBody>
          <a:bodyPr>
            <a:normAutofit fontScale="25000" lnSpcReduction="20000"/>
          </a:bodyPr>
          <a:lstStyle/>
          <a:p>
            <a:r>
              <a:rPr lang="ar-SA" sz="9600" dirty="0"/>
              <a:t> </a:t>
            </a:r>
            <a:endParaRPr lang="en-US" sz="9600" dirty="0"/>
          </a:p>
          <a:p>
            <a:r>
              <a:rPr lang="ar-SA" sz="9600" dirty="0" smtClean="0"/>
              <a:t>يتكون </a:t>
            </a:r>
            <a:r>
              <a:rPr lang="ar-SA" sz="9600" dirty="0"/>
              <a:t>نظام المعلومات المحوسب في المكتبات ومراكز المعلومات من المكونات الرئيسة التالية</a:t>
            </a:r>
            <a:r>
              <a:rPr lang="en-US" sz="9600" dirty="0"/>
              <a:t>:</a:t>
            </a:r>
          </a:p>
          <a:p>
            <a:r>
              <a:rPr lang="ar-SA" sz="9600" b="1" dirty="0"/>
              <a:t>أولاً: المدخلات</a:t>
            </a:r>
            <a:r>
              <a:rPr lang="en-US" sz="9600" b="1" dirty="0"/>
              <a:t> Inputs :</a:t>
            </a:r>
            <a:endParaRPr lang="en-US" sz="9600" dirty="0"/>
          </a:p>
          <a:p>
            <a:r>
              <a:rPr lang="ar-SA" sz="9600" dirty="0"/>
              <a:t>المدخلات عبارة عن البيانات الخام التي يتم إدخالها في الحاسوب لمعالجتها وإنتاج معلومات جديدة. وقد تكون هذه البيانات خاصة بالأفراد أو الخدمات أو الإنتاج أو العلاقات العامة أو تسويق المعلومات، وغيرها. ومن الجدير بالذكر أنه يجب أن لا يدخل في الحاسوب إلا البيانات اللازمة والضرورية</a:t>
            </a:r>
            <a:r>
              <a:rPr lang="en-US" sz="9600" dirty="0"/>
              <a:t>.</a:t>
            </a:r>
          </a:p>
          <a:p>
            <a:r>
              <a:rPr lang="ar-SA" sz="9600" dirty="0"/>
              <a:t>ويجب تصميم نظام المعلومات بحيث لا تجمع البيانات وتدخل أكثر من مرة واحدة. أما عملية تنظيم البيانات قبل إدخالها في الحاسوب فهي ضرورية لاسترجاع المعلومات عند الحاجة إليها</a:t>
            </a:r>
            <a:r>
              <a:rPr lang="en-US" sz="9600" dirty="0"/>
              <a:t>.</a:t>
            </a:r>
          </a:p>
          <a:p>
            <a:r>
              <a:rPr lang="ar-SA" dirty="0"/>
              <a:t> </a:t>
            </a:r>
            <a:endParaRPr lang="en-US" dirty="0"/>
          </a:p>
          <a:p>
            <a:r>
              <a:rPr lang="en-US" dirty="0"/>
              <a:t> </a:t>
            </a:r>
          </a:p>
          <a:p>
            <a:endParaRPr lang="ar-JO" b="1" dirty="0" smtClean="0"/>
          </a:p>
          <a:p>
            <a:endParaRPr lang="ar-JO" dirty="0"/>
          </a:p>
        </p:txBody>
      </p:sp>
    </p:spTree>
    <p:extLst>
      <p:ext uri="{BB962C8B-B14F-4D97-AF65-F5344CB8AC3E}">
        <p14:creationId xmlns:p14="http://schemas.microsoft.com/office/powerpoint/2010/main" val="3561666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dirty="0"/>
          </a:p>
        </p:txBody>
      </p:sp>
      <p:sp>
        <p:nvSpPr>
          <p:cNvPr id="3" name="عنصر نائب للمحتوى 2"/>
          <p:cNvSpPr>
            <a:spLocks noGrp="1"/>
          </p:cNvSpPr>
          <p:nvPr>
            <p:ph idx="1"/>
          </p:nvPr>
        </p:nvSpPr>
        <p:spPr/>
        <p:txBody>
          <a:bodyPr>
            <a:normAutofit fontScale="55000" lnSpcReduction="20000"/>
          </a:bodyPr>
          <a:lstStyle/>
          <a:p>
            <a:r>
              <a:rPr lang="ar-SA" b="1" dirty="0"/>
              <a:t>ثانياً: الأجهزة</a:t>
            </a:r>
            <a:r>
              <a:rPr lang="en-US" b="1" dirty="0"/>
              <a:t> Hardware:</a:t>
            </a:r>
            <a:endParaRPr lang="en-US" dirty="0"/>
          </a:p>
          <a:p>
            <a:r>
              <a:rPr lang="ar-SA" dirty="0"/>
              <a:t>وهي عبارة عن الحواسيب نفسها والأجهزة الأخرى الملحقة بها التي تعمل على استقبال البيانات وتخزينها ومعالجتها وإخراج النتائج</a:t>
            </a:r>
            <a:r>
              <a:rPr lang="en-US" dirty="0"/>
              <a:t>.</a:t>
            </a:r>
          </a:p>
          <a:p>
            <a:r>
              <a:rPr lang="ar-SA" b="1" dirty="0"/>
              <a:t>ثالثاً: البرمجيات</a:t>
            </a:r>
            <a:r>
              <a:rPr lang="en-US" b="1" dirty="0"/>
              <a:t> Software :</a:t>
            </a:r>
            <a:endParaRPr lang="en-US" dirty="0"/>
          </a:p>
          <a:p>
            <a:r>
              <a:rPr lang="ar-SA" dirty="0"/>
              <a:t>من المعلوم أن الحاسب جهاز مبرمج. والبرنامج هو " مجموعة الأوامر والتعليمات الموجهة للحاسوب لمعالجة البيانات ( المدخلات ) المخزّنة فيه بالطريقة المناسبة لتحقيق الأهداف المطلوبة ( المخرجات ). " وهناك أنواع متعددة من البرمجيات مثل برامج النظام</a:t>
            </a:r>
            <a:r>
              <a:rPr lang="en-US" dirty="0"/>
              <a:t> ( System Software )</a:t>
            </a:r>
            <a:r>
              <a:rPr lang="ar-SA" dirty="0"/>
              <a:t>، وبرامج التطبيقات</a:t>
            </a:r>
            <a:endParaRPr lang="en-US" dirty="0"/>
          </a:p>
          <a:p>
            <a:r>
              <a:rPr lang="en-US" dirty="0"/>
              <a:t>(plication Systems)</a:t>
            </a:r>
            <a:r>
              <a:rPr lang="ar-SA" dirty="0"/>
              <a:t>، وبرامج تطوير النظام</a:t>
            </a:r>
            <a:r>
              <a:rPr lang="en-US" dirty="0"/>
              <a:t> (System Development Software )</a:t>
            </a:r>
            <a:r>
              <a:rPr lang="ar-SA" dirty="0"/>
              <a:t>، وبرامج المستفيد النهائي</a:t>
            </a:r>
            <a:r>
              <a:rPr lang="en-US" dirty="0"/>
              <a:t> ( User Software – End) .</a:t>
            </a:r>
          </a:p>
          <a:p>
            <a:r>
              <a:rPr lang="ar-SA" b="1" dirty="0"/>
              <a:t>رابعاً: قاعدة البيانات</a:t>
            </a:r>
            <a:r>
              <a:rPr lang="en-US" b="1" dirty="0"/>
              <a:t> Data Base:</a:t>
            </a:r>
            <a:endParaRPr lang="en-US" dirty="0"/>
          </a:p>
          <a:p>
            <a:r>
              <a:rPr lang="ar-SA" dirty="0"/>
              <a:t>يجب أن يكون لدى المكتبة أو مركز المعلومات مصدر موحد ومنظم يشتمل على جميع المعلومات اللازمة لنظام المعلومات . وتنظيم البيانات في نظام الحاسوب بصورة هرم يبدأ من أصغر عنصر في قاعدة البيانات وهو البت </a:t>
            </a:r>
            <a:r>
              <a:rPr lang="en-US" dirty="0"/>
              <a:t>(Bit) </a:t>
            </a:r>
            <a:r>
              <a:rPr lang="ar-SA" dirty="0"/>
              <a:t>ثم البايت</a:t>
            </a:r>
            <a:r>
              <a:rPr lang="en-US" dirty="0"/>
              <a:t> (Byte ) </a:t>
            </a:r>
            <a:r>
              <a:rPr lang="ar-SA" dirty="0"/>
              <a:t>، والحقول، والسجلات، والملفات التي تشكل بمجموعها قاعدة البيانات. وتتم إدارة موارد البيانات وقواعد البيانات من خلال حزم برمجيات متطورة تسمى نظام إدارة قواعد البيانات </a:t>
            </a:r>
            <a:r>
              <a:rPr lang="en-US" dirty="0"/>
              <a:t>(DBMS) . </a:t>
            </a:r>
            <a:r>
              <a:rPr lang="ar-SA" dirty="0"/>
              <a:t>وتقوم إدارة قواعد البيانات بمهام التنسيق بين قواعد البيانات والمحافظة على مواردها وتنفيذ إجراءات الحماية والأمن المعلوماتي</a:t>
            </a:r>
            <a:r>
              <a:rPr lang="en-US" dirty="0"/>
              <a:t>.</a:t>
            </a:r>
          </a:p>
          <a:p>
            <a:endParaRPr lang="ar-JO" dirty="0"/>
          </a:p>
        </p:txBody>
      </p:sp>
    </p:spTree>
    <p:extLst>
      <p:ext uri="{BB962C8B-B14F-4D97-AF65-F5344CB8AC3E}">
        <p14:creationId xmlns:p14="http://schemas.microsoft.com/office/powerpoint/2010/main" val="3452446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normAutofit fontScale="77500" lnSpcReduction="20000"/>
          </a:bodyPr>
          <a:lstStyle/>
          <a:p>
            <a:r>
              <a:rPr lang="ar-SA" b="1" dirty="0"/>
              <a:t>خامساً: الإجراءات</a:t>
            </a:r>
            <a:r>
              <a:rPr lang="en-US" b="1" dirty="0"/>
              <a:t> Procedures  :</a:t>
            </a:r>
            <a:endParaRPr lang="en-US" dirty="0"/>
          </a:p>
          <a:p>
            <a:r>
              <a:rPr lang="ar-SA" dirty="0"/>
              <a:t>تعرّف الإجراءات بأنها " مجموعة التعليمات والأوامر التفصيلية والخطوات الواجب اتباعها لتنفيذ البرنامج المطلوب. " وتشمل النواحي المتعلقة بكيفية تشغيل الحاسوب وطريقة إدخال البيانات وإدامتها واسترجاعها وأسماء الملفات والبرامج وتصنيف المخرجات وطرق توزيعها .. الخ</a:t>
            </a:r>
            <a:r>
              <a:rPr lang="en-US" dirty="0"/>
              <a:t>.</a:t>
            </a:r>
          </a:p>
          <a:p>
            <a:r>
              <a:rPr lang="ar-SA" b="1" dirty="0"/>
              <a:t>سادساً: الأفراد</a:t>
            </a:r>
            <a:r>
              <a:rPr lang="en-US" b="1" dirty="0"/>
              <a:t> Personnel :</a:t>
            </a:r>
            <a:endParaRPr lang="en-US" dirty="0"/>
          </a:p>
          <a:p>
            <a:r>
              <a:rPr lang="ar-SA" dirty="0"/>
              <a:t>الأفراد هم مجموعة الأشخاص الذين يتولون تصميم البرامج وإعدادها وتحديد البيانات وترميزها وإدخالها وأمنها وتشغيل الحاسوب وإدارة نظام المعلومات </a:t>
            </a:r>
            <a:r>
              <a:rPr lang="en-US" dirty="0"/>
              <a:t>.</a:t>
            </a:r>
          </a:p>
          <a:p>
            <a:r>
              <a:rPr lang="ar-SA" dirty="0"/>
              <a:t>وتشمل هذه المجموعة مدير النظام ومحلّلي النظم والمبرمجين ومدير العمليات ومشغلي النظام ومدخلي البيانات ومدير قاعدة البيانات ومدير أمن النظام، وغيرهم</a:t>
            </a:r>
            <a:r>
              <a:rPr lang="en-US" dirty="0"/>
              <a:t>. </a:t>
            </a:r>
            <a:r>
              <a:rPr lang="ar-SA" dirty="0"/>
              <a:t>ويعد الأفراد محور الكفاءة الجوهرية لنظم المعلومات بعامة في المكتبات ومراكز المعلومات ونظم المعلومات فيها على وجه الخصوص</a:t>
            </a:r>
            <a:r>
              <a:rPr lang="en-US" dirty="0"/>
              <a:t>.</a:t>
            </a:r>
          </a:p>
          <a:p>
            <a:endParaRPr lang="ar-JO" dirty="0"/>
          </a:p>
        </p:txBody>
      </p:sp>
    </p:spTree>
    <p:extLst>
      <p:ext uri="{BB962C8B-B14F-4D97-AF65-F5344CB8AC3E}">
        <p14:creationId xmlns:p14="http://schemas.microsoft.com/office/powerpoint/2010/main" val="128888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lstStyle/>
          <a:p>
            <a:r>
              <a:rPr lang="ar-SA" b="1" dirty="0"/>
              <a:t>سابعاً: إدارة المعلومات ( </a:t>
            </a:r>
            <a:r>
              <a:rPr lang="en-US" b="1" dirty="0"/>
              <a:t>) Information Management :</a:t>
            </a:r>
            <a:endParaRPr lang="en-US" dirty="0"/>
          </a:p>
          <a:p>
            <a:r>
              <a:rPr lang="ar-SA" dirty="0"/>
              <a:t>تتولى إدارة المعلومات مهام التخطيط والتنظيم والتوجيه والرقابة والتقييم لجميع أنشطة نظام المعلومات وأعماله. ومن المعلوم أن العامل الحاسم والجوهري في نجاح أو فشل نظم المعلومات في المكتبات ومراكز المعلومات هو الإدارة بقيادتها وكادرها الإداري والتقني المتخصص</a:t>
            </a:r>
            <a:r>
              <a:rPr lang="en-US" dirty="0"/>
              <a:t>.</a:t>
            </a:r>
          </a:p>
          <a:p>
            <a:endParaRPr lang="ar-JO" dirty="0"/>
          </a:p>
        </p:txBody>
      </p:sp>
    </p:spTree>
    <p:extLst>
      <p:ext uri="{BB962C8B-B14F-4D97-AF65-F5344CB8AC3E}">
        <p14:creationId xmlns:p14="http://schemas.microsoft.com/office/powerpoint/2010/main" val="1621109707"/>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257</Words>
  <Application>Microsoft Office PowerPoint</Application>
  <PresentationFormat>عرض على الشاشة (3:4)‏</PresentationFormat>
  <Paragraphs>22</Paragraphs>
  <Slides>4</Slides>
  <Notes>0</Notes>
  <HiddenSlides>0</HiddenSlides>
  <MMClips>0</MMClips>
  <ScaleCrop>false</ScaleCrop>
  <HeadingPairs>
    <vt:vector size="4" baseType="variant">
      <vt:variant>
        <vt:lpstr>نسق</vt:lpstr>
      </vt:variant>
      <vt:variant>
        <vt:i4>1</vt:i4>
      </vt:variant>
      <vt:variant>
        <vt:lpstr>عناوين الشرائح</vt:lpstr>
      </vt:variant>
      <vt:variant>
        <vt:i4>4</vt:i4>
      </vt:variant>
    </vt:vector>
  </HeadingPairs>
  <TitlesOfParts>
    <vt:vector size="5" baseType="lpstr">
      <vt:lpstr>سمة Office</vt:lpstr>
      <vt:lpstr>المكونات الأساسية لنظام المعلومات المحوسب: </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المكونات الأساسية لنظام المعلومات المحوسب: </dc:title>
  <dc:creator>gega</dc:creator>
  <cp:lastModifiedBy>gega</cp:lastModifiedBy>
  <cp:revision>1</cp:revision>
  <dcterms:created xsi:type="dcterms:W3CDTF">2019-12-17T12:54:27Z</dcterms:created>
  <dcterms:modified xsi:type="dcterms:W3CDTF">2019-12-17T13:03:11Z</dcterms:modified>
</cp:coreProperties>
</file>