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6" r:id="rId11"/>
    <p:sldId id="267" r:id="rId12"/>
    <p:sldId id="265" r:id="rId13"/>
    <p:sldId id="268" r:id="rId14"/>
    <p:sldId id="269" r:id="rId15"/>
    <p:sldId id="270" r:id="rId16"/>
    <p:sldId id="271" r:id="rId17"/>
    <p:sldId id="272" r:id="rId18"/>
    <p:sldId id="275" r:id="rId19"/>
    <p:sldId id="27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4083F2-7898-41ED-9166-2E102A5CD115}" type="datetimeFigureOut">
              <a:rPr lang="en-US" smtClean="0"/>
              <a:t>8/30/2019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D5D61E-C37C-45E6-A9FC-AAB3E3890569}" type="slidenum">
              <a:rPr lang="en-US" smtClean="0"/>
              <a:t>‹#›</a:t>
            </a:fld>
            <a:endParaRPr lang="en-US"/>
          </a:p>
        </p:txBody>
      </p:sp>
    </p:spTree>
    <p:extLst>
      <p:ext uri="{BB962C8B-B14F-4D97-AF65-F5344CB8AC3E}">
        <p14:creationId xmlns:p14="http://schemas.microsoft.com/office/powerpoint/2010/main" val="13452532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ED5D61E-C37C-45E6-A9FC-AAB3E3890569}" type="slidenum">
              <a:rPr lang="en-US" smtClean="0"/>
              <a:t>8</a:t>
            </a:fld>
            <a:endParaRPr lang="en-US"/>
          </a:p>
        </p:txBody>
      </p:sp>
    </p:spTree>
    <p:extLst>
      <p:ext uri="{BB962C8B-B14F-4D97-AF65-F5344CB8AC3E}">
        <p14:creationId xmlns:p14="http://schemas.microsoft.com/office/powerpoint/2010/main" val="3205547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880FA57-D383-472B-A3CB-106E64E995E1}" type="datetime1">
              <a:rPr lang="en-US" smtClean="0"/>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1B884B-9812-42AC-80EB-E52B919DA4E7}" type="slidenum">
              <a:rPr lang="en-US" smtClean="0"/>
              <a:t>‹#›</a:t>
            </a:fld>
            <a:endParaRPr lang="en-US"/>
          </a:p>
        </p:txBody>
      </p:sp>
    </p:spTree>
    <p:extLst>
      <p:ext uri="{BB962C8B-B14F-4D97-AF65-F5344CB8AC3E}">
        <p14:creationId xmlns:p14="http://schemas.microsoft.com/office/powerpoint/2010/main" val="3155704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185425-8DA7-4AC2-BCBF-2D38D64C2D57}" type="datetime1">
              <a:rPr lang="en-US" smtClean="0"/>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1B884B-9812-42AC-80EB-E52B919DA4E7}" type="slidenum">
              <a:rPr lang="en-US" smtClean="0"/>
              <a:t>‹#›</a:t>
            </a:fld>
            <a:endParaRPr lang="en-US"/>
          </a:p>
        </p:txBody>
      </p:sp>
    </p:spTree>
    <p:extLst>
      <p:ext uri="{BB962C8B-B14F-4D97-AF65-F5344CB8AC3E}">
        <p14:creationId xmlns:p14="http://schemas.microsoft.com/office/powerpoint/2010/main" val="1256443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0750BD6-B47C-4FD1-814B-794CD316E065}" type="datetime1">
              <a:rPr lang="en-US" smtClean="0"/>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1B884B-9812-42AC-80EB-E52B919DA4E7}" type="slidenum">
              <a:rPr lang="en-US" smtClean="0"/>
              <a:t>‹#›</a:t>
            </a:fld>
            <a:endParaRPr lang="en-US"/>
          </a:p>
        </p:txBody>
      </p:sp>
    </p:spTree>
    <p:extLst>
      <p:ext uri="{BB962C8B-B14F-4D97-AF65-F5344CB8AC3E}">
        <p14:creationId xmlns:p14="http://schemas.microsoft.com/office/powerpoint/2010/main" val="13560220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11E2409-2CD6-4049-97D4-939F7F43BEF5}" type="datetime1">
              <a:rPr lang="en-US" smtClean="0"/>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1B884B-9812-42AC-80EB-E52B919DA4E7}" type="slidenum">
              <a:rPr lang="en-US" smtClean="0"/>
              <a:t>‹#›</a:t>
            </a:fld>
            <a:endParaRPr lang="en-US"/>
          </a:p>
        </p:txBody>
      </p:sp>
    </p:spTree>
    <p:extLst>
      <p:ext uri="{BB962C8B-B14F-4D97-AF65-F5344CB8AC3E}">
        <p14:creationId xmlns:p14="http://schemas.microsoft.com/office/powerpoint/2010/main" val="20880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942537-B1DB-40F9-9308-270250E5CA58}" type="datetime1">
              <a:rPr lang="en-US" smtClean="0"/>
              <a:t>8/30/2019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1B884B-9812-42AC-80EB-E52B919DA4E7}" type="slidenum">
              <a:rPr lang="en-US" smtClean="0"/>
              <a:t>‹#›</a:t>
            </a:fld>
            <a:endParaRPr lang="en-US"/>
          </a:p>
        </p:txBody>
      </p:sp>
    </p:spTree>
    <p:extLst>
      <p:ext uri="{BB962C8B-B14F-4D97-AF65-F5344CB8AC3E}">
        <p14:creationId xmlns:p14="http://schemas.microsoft.com/office/powerpoint/2010/main" val="25098507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35F7A7-00D1-40BA-9549-B249D1AA3460}" type="datetime1">
              <a:rPr lang="en-US" smtClean="0"/>
              <a:t>8/30/2019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1B884B-9812-42AC-80EB-E52B919DA4E7}" type="slidenum">
              <a:rPr lang="en-US" smtClean="0"/>
              <a:t>‹#›</a:t>
            </a:fld>
            <a:endParaRPr lang="en-US"/>
          </a:p>
        </p:txBody>
      </p:sp>
    </p:spTree>
    <p:extLst>
      <p:ext uri="{BB962C8B-B14F-4D97-AF65-F5344CB8AC3E}">
        <p14:creationId xmlns:p14="http://schemas.microsoft.com/office/powerpoint/2010/main" val="15501276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7E5241F-B9C9-47DE-B804-B11CBBD61BBF}" type="datetime1">
              <a:rPr lang="en-US" smtClean="0"/>
              <a:t>8/30/2019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1B884B-9812-42AC-80EB-E52B919DA4E7}" type="slidenum">
              <a:rPr lang="en-US" smtClean="0"/>
              <a:t>‹#›</a:t>
            </a:fld>
            <a:endParaRPr lang="en-US"/>
          </a:p>
        </p:txBody>
      </p:sp>
    </p:spTree>
    <p:extLst>
      <p:ext uri="{BB962C8B-B14F-4D97-AF65-F5344CB8AC3E}">
        <p14:creationId xmlns:p14="http://schemas.microsoft.com/office/powerpoint/2010/main" val="570939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6FA72AD-5215-4CBA-BB09-E6DB6E523409}" type="datetime1">
              <a:rPr lang="en-US" smtClean="0"/>
              <a:t>8/30/2019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1B884B-9812-42AC-80EB-E52B919DA4E7}" type="slidenum">
              <a:rPr lang="en-US" smtClean="0"/>
              <a:t>‹#›</a:t>
            </a:fld>
            <a:endParaRPr lang="en-US"/>
          </a:p>
        </p:txBody>
      </p:sp>
    </p:spTree>
    <p:extLst>
      <p:ext uri="{BB962C8B-B14F-4D97-AF65-F5344CB8AC3E}">
        <p14:creationId xmlns:p14="http://schemas.microsoft.com/office/powerpoint/2010/main" val="28148718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05F005-7FAA-4F08-84F8-1C252785F8C9}" type="datetime1">
              <a:rPr lang="en-US" smtClean="0"/>
              <a:t>8/30/2019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1B884B-9812-42AC-80EB-E52B919DA4E7}" type="slidenum">
              <a:rPr lang="en-US" smtClean="0"/>
              <a:t>‹#›</a:t>
            </a:fld>
            <a:endParaRPr lang="en-US"/>
          </a:p>
        </p:txBody>
      </p:sp>
    </p:spTree>
    <p:extLst>
      <p:ext uri="{BB962C8B-B14F-4D97-AF65-F5344CB8AC3E}">
        <p14:creationId xmlns:p14="http://schemas.microsoft.com/office/powerpoint/2010/main" val="30004390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695CB37-2C96-4236-851C-202A182A113E}" type="datetime1">
              <a:rPr lang="en-US" smtClean="0"/>
              <a:t>8/30/2019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1B884B-9812-42AC-80EB-E52B919DA4E7}" type="slidenum">
              <a:rPr lang="en-US" smtClean="0"/>
              <a:t>‹#›</a:t>
            </a:fld>
            <a:endParaRPr lang="en-US"/>
          </a:p>
        </p:txBody>
      </p:sp>
    </p:spTree>
    <p:extLst>
      <p:ext uri="{BB962C8B-B14F-4D97-AF65-F5344CB8AC3E}">
        <p14:creationId xmlns:p14="http://schemas.microsoft.com/office/powerpoint/2010/main" val="2289848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3F970CE-E805-40F1-8755-9AA646D87BE0}" type="datetime1">
              <a:rPr lang="en-US" smtClean="0"/>
              <a:t>8/30/2019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1B884B-9812-42AC-80EB-E52B919DA4E7}" type="slidenum">
              <a:rPr lang="en-US" smtClean="0"/>
              <a:t>‹#›</a:t>
            </a:fld>
            <a:endParaRPr lang="en-US"/>
          </a:p>
        </p:txBody>
      </p:sp>
    </p:spTree>
    <p:extLst>
      <p:ext uri="{BB962C8B-B14F-4D97-AF65-F5344CB8AC3E}">
        <p14:creationId xmlns:p14="http://schemas.microsoft.com/office/powerpoint/2010/main" val="29701866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B6BFF-9E3C-4CD6-A125-CC99A9DDA127}" type="datetime1">
              <a:rPr lang="en-US" smtClean="0"/>
              <a:t>8/30/2019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1B884B-9812-42AC-80EB-E52B919DA4E7}" type="slidenum">
              <a:rPr lang="en-US" smtClean="0"/>
              <a:t>‹#›</a:t>
            </a:fld>
            <a:endParaRPr lang="en-US"/>
          </a:p>
        </p:txBody>
      </p:sp>
    </p:spTree>
    <p:extLst>
      <p:ext uri="{BB962C8B-B14F-4D97-AF65-F5344CB8AC3E}">
        <p14:creationId xmlns:p14="http://schemas.microsoft.com/office/powerpoint/2010/main" val="2043914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he.hw.ac.uk/teaching/B11MS1/Material/Processing/Proc1.ht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g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gif"/></Relationships>
</file>

<file path=ppt/slides/_rels/slide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lstStyle/>
          <a:p>
            <a:r>
              <a:rPr lang="en-US" sz="3200" dirty="0"/>
              <a:t>Mechanical Properties of Polymer </a:t>
            </a:r>
          </a:p>
        </p:txBody>
      </p:sp>
      <p:sp>
        <p:nvSpPr>
          <p:cNvPr id="3" name="Subtitle 2"/>
          <p:cNvSpPr>
            <a:spLocks noGrp="1"/>
          </p:cNvSpPr>
          <p:nvPr>
            <p:ph type="subTitle" idx="1"/>
          </p:nvPr>
        </p:nvSpPr>
        <p:spPr>
          <a:xfrm>
            <a:off x="228599" y="1288473"/>
            <a:ext cx="8527473" cy="5188527"/>
          </a:xfrm>
        </p:spPr>
        <p:txBody>
          <a:bodyPr>
            <a:normAutofit fontScale="62500" lnSpcReduction="20000"/>
          </a:bodyPr>
          <a:lstStyle/>
          <a:p>
            <a:pPr algn="l">
              <a:lnSpc>
                <a:spcPct val="150000"/>
              </a:lnSpc>
            </a:pPr>
            <a:r>
              <a:rPr lang="en-US" b="1" dirty="0">
                <a:solidFill>
                  <a:schemeClr val="tx1"/>
                </a:solidFill>
              </a:rPr>
              <a:t>Among various properties, the mechanical </a:t>
            </a:r>
            <a:r>
              <a:rPr lang="en-US" b="1" dirty="0" err="1">
                <a:solidFill>
                  <a:schemeClr val="tx1"/>
                </a:solidFill>
              </a:rPr>
              <a:t>behaviour</a:t>
            </a:r>
            <a:r>
              <a:rPr lang="en-US" b="1" dirty="0">
                <a:solidFill>
                  <a:schemeClr val="tx1"/>
                </a:solidFill>
              </a:rPr>
              <a:t> of polymers is of primary importance in determining their application. Polymers are not only subjected to </a:t>
            </a:r>
            <a:r>
              <a:rPr lang="en-US" b="1" dirty="0">
                <a:solidFill>
                  <a:srgbClr val="FF0000"/>
                </a:solidFill>
              </a:rPr>
              <a:t>applied mechanical forces</a:t>
            </a:r>
            <a:r>
              <a:rPr lang="en-US" b="1" dirty="0">
                <a:solidFill>
                  <a:schemeClr val="tx1"/>
                </a:solidFill>
              </a:rPr>
              <a:t> during their </a:t>
            </a:r>
            <a:r>
              <a:rPr lang="en-US" b="1" dirty="0">
                <a:solidFill>
                  <a:srgbClr val="FF0000"/>
                </a:solidFill>
              </a:rPr>
              <a:t>lifetime</a:t>
            </a:r>
            <a:r>
              <a:rPr lang="en-US" b="1" dirty="0">
                <a:solidFill>
                  <a:schemeClr val="tx1"/>
                </a:solidFill>
              </a:rPr>
              <a:t> but they may also be subjected to </a:t>
            </a:r>
            <a:r>
              <a:rPr lang="en-US" b="1" dirty="0">
                <a:solidFill>
                  <a:srgbClr val="FF0000"/>
                </a:solidFill>
              </a:rPr>
              <a:t>deformation during</a:t>
            </a:r>
            <a:r>
              <a:rPr lang="en-US" b="1" dirty="0">
                <a:solidFill>
                  <a:schemeClr val="tx1"/>
                </a:solidFill>
              </a:rPr>
              <a:t> </a:t>
            </a:r>
            <a:r>
              <a:rPr lang="en-US" b="1" dirty="0">
                <a:solidFill>
                  <a:schemeClr val="tx1"/>
                </a:solidFill>
                <a:hlinkClick r:id="rId2"/>
              </a:rPr>
              <a:t>processing</a:t>
            </a:r>
            <a:r>
              <a:rPr lang="en-US" b="1" dirty="0">
                <a:solidFill>
                  <a:schemeClr val="tx1"/>
                </a:solidFill>
              </a:rPr>
              <a:t> </a:t>
            </a:r>
            <a:r>
              <a:rPr lang="en-US" b="1" i="1" dirty="0">
                <a:solidFill>
                  <a:schemeClr val="tx1"/>
                </a:solidFill>
              </a:rPr>
              <a:t>e.g.</a:t>
            </a:r>
            <a:r>
              <a:rPr lang="en-US" b="1" dirty="0">
                <a:solidFill>
                  <a:schemeClr val="tx1"/>
                </a:solidFill>
              </a:rPr>
              <a:t> </a:t>
            </a:r>
            <a:r>
              <a:rPr lang="en-US" b="1" dirty="0" err="1">
                <a:solidFill>
                  <a:schemeClr val="tx1"/>
                </a:solidFill>
              </a:rPr>
              <a:t>moulding</a:t>
            </a:r>
            <a:r>
              <a:rPr lang="en-US" b="1" dirty="0">
                <a:solidFill>
                  <a:schemeClr val="tx1"/>
                </a:solidFill>
              </a:rPr>
              <a:t> of thermosets. It is therefore very important to know how a material will respond to an applied force.</a:t>
            </a:r>
          </a:p>
          <a:p>
            <a:pPr algn="l">
              <a:lnSpc>
                <a:spcPct val="150000"/>
              </a:lnSpc>
            </a:pPr>
            <a:r>
              <a:rPr lang="en-US" b="1" dirty="0">
                <a:solidFill>
                  <a:schemeClr val="tx1"/>
                </a:solidFill>
              </a:rPr>
              <a:t>From a practical point of view, we may be interested to know:</a:t>
            </a:r>
          </a:p>
          <a:p>
            <a:pPr algn="l">
              <a:lnSpc>
                <a:spcPct val="150000"/>
              </a:lnSpc>
            </a:pPr>
            <a:r>
              <a:rPr lang="en-US" b="1" dirty="0">
                <a:solidFill>
                  <a:srgbClr val="C00000"/>
                </a:solidFill>
              </a:rPr>
              <a:t>How stiff is a material? Can it be easily deformed?</a:t>
            </a:r>
          </a:p>
          <a:p>
            <a:pPr algn="l">
              <a:lnSpc>
                <a:spcPct val="150000"/>
              </a:lnSpc>
            </a:pPr>
            <a:r>
              <a:rPr lang="en-US" b="1" dirty="0">
                <a:solidFill>
                  <a:srgbClr val="C00000"/>
                </a:solidFill>
              </a:rPr>
              <a:t>How strong is it? What level of stress can we apply before breaking?</a:t>
            </a:r>
          </a:p>
          <a:p>
            <a:pPr algn="l">
              <a:lnSpc>
                <a:spcPct val="150000"/>
              </a:lnSpc>
            </a:pPr>
            <a:r>
              <a:rPr lang="en-US" b="1" dirty="0">
                <a:solidFill>
                  <a:srgbClr val="C00000"/>
                </a:solidFill>
              </a:rPr>
              <a:t>Does the material break easily on impact?</a:t>
            </a:r>
          </a:p>
          <a:p>
            <a:pPr algn="l"/>
            <a:endParaRPr lang="en-US" sz="2400" b="1" dirty="0">
              <a:solidFill>
                <a:srgbClr val="C00000"/>
              </a:solidFill>
            </a:endParaRPr>
          </a:p>
          <a:p>
            <a:br>
              <a:rPr lang="en-US" sz="2000" dirty="0"/>
            </a:br>
            <a:endParaRPr lang="en-US" sz="2000" b="1" dirty="0">
              <a:solidFill>
                <a:schemeClr val="tx1"/>
              </a:solidFill>
            </a:endParaRPr>
          </a:p>
        </p:txBody>
      </p:sp>
      <p:sp>
        <p:nvSpPr>
          <p:cNvPr id="5" name="Slide Number Placeholder 4"/>
          <p:cNvSpPr>
            <a:spLocks noGrp="1"/>
          </p:cNvSpPr>
          <p:nvPr>
            <p:ph type="sldNum" sz="quarter" idx="12"/>
          </p:nvPr>
        </p:nvSpPr>
        <p:spPr/>
        <p:txBody>
          <a:bodyPr/>
          <a:lstStyle/>
          <a:p>
            <a:fld id="{E61B884B-9812-42AC-80EB-E52B919DA4E7}" type="slidenum">
              <a:rPr lang="en-US" smtClean="0"/>
              <a:t>1</a:t>
            </a:fld>
            <a:endParaRPr lang="en-US"/>
          </a:p>
        </p:txBody>
      </p:sp>
    </p:spTree>
    <p:extLst>
      <p:ext uri="{BB962C8B-B14F-4D97-AF65-F5344CB8AC3E}">
        <p14:creationId xmlns:p14="http://schemas.microsoft.com/office/powerpoint/2010/main" val="14054831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normAutofit fontScale="90000"/>
          </a:bodyPr>
          <a:lstStyle/>
          <a:p>
            <a:r>
              <a:rPr lang="en-US" sz="3200" dirty="0"/>
              <a:t>Mechanical Properties of Polymer-</a:t>
            </a:r>
            <a:r>
              <a:rPr lang="en-US" sz="3200" dirty="0">
                <a:solidFill>
                  <a:srgbClr val="C00000"/>
                </a:solidFill>
              </a:rPr>
              <a:t>Rigid Plastic</a:t>
            </a:r>
            <a:r>
              <a:rPr lang="en-US" sz="3200" dirty="0"/>
              <a:t> </a:t>
            </a:r>
          </a:p>
        </p:txBody>
      </p:sp>
      <p:sp>
        <p:nvSpPr>
          <p:cNvPr id="3" name="Subtitle 2"/>
          <p:cNvSpPr>
            <a:spLocks noGrp="1"/>
          </p:cNvSpPr>
          <p:nvPr>
            <p:ph type="subTitle" idx="1"/>
          </p:nvPr>
        </p:nvSpPr>
        <p:spPr>
          <a:xfrm>
            <a:off x="228599" y="1080655"/>
            <a:ext cx="8527473" cy="5396345"/>
          </a:xfrm>
        </p:spPr>
        <p:txBody>
          <a:bodyPr>
            <a:normAutofit/>
          </a:bodyPr>
          <a:lstStyle/>
          <a:p>
            <a:pPr>
              <a:lnSpc>
                <a:spcPct val="200000"/>
              </a:lnSpc>
            </a:pPr>
            <a:r>
              <a:rPr lang="en-US" sz="2000" b="1" dirty="0">
                <a:solidFill>
                  <a:schemeClr val="tx1"/>
                </a:solidFill>
              </a:rPr>
              <a:t>The </a:t>
            </a:r>
            <a:r>
              <a:rPr lang="en-US" sz="2000" b="1" dirty="0" err="1">
                <a:solidFill>
                  <a:schemeClr val="tx1"/>
                </a:solidFill>
              </a:rPr>
              <a:t>behaviour</a:t>
            </a:r>
            <a:r>
              <a:rPr lang="en-US" sz="2000" b="1" dirty="0">
                <a:solidFill>
                  <a:schemeClr val="tx1"/>
                </a:solidFill>
              </a:rPr>
              <a:t> of rigid plastics and fibers is similar as they both show high </a:t>
            </a:r>
            <a:r>
              <a:rPr lang="en-US" sz="2000" b="1" dirty="0">
                <a:solidFill>
                  <a:srgbClr val="C00000"/>
                </a:solidFill>
              </a:rPr>
              <a:t>resistance to deformation</a:t>
            </a:r>
            <a:r>
              <a:rPr lang="en-US" sz="2000" b="1" dirty="0">
                <a:solidFill>
                  <a:schemeClr val="tx1"/>
                </a:solidFill>
              </a:rPr>
              <a:t>.</a:t>
            </a:r>
          </a:p>
          <a:p>
            <a:pPr>
              <a:lnSpc>
                <a:spcPct val="200000"/>
              </a:lnSpc>
            </a:pPr>
            <a:r>
              <a:rPr lang="en-US" sz="2000" b="1" dirty="0">
                <a:solidFill>
                  <a:schemeClr val="tx1"/>
                </a:solidFill>
              </a:rPr>
              <a:t>Rigid plastics have high moduli (up to ca. 4 </a:t>
            </a:r>
            <a:r>
              <a:rPr lang="en-US" sz="2000" b="1" dirty="0" err="1">
                <a:solidFill>
                  <a:schemeClr val="tx1"/>
                </a:solidFill>
              </a:rPr>
              <a:t>GPa</a:t>
            </a:r>
            <a:r>
              <a:rPr lang="en-US" sz="2000" b="1" dirty="0">
                <a:solidFill>
                  <a:schemeClr val="tx1"/>
                </a:solidFill>
              </a:rPr>
              <a:t>) and moderate to high tensile strength. Unlike flexible plastics, rigid materials</a:t>
            </a:r>
            <a:r>
              <a:rPr lang="en-US" sz="2000" b="1" dirty="0">
                <a:solidFill>
                  <a:srgbClr val="C00000"/>
                </a:solidFill>
              </a:rPr>
              <a:t> do not elongate much before breaking (less than 1 to 3%) and are therefore brittle</a:t>
            </a:r>
            <a:r>
              <a:rPr lang="en-US" sz="2000" b="1" dirty="0">
                <a:solidFill>
                  <a:schemeClr val="tx1"/>
                </a:solidFill>
              </a:rPr>
              <a:t>. </a:t>
            </a:r>
            <a:r>
              <a:rPr lang="en-US" sz="2000" b="1" dirty="0">
                <a:solidFill>
                  <a:srgbClr val="00B050"/>
                </a:solidFill>
              </a:rPr>
              <a:t>This stress-strain </a:t>
            </a:r>
            <a:r>
              <a:rPr lang="en-US" sz="2000" b="1" dirty="0" err="1">
                <a:solidFill>
                  <a:srgbClr val="00B050"/>
                </a:solidFill>
              </a:rPr>
              <a:t>behaviour</a:t>
            </a:r>
            <a:r>
              <a:rPr lang="en-US" sz="2000" b="1" dirty="0">
                <a:solidFill>
                  <a:srgbClr val="00B050"/>
                </a:solidFill>
              </a:rPr>
              <a:t> is characteristic of amorphous or </a:t>
            </a:r>
            <a:r>
              <a:rPr lang="en-US" sz="2000" b="1" dirty="0" err="1">
                <a:solidFill>
                  <a:srgbClr val="00B050"/>
                </a:solidFill>
              </a:rPr>
              <a:t>semicrystalline</a:t>
            </a:r>
            <a:r>
              <a:rPr lang="en-US" sz="2000" b="1" dirty="0">
                <a:solidFill>
                  <a:srgbClr val="00B050"/>
                </a:solidFill>
              </a:rPr>
              <a:t> polymers at temperatures below the glass transition</a:t>
            </a:r>
            <a:r>
              <a:rPr lang="en-US" sz="2000" b="1" dirty="0">
                <a:solidFill>
                  <a:schemeClr val="tx1"/>
                </a:solidFill>
              </a:rPr>
              <a:t>. Materials such as </a:t>
            </a:r>
            <a:r>
              <a:rPr lang="en-US" sz="2000" b="1" dirty="0">
                <a:solidFill>
                  <a:srgbClr val="0070C0"/>
                </a:solidFill>
              </a:rPr>
              <a:t>polystyrene and poly(methyl methacrylate) which have high </a:t>
            </a:r>
            <a:r>
              <a:rPr lang="en-US" sz="2000" b="1" dirty="0" err="1">
                <a:solidFill>
                  <a:srgbClr val="0070C0"/>
                </a:solidFill>
              </a:rPr>
              <a:t>T</a:t>
            </a:r>
            <a:r>
              <a:rPr lang="en-US" sz="2000" b="1" baseline="-25000" dirty="0" err="1">
                <a:solidFill>
                  <a:srgbClr val="0070C0"/>
                </a:solidFill>
              </a:rPr>
              <a:t>g</a:t>
            </a:r>
            <a:r>
              <a:rPr lang="en-US" sz="2000" b="1" dirty="0" err="1">
                <a:solidFill>
                  <a:srgbClr val="0070C0"/>
                </a:solidFill>
              </a:rPr>
              <a:t>s</a:t>
            </a:r>
            <a:r>
              <a:rPr lang="en-US" sz="2000" b="1" dirty="0">
                <a:solidFill>
                  <a:srgbClr val="0070C0"/>
                </a:solidFill>
              </a:rPr>
              <a:t> behave as rigid plastics</a:t>
            </a:r>
            <a:r>
              <a:rPr lang="en-US" sz="2000" b="1" dirty="0">
                <a:solidFill>
                  <a:schemeClr val="tx1"/>
                </a:solidFill>
              </a:rPr>
              <a:t>.</a:t>
            </a:r>
          </a:p>
          <a:p>
            <a:pPr algn="l">
              <a:lnSpc>
                <a:spcPct val="150000"/>
              </a:lnSpc>
            </a:pPr>
            <a:endParaRPr lang="en-US" sz="2000" b="1" dirty="0">
              <a:solidFill>
                <a:schemeClr val="tx1"/>
              </a:solidFill>
            </a:endParaRPr>
          </a:p>
        </p:txBody>
      </p:sp>
      <p:sp>
        <p:nvSpPr>
          <p:cNvPr id="5" name="Slide Number Placeholder 4"/>
          <p:cNvSpPr>
            <a:spLocks noGrp="1"/>
          </p:cNvSpPr>
          <p:nvPr>
            <p:ph type="sldNum" sz="quarter" idx="12"/>
          </p:nvPr>
        </p:nvSpPr>
        <p:spPr/>
        <p:txBody>
          <a:bodyPr/>
          <a:lstStyle/>
          <a:p>
            <a:fld id="{E61B884B-9812-42AC-80EB-E52B919DA4E7}" type="slidenum">
              <a:rPr lang="en-US" smtClean="0"/>
              <a:t>10</a:t>
            </a:fld>
            <a:endParaRPr lang="en-US"/>
          </a:p>
        </p:txBody>
      </p:sp>
    </p:spTree>
    <p:extLst>
      <p:ext uri="{BB962C8B-B14F-4D97-AF65-F5344CB8AC3E}">
        <p14:creationId xmlns:p14="http://schemas.microsoft.com/office/powerpoint/2010/main" val="3020582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lstStyle/>
          <a:p>
            <a:r>
              <a:rPr lang="en-US" sz="3200" dirty="0"/>
              <a:t>Mechanical Properties of Polymer - </a:t>
            </a:r>
            <a:r>
              <a:rPr lang="en-US" sz="3200" dirty="0">
                <a:solidFill>
                  <a:srgbClr val="C00000"/>
                </a:solidFill>
              </a:rPr>
              <a:t>Fiber</a:t>
            </a:r>
          </a:p>
        </p:txBody>
      </p:sp>
      <p:sp>
        <p:nvSpPr>
          <p:cNvPr id="3" name="Subtitle 2"/>
          <p:cNvSpPr>
            <a:spLocks noGrp="1"/>
          </p:cNvSpPr>
          <p:nvPr>
            <p:ph type="subTitle" idx="1"/>
          </p:nvPr>
        </p:nvSpPr>
        <p:spPr>
          <a:xfrm>
            <a:off x="228599" y="1080655"/>
            <a:ext cx="8527473" cy="5396345"/>
          </a:xfrm>
        </p:spPr>
        <p:txBody>
          <a:bodyPr>
            <a:noAutofit/>
          </a:bodyPr>
          <a:lstStyle/>
          <a:p>
            <a:pPr algn="l">
              <a:lnSpc>
                <a:spcPct val="150000"/>
              </a:lnSpc>
            </a:pPr>
            <a:r>
              <a:rPr lang="en-US" sz="2400" b="1" dirty="0">
                <a:solidFill>
                  <a:schemeClr val="tx1"/>
                </a:solidFill>
              </a:rPr>
              <a:t>Similarly to rigid plastics, </a:t>
            </a:r>
            <a:r>
              <a:rPr lang="en-US" sz="2400" b="1" dirty="0">
                <a:solidFill>
                  <a:srgbClr val="C00000"/>
                </a:solidFill>
              </a:rPr>
              <a:t>fibers such as nylons and Kevlar have high resistance to deformation</a:t>
            </a:r>
            <a:r>
              <a:rPr lang="en-US" sz="2400" b="1" dirty="0">
                <a:solidFill>
                  <a:schemeClr val="tx1"/>
                </a:solidFill>
              </a:rPr>
              <a:t>. </a:t>
            </a:r>
          </a:p>
          <a:p>
            <a:pPr algn="l">
              <a:lnSpc>
                <a:spcPct val="150000"/>
              </a:lnSpc>
            </a:pPr>
            <a:endParaRPr lang="en-US" sz="2400" b="1" dirty="0">
              <a:solidFill>
                <a:schemeClr val="tx1"/>
              </a:solidFill>
            </a:endParaRPr>
          </a:p>
          <a:p>
            <a:pPr algn="l">
              <a:lnSpc>
                <a:spcPct val="150000"/>
              </a:lnSpc>
            </a:pPr>
            <a:endParaRPr lang="en-US" sz="2400" b="1" dirty="0">
              <a:solidFill>
                <a:schemeClr val="tx1"/>
              </a:solidFill>
            </a:endParaRPr>
          </a:p>
          <a:p>
            <a:pPr algn="l">
              <a:lnSpc>
                <a:spcPct val="150000"/>
              </a:lnSpc>
            </a:pPr>
            <a:endParaRPr lang="en-US" sz="2400" b="1" dirty="0">
              <a:solidFill>
                <a:schemeClr val="tx1"/>
              </a:solidFill>
            </a:endParaRPr>
          </a:p>
          <a:p>
            <a:pPr algn="l">
              <a:lnSpc>
                <a:spcPct val="150000"/>
              </a:lnSpc>
            </a:pPr>
            <a:endParaRPr lang="en-US" sz="2400" b="1" dirty="0">
              <a:solidFill>
                <a:schemeClr val="tx1"/>
              </a:solidFill>
            </a:endParaRPr>
          </a:p>
        </p:txBody>
      </p:sp>
      <p:sp>
        <p:nvSpPr>
          <p:cNvPr id="5" name="Slide Number Placeholder 4"/>
          <p:cNvSpPr>
            <a:spLocks noGrp="1"/>
          </p:cNvSpPr>
          <p:nvPr>
            <p:ph type="sldNum" sz="quarter" idx="12"/>
          </p:nvPr>
        </p:nvSpPr>
        <p:spPr/>
        <p:txBody>
          <a:bodyPr/>
          <a:lstStyle/>
          <a:p>
            <a:fld id="{E61B884B-9812-42AC-80EB-E52B919DA4E7}" type="slidenum">
              <a:rPr lang="en-US" smtClean="0"/>
              <a:t>11</a:t>
            </a:fld>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2209800"/>
            <a:ext cx="6629400" cy="228600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42900" y="4724400"/>
            <a:ext cx="8534400" cy="1908553"/>
          </a:xfrm>
          <a:prstGeom prst="rect">
            <a:avLst/>
          </a:prstGeom>
        </p:spPr>
      </p:pic>
    </p:spTree>
    <p:extLst>
      <p:ext uri="{BB962C8B-B14F-4D97-AF65-F5344CB8AC3E}">
        <p14:creationId xmlns:p14="http://schemas.microsoft.com/office/powerpoint/2010/main" val="29189276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lstStyle/>
          <a:p>
            <a:r>
              <a:rPr lang="en-US" sz="3200" dirty="0"/>
              <a:t>Mechanical Properties of Polymer </a:t>
            </a:r>
          </a:p>
        </p:txBody>
      </p:sp>
      <p:sp>
        <p:nvSpPr>
          <p:cNvPr id="3" name="Subtitle 2"/>
          <p:cNvSpPr>
            <a:spLocks noGrp="1"/>
          </p:cNvSpPr>
          <p:nvPr>
            <p:ph type="subTitle" idx="1"/>
          </p:nvPr>
        </p:nvSpPr>
        <p:spPr>
          <a:xfrm>
            <a:off x="228599" y="1080655"/>
            <a:ext cx="8527473" cy="5396345"/>
          </a:xfrm>
        </p:spPr>
        <p:txBody>
          <a:bodyPr>
            <a:normAutofit/>
          </a:bodyPr>
          <a:lstStyle/>
          <a:p>
            <a:pPr algn="l">
              <a:lnSpc>
                <a:spcPct val="150000"/>
              </a:lnSpc>
            </a:pPr>
            <a:r>
              <a:rPr lang="en-US" sz="2000" b="1" dirty="0">
                <a:solidFill>
                  <a:schemeClr val="tx1"/>
                </a:solidFill>
              </a:rPr>
              <a:t>Fibers also present very high moduli and higher tensile strength compared to rigid plastics. Materials that form fibers are highly crystalline due to strong intermolecular forces between the molecules e.g. polar forces or hydrogen bonding in polyamides. Mechanical stretching (a process called drawing) is used to obtain highly oriented fibers whereby chains are oriented in the direction of stretching. The orientation of the crystalline structure leads to fibers that high strength and low elongation.</a:t>
            </a:r>
          </a:p>
          <a:p>
            <a:pPr algn="l">
              <a:lnSpc>
                <a:spcPct val="150000"/>
              </a:lnSpc>
            </a:pPr>
            <a:endParaRPr lang="en-US" sz="2000" b="1" dirty="0">
              <a:solidFill>
                <a:schemeClr val="tx1"/>
              </a:solidFill>
            </a:endParaRPr>
          </a:p>
        </p:txBody>
      </p:sp>
      <p:sp>
        <p:nvSpPr>
          <p:cNvPr id="5" name="Slide Number Placeholder 4"/>
          <p:cNvSpPr>
            <a:spLocks noGrp="1"/>
          </p:cNvSpPr>
          <p:nvPr>
            <p:ph type="sldNum" sz="quarter" idx="12"/>
          </p:nvPr>
        </p:nvSpPr>
        <p:spPr/>
        <p:txBody>
          <a:bodyPr/>
          <a:lstStyle/>
          <a:p>
            <a:fld id="{E61B884B-9812-42AC-80EB-E52B919DA4E7}" type="slidenum">
              <a:rPr lang="en-US" smtClean="0"/>
              <a:t>12</a:t>
            </a:fld>
            <a:endParaRPr lang="en-US"/>
          </a:p>
        </p:txBody>
      </p:sp>
    </p:spTree>
    <p:extLst>
      <p:ext uri="{BB962C8B-B14F-4D97-AF65-F5344CB8AC3E}">
        <p14:creationId xmlns:p14="http://schemas.microsoft.com/office/powerpoint/2010/main" val="605385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normAutofit fontScale="90000"/>
          </a:bodyPr>
          <a:lstStyle/>
          <a:p>
            <a:r>
              <a:rPr lang="en-US" sz="3200" dirty="0"/>
              <a:t>Mechanical Properties of Polymer-</a:t>
            </a:r>
            <a:r>
              <a:rPr lang="en-US" sz="3200" dirty="0">
                <a:solidFill>
                  <a:srgbClr val="C00000"/>
                </a:solidFill>
              </a:rPr>
              <a:t>Flexible Plastic</a:t>
            </a:r>
            <a:r>
              <a:rPr lang="en-US" sz="3200" dirty="0"/>
              <a:t> </a:t>
            </a:r>
          </a:p>
        </p:txBody>
      </p:sp>
      <p:sp>
        <p:nvSpPr>
          <p:cNvPr id="3" name="Subtitle 2"/>
          <p:cNvSpPr>
            <a:spLocks noGrp="1"/>
          </p:cNvSpPr>
          <p:nvPr>
            <p:ph type="subTitle" idx="1"/>
          </p:nvPr>
        </p:nvSpPr>
        <p:spPr>
          <a:xfrm>
            <a:off x="228599" y="1080655"/>
            <a:ext cx="8527473" cy="5396345"/>
          </a:xfrm>
        </p:spPr>
        <p:txBody>
          <a:bodyPr>
            <a:normAutofit/>
          </a:bodyPr>
          <a:lstStyle/>
          <a:p>
            <a:pPr algn="l">
              <a:lnSpc>
                <a:spcPct val="150000"/>
              </a:lnSpc>
            </a:pPr>
            <a:r>
              <a:rPr lang="en-US" sz="2000" b="1" dirty="0">
                <a:solidFill>
                  <a:srgbClr val="C00000"/>
                </a:solidFill>
              </a:rPr>
              <a:t>Flexible plastics have moderate to high moduli and tensile strengths</a:t>
            </a:r>
            <a:r>
              <a:rPr lang="en-US" sz="2000" b="1" dirty="0">
                <a:solidFill>
                  <a:schemeClr val="tx1"/>
                </a:solidFill>
              </a:rPr>
              <a:t>. The main feature of flexible plastics is the </a:t>
            </a:r>
            <a:r>
              <a:rPr lang="en-US" sz="2000" b="1" dirty="0">
                <a:solidFill>
                  <a:srgbClr val="00B050"/>
                </a:solidFill>
              </a:rPr>
              <a:t>large ultimate elongation (up to 800%)</a:t>
            </a:r>
            <a:r>
              <a:rPr lang="en-US" sz="2000" b="1" dirty="0">
                <a:solidFill>
                  <a:schemeClr val="tx1"/>
                </a:solidFill>
              </a:rPr>
              <a:t>. </a:t>
            </a:r>
            <a:r>
              <a:rPr lang="en-US" sz="2000" b="1" dirty="0">
                <a:solidFill>
                  <a:srgbClr val="0070C0"/>
                </a:solidFill>
              </a:rPr>
              <a:t>Polyethylene and polypropylene are examples</a:t>
            </a:r>
            <a:r>
              <a:rPr lang="en-US" sz="2000" b="1" dirty="0">
                <a:solidFill>
                  <a:schemeClr val="tx1"/>
                </a:solidFill>
              </a:rPr>
              <a:t> of flexible plastics as they are able to deform considerably before breaking. In general, flexible plastics are </a:t>
            </a:r>
            <a:r>
              <a:rPr lang="en-US" sz="2000" b="1" dirty="0">
                <a:solidFill>
                  <a:srgbClr val="C00000"/>
                </a:solidFill>
              </a:rPr>
              <a:t>semi-crystalline polymers whose amorphous regions are above the glass transition temperature</a:t>
            </a:r>
            <a:r>
              <a:rPr lang="en-US" sz="2000" b="1" dirty="0">
                <a:solidFill>
                  <a:schemeClr val="tx1"/>
                </a:solidFill>
              </a:rPr>
              <a:t>. As shown above, at small deformations, flexible plastics behave in an elastic manner i.e. the deformation is reversible. However, at higher elongation, the deformation becomes permanent. In this respect, flexible plastics differ considerably from elastomers, as the latter regain the original shape once stress is removed.</a:t>
            </a:r>
          </a:p>
        </p:txBody>
      </p:sp>
      <p:sp>
        <p:nvSpPr>
          <p:cNvPr id="5" name="Slide Number Placeholder 4"/>
          <p:cNvSpPr>
            <a:spLocks noGrp="1"/>
          </p:cNvSpPr>
          <p:nvPr>
            <p:ph type="sldNum" sz="quarter" idx="12"/>
          </p:nvPr>
        </p:nvSpPr>
        <p:spPr/>
        <p:txBody>
          <a:bodyPr/>
          <a:lstStyle/>
          <a:p>
            <a:fld id="{E61B884B-9812-42AC-80EB-E52B919DA4E7}" type="slidenum">
              <a:rPr lang="en-US" smtClean="0"/>
              <a:t>13</a:t>
            </a:fld>
            <a:endParaRPr lang="en-US"/>
          </a:p>
        </p:txBody>
      </p:sp>
    </p:spTree>
    <p:extLst>
      <p:ext uri="{BB962C8B-B14F-4D97-AF65-F5344CB8AC3E}">
        <p14:creationId xmlns:p14="http://schemas.microsoft.com/office/powerpoint/2010/main" val="29189276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lstStyle/>
          <a:p>
            <a:r>
              <a:rPr lang="en-US" sz="3200" dirty="0"/>
              <a:t>Mechanical Properties of Polymer-</a:t>
            </a:r>
            <a:r>
              <a:rPr lang="en-US" sz="3200" dirty="0">
                <a:solidFill>
                  <a:srgbClr val="C00000"/>
                </a:solidFill>
              </a:rPr>
              <a:t>Elastomer </a:t>
            </a:r>
            <a:r>
              <a:rPr lang="en-US" sz="3200" dirty="0"/>
              <a:t> </a:t>
            </a:r>
          </a:p>
        </p:txBody>
      </p:sp>
      <p:sp>
        <p:nvSpPr>
          <p:cNvPr id="3" name="Subtitle 2"/>
          <p:cNvSpPr>
            <a:spLocks noGrp="1"/>
          </p:cNvSpPr>
          <p:nvPr>
            <p:ph type="subTitle" idx="1"/>
          </p:nvPr>
        </p:nvSpPr>
        <p:spPr>
          <a:xfrm>
            <a:off x="228599" y="1080655"/>
            <a:ext cx="8527473" cy="5624945"/>
          </a:xfrm>
        </p:spPr>
        <p:txBody>
          <a:bodyPr>
            <a:normAutofit/>
          </a:bodyPr>
          <a:lstStyle/>
          <a:p>
            <a:pPr algn="l">
              <a:lnSpc>
                <a:spcPct val="150000"/>
              </a:lnSpc>
            </a:pPr>
            <a:r>
              <a:rPr lang="en-US" sz="2000" b="1" dirty="0">
                <a:solidFill>
                  <a:srgbClr val="C00000"/>
                </a:solidFill>
              </a:rPr>
              <a:t>Elastomers such as </a:t>
            </a:r>
            <a:r>
              <a:rPr lang="en-US" sz="2000" b="1" dirty="0" err="1">
                <a:solidFill>
                  <a:srgbClr val="C00000"/>
                </a:solidFill>
              </a:rPr>
              <a:t>polyisoprene</a:t>
            </a:r>
            <a:r>
              <a:rPr lang="en-US" sz="2000" b="1" dirty="0">
                <a:solidFill>
                  <a:srgbClr val="C00000"/>
                </a:solidFill>
              </a:rPr>
              <a:t> and </a:t>
            </a:r>
            <a:r>
              <a:rPr lang="en-US" sz="2000" b="1" dirty="0" err="1">
                <a:solidFill>
                  <a:srgbClr val="C00000"/>
                </a:solidFill>
              </a:rPr>
              <a:t>polybutadiene</a:t>
            </a:r>
            <a:r>
              <a:rPr lang="en-US" sz="2000" b="1" dirty="0">
                <a:solidFill>
                  <a:schemeClr val="tx1"/>
                </a:solidFill>
              </a:rPr>
              <a:t> have very low moduli and for this reason can be easily deformed under the influence of relatively low stresses. Elongations up to 500 to 1000% can be achieved and the original shape is recovered once stress is removed i.e. the </a:t>
            </a:r>
            <a:r>
              <a:rPr lang="en-US" sz="2000" b="1" dirty="0" err="1">
                <a:solidFill>
                  <a:schemeClr val="tx1"/>
                </a:solidFill>
              </a:rPr>
              <a:t>behaviour</a:t>
            </a:r>
            <a:r>
              <a:rPr lang="en-US" sz="2000" b="1" dirty="0">
                <a:solidFill>
                  <a:schemeClr val="tx1"/>
                </a:solidFill>
              </a:rPr>
              <a:t> is elastic. Flexible polymers with low glass transition temperature (below the working temperature) and whose chains are capable of being cross-linked, may form elastomers. The degree of cross-linking needs to be low as highly cross-linked materials give rigid polymers with low deformability.</a:t>
            </a:r>
          </a:p>
          <a:p>
            <a:pPr algn="l">
              <a:lnSpc>
                <a:spcPct val="150000"/>
              </a:lnSpc>
            </a:pPr>
            <a:r>
              <a:rPr lang="en-US" sz="2000" b="1" dirty="0" err="1">
                <a:solidFill>
                  <a:schemeClr val="tx1"/>
                </a:solidFill>
              </a:rPr>
              <a:t>Polyisoprene</a:t>
            </a:r>
            <a:r>
              <a:rPr lang="en-US" sz="2000" b="1" dirty="0">
                <a:solidFill>
                  <a:schemeClr val="tx1"/>
                </a:solidFill>
              </a:rPr>
              <a:t> </a:t>
            </a:r>
          </a:p>
          <a:p>
            <a:pPr algn="l">
              <a:lnSpc>
                <a:spcPct val="150000"/>
              </a:lnSpc>
            </a:pPr>
            <a:endParaRPr lang="en-US" sz="2000" b="1" dirty="0">
              <a:solidFill>
                <a:schemeClr val="tx1"/>
              </a:solidFill>
            </a:endParaRPr>
          </a:p>
        </p:txBody>
      </p:sp>
      <p:sp>
        <p:nvSpPr>
          <p:cNvPr id="5" name="Slide Number Placeholder 4"/>
          <p:cNvSpPr>
            <a:spLocks noGrp="1"/>
          </p:cNvSpPr>
          <p:nvPr>
            <p:ph type="sldNum" sz="quarter" idx="12"/>
          </p:nvPr>
        </p:nvSpPr>
        <p:spPr/>
        <p:txBody>
          <a:bodyPr/>
          <a:lstStyle/>
          <a:p>
            <a:fld id="{E61B884B-9812-42AC-80EB-E52B919DA4E7}" type="slidenum">
              <a:rPr lang="en-US" smtClean="0"/>
              <a:t>14</a:t>
            </a:fld>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6600" y="4724400"/>
            <a:ext cx="4243820" cy="1409700"/>
          </a:xfrm>
          <a:prstGeom prst="rect">
            <a:avLst/>
          </a:prstGeom>
        </p:spPr>
      </p:pic>
    </p:spTree>
    <p:extLst>
      <p:ext uri="{BB962C8B-B14F-4D97-AF65-F5344CB8AC3E}">
        <p14:creationId xmlns:p14="http://schemas.microsoft.com/office/powerpoint/2010/main" val="3990892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lstStyle/>
          <a:p>
            <a:r>
              <a:rPr lang="en-US" sz="3200" dirty="0"/>
              <a:t>Stress Strain Behavior of Flexible Plastics  </a:t>
            </a:r>
          </a:p>
        </p:txBody>
      </p:sp>
      <p:sp>
        <p:nvSpPr>
          <p:cNvPr id="3" name="Subtitle 2"/>
          <p:cNvSpPr>
            <a:spLocks noGrp="1"/>
          </p:cNvSpPr>
          <p:nvPr>
            <p:ph type="subTitle" idx="1"/>
          </p:nvPr>
        </p:nvSpPr>
        <p:spPr>
          <a:xfrm>
            <a:off x="228599" y="872837"/>
            <a:ext cx="8527473" cy="5604164"/>
          </a:xfrm>
        </p:spPr>
        <p:txBody>
          <a:bodyPr>
            <a:normAutofit/>
          </a:bodyPr>
          <a:lstStyle/>
          <a:p>
            <a:pPr algn="l">
              <a:lnSpc>
                <a:spcPct val="150000"/>
              </a:lnSpc>
            </a:pPr>
            <a:endParaRPr lang="en-US" sz="2000" b="1" dirty="0">
              <a:solidFill>
                <a:schemeClr val="tx1"/>
              </a:solidFill>
            </a:endParaRPr>
          </a:p>
        </p:txBody>
      </p:sp>
      <p:sp>
        <p:nvSpPr>
          <p:cNvPr id="5" name="Slide Number Placeholder 4"/>
          <p:cNvSpPr>
            <a:spLocks noGrp="1"/>
          </p:cNvSpPr>
          <p:nvPr>
            <p:ph type="sldNum" sz="quarter" idx="12"/>
          </p:nvPr>
        </p:nvSpPr>
        <p:spPr/>
        <p:txBody>
          <a:bodyPr/>
          <a:lstStyle/>
          <a:p>
            <a:fld id="{E61B884B-9812-42AC-80EB-E52B919DA4E7}" type="slidenum">
              <a:rPr lang="en-US" smtClean="0"/>
              <a:t>15</a:t>
            </a:fld>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914400"/>
            <a:ext cx="8534400" cy="5329237"/>
          </a:xfrm>
          <a:prstGeom prst="rect">
            <a:avLst/>
          </a:prstGeom>
        </p:spPr>
      </p:pic>
    </p:spTree>
    <p:extLst>
      <p:ext uri="{BB962C8B-B14F-4D97-AF65-F5344CB8AC3E}">
        <p14:creationId xmlns:p14="http://schemas.microsoft.com/office/powerpoint/2010/main" val="39908925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lstStyle/>
          <a:p>
            <a:r>
              <a:rPr lang="en-US" sz="3200" dirty="0"/>
              <a:t>Stress Strain Behavior of Flexible Plastics </a:t>
            </a:r>
          </a:p>
        </p:txBody>
      </p:sp>
      <p:sp>
        <p:nvSpPr>
          <p:cNvPr id="3" name="Subtitle 2"/>
          <p:cNvSpPr>
            <a:spLocks noGrp="1"/>
          </p:cNvSpPr>
          <p:nvPr>
            <p:ph type="subTitle" idx="1"/>
          </p:nvPr>
        </p:nvSpPr>
        <p:spPr>
          <a:xfrm>
            <a:off x="228599" y="1080655"/>
            <a:ext cx="8527473" cy="5396345"/>
          </a:xfrm>
        </p:spPr>
        <p:txBody>
          <a:bodyPr>
            <a:normAutofit/>
          </a:bodyPr>
          <a:lstStyle/>
          <a:p>
            <a:pPr algn="l"/>
            <a:r>
              <a:rPr lang="en-US" sz="2000" b="1" dirty="0">
                <a:solidFill>
                  <a:schemeClr val="tx1">
                    <a:lumMod val="95000"/>
                    <a:lumOff val="5000"/>
                  </a:schemeClr>
                </a:solidFill>
              </a:rPr>
              <a:t>As shown by the stress-strain curve  above,</a:t>
            </a:r>
            <a:r>
              <a:rPr lang="en-US" sz="2400" b="1" dirty="0">
                <a:solidFill>
                  <a:srgbClr val="C00000"/>
                </a:solidFill>
              </a:rPr>
              <a:t> the modulus of a flexible plastic is initially high</a:t>
            </a:r>
            <a:r>
              <a:rPr lang="en-US" sz="2000" b="1" dirty="0">
                <a:solidFill>
                  <a:schemeClr val="tx1">
                    <a:lumMod val="95000"/>
                    <a:lumOff val="5000"/>
                  </a:schemeClr>
                </a:solidFill>
              </a:rPr>
              <a:t>. </a:t>
            </a:r>
            <a:r>
              <a:rPr lang="en-US" sz="2400" b="1" dirty="0">
                <a:solidFill>
                  <a:srgbClr val="92D050"/>
                </a:solidFill>
              </a:rPr>
              <a:t>The deformation is elastic only up to the </a:t>
            </a:r>
            <a:r>
              <a:rPr lang="en-US" sz="2400" b="1" i="1" dirty="0">
                <a:solidFill>
                  <a:srgbClr val="92D050"/>
                </a:solidFill>
              </a:rPr>
              <a:t>yield point</a:t>
            </a:r>
            <a:r>
              <a:rPr lang="en-US" sz="2000" b="1" dirty="0">
                <a:solidFill>
                  <a:schemeClr val="tx1">
                    <a:lumMod val="95000"/>
                    <a:lumOff val="5000"/>
                  </a:schemeClr>
                </a:solidFill>
              </a:rPr>
              <a:t>. After a small, </a:t>
            </a:r>
            <a:r>
              <a:rPr lang="en-US" sz="2400" b="1" dirty="0">
                <a:solidFill>
                  <a:srgbClr val="0070C0"/>
                </a:solidFill>
              </a:rPr>
              <a:t>initial elongation, the specimen forms a neck</a:t>
            </a:r>
            <a:r>
              <a:rPr lang="en-US" sz="2000" b="1" dirty="0">
                <a:solidFill>
                  <a:schemeClr val="tx1">
                    <a:lumMod val="95000"/>
                    <a:lumOff val="5000"/>
                  </a:schemeClr>
                </a:solidFill>
              </a:rPr>
              <a:t>. Within the neck region, the chains are oriented in the direction of stretching. This orientation strengthens the material in the neck region so that subsequent deformation causes elongation of the specimen without breaking. After the yield point the material deforms considerably but the deformation is irreversible. Deformation takes place by extension of the neck region without changes in the cross sectional area.</a:t>
            </a:r>
          </a:p>
        </p:txBody>
      </p:sp>
      <p:sp>
        <p:nvSpPr>
          <p:cNvPr id="5" name="Slide Number Placeholder 4"/>
          <p:cNvSpPr>
            <a:spLocks noGrp="1"/>
          </p:cNvSpPr>
          <p:nvPr>
            <p:ph type="sldNum" sz="quarter" idx="12"/>
          </p:nvPr>
        </p:nvSpPr>
        <p:spPr/>
        <p:txBody>
          <a:bodyPr/>
          <a:lstStyle/>
          <a:p>
            <a:fld id="{E61B884B-9812-42AC-80EB-E52B919DA4E7}" type="slidenum">
              <a:rPr lang="en-US" smtClean="0"/>
              <a:t>16</a:t>
            </a:fld>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4128654"/>
            <a:ext cx="6858000" cy="2424545"/>
          </a:xfrm>
          <a:prstGeom prst="rect">
            <a:avLst/>
          </a:prstGeom>
        </p:spPr>
      </p:pic>
    </p:spTree>
    <p:extLst>
      <p:ext uri="{BB962C8B-B14F-4D97-AF65-F5344CB8AC3E}">
        <p14:creationId xmlns:p14="http://schemas.microsoft.com/office/powerpoint/2010/main" val="39908925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lstStyle/>
          <a:p>
            <a:r>
              <a:rPr lang="en-US" sz="3200" dirty="0"/>
              <a:t> Stress Strain Behavior of Flexible Plastics</a:t>
            </a:r>
          </a:p>
        </p:txBody>
      </p:sp>
      <p:sp>
        <p:nvSpPr>
          <p:cNvPr id="3" name="Subtitle 2"/>
          <p:cNvSpPr>
            <a:spLocks noGrp="1"/>
          </p:cNvSpPr>
          <p:nvPr>
            <p:ph type="subTitle" idx="1"/>
          </p:nvPr>
        </p:nvSpPr>
        <p:spPr>
          <a:xfrm>
            <a:off x="228599" y="838201"/>
            <a:ext cx="8527473" cy="5791200"/>
          </a:xfrm>
        </p:spPr>
        <p:txBody>
          <a:bodyPr>
            <a:normAutofit fontScale="92500" lnSpcReduction="10000"/>
          </a:bodyPr>
          <a:lstStyle/>
          <a:p>
            <a:pPr algn="l">
              <a:lnSpc>
                <a:spcPct val="150000"/>
              </a:lnSpc>
            </a:pPr>
            <a:r>
              <a:rPr lang="en-US" sz="2000" b="1" dirty="0">
                <a:solidFill>
                  <a:schemeClr val="tx1"/>
                </a:solidFill>
              </a:rPr>
              <a:t>This </a:t>
            </a:r>
            <a:r>
              <a:rPr lang="en-US" sz="2000" b="1" dirty="0" err="1">
                <a:solidFill>
                  <a:schemeClr val="tx1"/>
                </a:solidFill>
              </a:rPr>
              <a:t>behaviour</a:t>
            </a:r>
            <a:r>
              <a:rPr lang="en-US" sz="2000" b="1" dirty="0">
                <a:solidFill>
                  <a:schemeClr val="tx1"/>
                </a:solidFill>
              </a:rPr>
              <a:t> is typical of </a:t>
            </a:r>
            <a:r>
              <a:rPr lang="en-US" sz="2000" b="1" dirty="0">
                <a:solidFill>
                  <a:srgbClr val="C00000"/>
                </a:solidFill>
              </a:rPr>
              <a:t>semi-crystalline</a:t>
            </a:r>
            <a:r>
              <a:rPr lang="en-US" sz="2000" b="1" dirty="0">
                <a:solidFill>
                  <a:schemeClr val="tx1"/>
                </a:solidFill>
              </a:rPr>
              <a:t> polymers with relatively </a:t>
            </a:r>
            <a:r>
              <a:rPr lang="en-US" sz="2000" b="1" dirty="0">
                <a:solidFill>
                  <a:srgbClr val="C00000"/>
                </a:solidFill>
              </a:rPr>
              <a:t>high melting temperature</a:t>
            </a:r>
            <a:r>
              <a:rPr lang="en-US" sz="2000" b="1" dirty="0">
                <a:solidFill>
                  <a:schemeClr val="tx1"/>
                </a:solidFill>
              </a:rPr>
              <a:t> and </a:t>
            </a:r>
            <a:r>
              <a:rPr lang="en-US" sz="2000" b="1" dirty="0">
                <a:solidFill>
                  <a:srgbClr val="C00000"/>
                </a:solidFill>
              </a:rPr>
              <a:t>low glass transition</a:t>
            </a:r>
            <a:r>
              <a:rPr lang="en-US" sz="2000" b="1" dirty="0">
                <a:solidFill>
                  <a:schemeClr val="tx1"/>
                </a:solidFill>
              </a:rPr>
              <a:t> compared to the working temperature, </a:t>
            </a:r>
            <a:r>
              <a:rPr lang="en-US" sz="2000" b="1" dirty="0">
                <a:solidFill>
                  <a:srgbClr val="C00000"/>
                </a:solidFill>
              </a:rPr>
              <a:t>T&gt;</a:t>
            </a:r>
            <a:r>
              <a:rPr lang="en-US" sz="2000" b="1" dirty="0" err="1">
                <a:solidFill>
                  <a:srgbClr val="C00000"/>
                </a:solidFill>
              </a:rPr>
              <a:t>T</a:t>
            </a:r>
            <a:r>
              <a:rPr lang="en-US" sz="2000" b="1" baseline="-25000" dirty="0" err="1">
                <a:solidFill>
                  <a:srgbClr val="C00000"/>
                </a:solidFill>
              </a:rPr>
              <a:t>g</a:t>
            </a:r>
            <a:r>
              <a:rPr lang="en-US" sz="2000" b="1" dirty="0">
                <a:solidFill>
                  <a:schemeClr val="tx1"/>
                </a:solidFill>
              </a:rPr>
              <a:t>. As the area under the stress-strain curve is large, flexible plastics are tough materials.</a:t>
            </a:r>
          </a:p>
          <a:p>
            <a:pPr algn="l">
              <a:lnSpc>
                <a:spcPct val="150000"/>
              </a:lnSpc>
            </a:pPr>
            <a:r>
              <a:rPr lang="en-US" sz="2000" b="1" dirty="0">
                <a:solidFill>
                  <a:schemeClr val="tx1"/>
                </a:solidFill>
              </a:rPr>
              <a:t>The mechanism of plastic deformation is a result of the s</a:t>
            </a:r>
            <a:r>
              <a:rPr lang="en-US" sz="2000" b="1" dirty="0">
                <a:solidFill>
                  <a:srgbClr val="C00000"/>
                </a:solidFill>
              </a:rPr>
              <a:t>emi-crystalline structure</a:t>
            </a:r>
            <a:r>
              <a:rPr lang="en-US" sz="2000" b="1" dirty="0">
                <a:solidFill>
                  <a:schemeClr val="tx1"/>
                </a:solidFill>
              </a:rPr>
              <a:t> of polymeric materials and the </a:t>
            </a:r>
            <a:r>
              <a:rPr lang="en-US" sz="2000" b="1" dirty="0">
                <a:solidFill>
                  <a:srgbClr val="C00000"/>
                </a:solidFill>
              </a:rPr>
              <a:t>flexibility of the amorphous regions (as T&gt; </a:t>
            </a:r>
            <a:r>
              <a:rPr lang="en-US" sz="2000" b="1" dirty="0" err="1">
                <a:solidFill>
                  <a:srgbClr val="C00000"/>
                </a:solidFill>
              </a:rPr>
              <a:t>T</a:t>
            </a:r>
            <a:r>
              <a:rPr lang="en-US" sz="2000" b="1" baseline="-25000" dirty="0" err="1">
                <a:solidFill>
                  <a:srgbClr val="C00000"/>
                </a:solidFill>
              </a:rPr>
              <a:t>g</a:t>
            </a:r>
            <a:r>
              <a:rPr lang="en-US" sz="2000" b="1" dirty="0">
                <a:solidFill>
                  <a:srgbClr val="C00000"/>
                </a:solidFill>
              </a:rPr>
              <a:t>)</a:t>
            </a:r>
            <a:r>
              <a:rPr lang="en-US" sz="2000" b="1" dirty="0">
                <a:solidFill>
                  <a:schemeClr val="tx1"/>
                </a:solidFill>
              </a:rPr>
              <a:t>. We can identify a series of different stages during which the chains are extended and crystalline lamellae become oriented along the stretching direction. Two important aspects need to be highlighted: </a:t>
            </a:r>
          </a:p>
          <a:p>
            <a:pPr marL="457200" indent="-457200" algn="l">
              <a:lnSpc>
                <a:spcPct val="150000"/>
              </a:lnSpc>
              <a:buAutoNum type="alphaLcParenBoth"/>
            </a:pPr>
            <a:r>
              <a:rPr lang="en-US" sz="2000" b="1" dirty="0">
                <a:solidFill>
                  <a:srgbClr val="0070C0"/>
                </a:solidFill>
              </a:rPr>
              <a:t>the importance of tie chains in the orientation process (i.e. chains that provide inter-links between different crystalline regions) </a:t>
            </a:r>
            <a:r>
              <a:rPr lang="en-US" sz="2000" b="1" dirty="0">
                <a:solidFill>
                  <a:schemeClr val="tx1"/>
                </a:solidFill>
              </a:rPr>
              <a:t>and </a:t>
            </a:r>
          </a:p>
          <a:p>
            <a:pPr marL="457200" indent="-457200" algn="l">
              <a:lnSpc>
                <a:spcPct val="150000"/>
              </a:lnSpc>
              <a:buAutoNum type="alphaLcParenBoth"/>
            </a:pPr>
            <a:r>
              <a:rPr lang="en-US" sz="2000" b="1" dirty="0">
                <a:solidFill>
                  <a:srgbClr val="0070C0"/>
                </a:solidFill>
              </a:rPr>
              <a:t>(b) the flexibility of the amorphous regions which are above the glass transition temperature.</a:t>
            </a:r>
          </a:p>
          <a:p>
            <a:pPr algn="l">
              <a:lnSpc>
                <a:spcPct val="150000"/>
              </a:lnSpc>
            </a:pPr>
            <a:endParaRPr lang="en-US" sz="2000" b="1" dirty="0">
              <a:solidFill>
                <a:schemeClr val="tx1"/>
              </a:solidFill>
            </a:endParaRPr>
          </a:p>
        </p:txBody>
      </p:sp>
      <p:sp>
        <p:nvSpPr>
          <p:cNvPr id="5" name="Slide Number Placeholder 4"/>
          <p:cNvSpPr>
            <a:spLocks noGrp="1"/>
          </p:cNvSpPr>
          <p:nvPr>
            <p:ph type="sldNum" sz="quarter" idx="12"/>
          </p:nvPr>
        </p:nvSpPr>
        <p:spPr/>
        <p:txBody>
          <a:bodyPr/>
          <a:lstStyle/>
          <a:p>
            <a:fld id="{E61B884B-9812-42AC-80EB-E52B919DA4E7}" type="slidenum">
              <a:rPr lang="en-US" smtClean="0"/>
              <a:t>17</a:t>
            </a:fld>
            <a:endParaRPr lang="en-US"/>
          </a:p>
        </p:txBody>
      </p:sp>
    </p:spTree>
    <p:extLst>
      <p:ext uri="{BB962C8B-B14F-4D97-AF65-F5344CB8AC3E}">
        <p14:creationId xmlns:p14="http://schemas.microsoft.com/office/powerpoint/2010/main" val="15127743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lstStyle/>
          <a:p>
            <a:r>
              <a:rPr lang="en-US" sz="3200" dirty="0"/>
              <a:t>Stress Strain Behavior of Flexible Plastics</a:t>
            </a:r>
          </a:p>
        </p:txBody>
      </p:sp>
      <p:sp>
        <p:nvSpPr>
          <p:cNvPr id="3" name="Subtitle 2"/>
          <p:cNvSpPr>
            <a:spLocks noGrp="1"/>
          </p:cNvSpPr>
          <p:nvPr>
            <p:ph type="subTitle" idx="1"/>
          </p:nvPr>
        </p:nvSpPr>
        <p:spPr>
          <a:xfrm>
            <a:off x="228599" y="1080655"/>
            <a:ext cx="8527473" cy="5396345"/>
          </a:xfrm>
        </p:spPr>
        <p:txBody>
          <a:bodyPr>
            <a:normAutofit/>
          </a:bodyPr>
          <a:lstStyle/>
          <a:p>
            <a:pPr algn="l">
              <a:lnSpc>
                <a:spcPct val="150000"/>
              </a:lnSpc>
            </a:pPr>
            <a:endParaRPr lang="en-US" sz="2000" b="1" dirty="0">
              <a:solidFill>
                <a:schemeClr val="tx1"/>
              </a:solidFill>
            </a:endParaRPr>
          </a:p>
        </p:txBody>
      </p:sp>
      <p:sp>
        <p:nvSpPr>
          <p:cNvPr id="5" name="Slide Number Placeholder 4"/>
          <p:cNvSpPr>
            <a:spLocks noGrp="1"/>
          </p:cNvSpPr>
          <p:nvPr>
            <p:ph type="sldNum" sz="quarter" idx="12"/>
          </p:nvPr>
        </p:nvSpPr>
        <p:spPr/>
        <p:txBody>
          <a:bodyPr/>
          <a:lstStyle/>
          <a:p>
            <a:fld id="{E61B884B-9812-42AC-80EB-E52B919DA4E7}" type="slidenum">
              <a:rPr lang="en-US" smtClean="0"/>
              <a:t>18</a:t>
            </a:fld>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143000"/>
            <a:ext cx="8534400" cy="5181600"/>
          </a:xfrm>
          <a:prstGeom prst="rect">
            <a:avLst/>
          </a:prstGeom>
        </p:spPr>
      </p:pic>
    </p:spTree>
    <p:extLst>
      <p:ext uri="{BB962C8B-B14F-4D97-AF65-F5344CB8AC3E}">
        <p14:creationId xmlns:p14="http://schemas.microsoft.com/office/powerpoint/2010/main" val="33416540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lstStyle/>
          <a:p>
            <a:r>
              <a:rPr lang="en-US" sz="3200" dirty="0"/>
              <a:t>Stress Strain Behavior of Flexible Plastics</a:t>
            </a:r>
          </a:p>
        </p:txBody>
      </p:sp>
      <p:sp>
        <p:nvSpPr>
          <p:cNvPr id="3" name="Subtitle 2"/>
          <p:cNvSpPr>
            <a:spLocks noGrp="1"/>
          </p:cNvSpPr>
          <p:nvPr>
            <p:ph type="subTitle" idx="1"/>
          </p:nvPr>
        </p:nvSpPr>
        <p:spPr>
          <a:xfrm>
            <a:off x="228599" y="1080655"/>
            <a:ext cx="8527473" cy="5396345"/>
          </a:xfrm>
        </p:spPr>
        <p:txBody>
          <a:bodyPr>
            <a:normAutofit/>
          </a:bodyPr>
          <a:lstStyle/>
          <a:p>
            <a:pPr algn="l"/>
            <a:r>
              <a:rPr lang="en-US" sz="2000" b="1" dirty="0">
                <a:solidFill>
                  <a:schemeClr val="tx1"/>
                </a:solidFill>
              </a:rPr>
              <a:t>Not only semi-crystalline polymers behave as flexible plastics. For example, the stress-strain </a:t>
            </a:r>
            <a:r>
              <a:rPr lang="en-US" sz="2000" b="1" dirty="0" err="1">
                <a:solidFill>
                  <a:schemeClr val="tx1"/>
                </a:solidFill>
              </a:rPr>
              <a:t>behaviour</a:t>
            </a:r>
            <a:r>
              <a:rPr lang="en-US" sz="2000" b="1" dirty="0">
                <a:solidFill>
                  <a:schemeClr val="tx1"/>
                </a:solidFill>
              </a:rPr>
              <a:t> of high impact polystyrene (HIPS) is similar to that of flexible plastics. This material incorporates a graft copolymer of polystyrene (PS) and </a:t>
            </a:r>
            <a:r>
              <a:rPr lang="en-US" sz="2000" b="1" dirty="0" err="1">
                <a:solidFill>
                  <a:schemeClr val="tx1"/>
                </a:solidFill>
              </a:rPr>
              <a:t>polybutadiene</a:t>
            </a:r>
            <a:r>
              <a:rPr lang="en-US" sz="2000" b="1" dirty="0">
                <a:solidFill>
                  <a:schemeClr val="tx1"/>
                </a:solidFill>
              </a:rPr>
              <a:t> (PB), poly(styrene-g-butadiene) in a polystyrene matrix. Polystyrene and </a:t>
            </a:r>
            <a:r>
              <a:rPr lang="en-US" sz="2000" b="1" dirty="0" err="1">
                <a:solidFill>
                  <a:schemeClr val="tx1"/>
                </a:solidFill>
              </a:rPr>
              <a:t>polybutadiene</a:t>
            </a:r>
            <a:r>
              <a:rPr lang="en-US" sz="2000" b="1" dirty="0">
                <a:solidFill>
                  <a:schemeClr val="tx1"/>
                </a:solidFill>
              </a:rPr>
              <a:t> are immiscible and tend to aggregate forming separate regions called domains. HIPS combines the properties of a rigid plastic (PS) with those of an elastomer (PB). HIPS is tougher than PS.</a:t>
            </a:r>
          </a:p>
        </p:txBody>
      </p:sp>
      <p:sp>
        <p:nvSpPr>
          <p:cNvPr id="5" name="Slide Number Placeholder 4"/>
          <p:cNvSpPr>
            <a:spLocks noGrp="1"/>
          </p:cNvSpPr>
          <p:nvPr>
            <p:ph type="sldNum" sz="quarter" idx="12"/>
          </p:nvPr>
        </p:nvSpPr>
        <p:spPr/>
        <p:txBody>
          <a:bodyPr/>
          <a:lstStyle/>
          <a:p>
            <a:fld id="{E61B884B-9812-42AC-80EB-E52B919DA4E7}" type="slidenum">
              <a:rPr lang="en-US" smtClean="0"/>
              <a:t>19</a:t>
            </a:fld>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3428999"/>
            <a:ext cx="8229600" cy="2814638"/>
          </a:xfrm>
          <a:prstGeom prst="rect">
            <a:avLst/>
          </a:prstGeom>
        </p:spPr>
      </p:pic>
    </p:spTree>
    <p:extLst>
      <p:ext uri="{BB962C8B-B14F-4D97-AF65-F5344CB8AC3E}">
        <p14:creationId xmlns:p14="http://schemas.microsoft.com/office/powerpoint/2010/main" val="1512774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lstStyle/>
          <a:p>
            <a:r>
              <a:rPr lang="en-US" sz="3200" dirty="0"/>
              <a:t>Mechanical Properties of Polymer </a:t>
            </a:r>
          </a:p>
        </p:txBody>
      </p:sp>
      <p:sp>
        <p:nvSpPr>
          <p:cNvPr id="3" name="Subtitle 2"/>
          <p:cNvSpPr>
            <a:spLocks noGrp="1"/>
          </p:cNvSpPr>
          <p:nvPr>
            <p:ph type="subTitle" idx="1"/>
          </p:nvPr>
        </p:nvSpPr>
        <p:spPr>
          <a:xfrm>
            <a:off x="228599" y="1288473"/>
            <a:ext cx="8527473" cy="5188527"/>
          </a:xfrm>
        </p:spPr>
        <p:txBody>
          <a:bodyPr>
            <a:normAutofit/>
          </a:bodyPr>
          <a:lstStyle/>
          <a:p>
            <a:pPr algn="l">
              <a:lnSpc>
                <a:spcPct val="150000"/>
              </a:lnSpc>
            </a:pPr>
            <a:r>
              <a:rPr lang="en-US" sz="2000" b="1" dirty="0">
                <a:solidFill>
                  <a:schemeClr val="tx1"/>
                </a:solidFill>
              </a:rPr>
              <a:t>Similarly to metals, the mechanical properties of polymers are temperature dependent. However, as we will discuss in the sections dedicated to viscoelasticity, for polymers, time also plays an important role. It is therefore necessary to know how a polymeric material will respond when a load is applied for a length of time. We will see that polymers "creep" </a:t>
            </a:r>
            <a:r>
              <a:rPr lang="en-US" sz="2000" b="1" i="1" dirty="0">
                <a:solidFill>
                  <a:schemeClr val="tx1"/>
                </a:solidFill>
              </a:rPr>
              <a:t>i.e.</a:t>
            </a:r>
            <a:r>
              <a:rPr lang="en-US" sz="2000" b="1" dirty="0">
                <a:solidFill>
                  <a:schemeClr val="tx1"/>
                </a:solidFill>
              </a:rPr>
              <a:t> they deform irreversibly under constant load.</a:t>
            </a:r>
          </a:p>
          <a:p>
            <a:br>
              <a:rPr lang="en-US" sz="2000" dirty="0"/>
            </a:br>
            <a:endParaRPr lang="en-US" sz="2000" b="1" dirty="0">
              <a:solidFill>
                <a:schemeClr val="tx1"/>
              </a:solidFill>
            </a:endParaRPr>
          </a:p>
        </p:txBody>
      </p:sp>
      <p:sp>
        <p:nvSpPr>
          <p:cNvPr id="5" name="Slide Number Placeholder 4"/>
          <p:cNvSpPr>
            <a:spLocks noGrp="1"/>
          </p:cNvSpPr>
          <p:nvPr>
            <p:ph type="sldNum" sz="quarter" idx="12"/>
          </p:nvPr>
        </p:nvSpPr>
        <p:spPr/>
        <p:txBody>
          <a:bodyPr/>
          <a:lstStyle/>
          <a:p>
            <a:fld id="{E61B884B-9812-42AC-80EB-E52B919DA4E7}" type="slidenum">
              <a:rPr lang="en-US" smtClean="0"/>
              <a:t>2</a:t>
            </a:fld>
            <a:endParaRPr lang="en-US"/>
          </a:p>
        </p:txBody>
      </p:sp>
    </p:spTree>
    <p:extLst>
      <p:ext uri="{BB962C8B-B14F-4D97-AF65-F5344CB8AC3E}">
        <p14:creationId xmlns:p14="http://schemas.microsoft.com/office/powerpoint/2010/main" val="2936261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lstStyle/>
          <a:p>
            <a:r>
              <a:rPr lang="en-US" sz="3200" dirty="0"/>
              <a:t>Mechanical Properties of Polymer </a:t>
            </a:r>
          </a:p>
        </p:txBody>
      </p:sp>
      <p:sp>
        <p:nvSpPr>
          <p:cNvPr id="3" name="Subtitle 2"/>
          <p:cNvSpPr>
            <a:spLocks noGrp="1"/>
          </p:cNvSpPr>
          <p:nvPr>
            <p:ph type="subTitle" idx="1"/>
          </p:nvPr>
        </p:nvSpPr>
        <p:spPr>
          <a:xfrm>
            <a:off x="228599" y="1288473"/>
            <a:ext cx="8527473" cy="5188527"/>
          </a:xfrm>
        </p:spPr>
        <p:txBody>
          <a:bodyPr>
            <a:normAutofit fontScale="92500" lnSpcReduction="20000"/>
          </a:bodyPr>
          <a:lstStyle/>
          <a:p>
            <a:pPr algn="l">
              <a:lnSpc>
                <a:spcPct val="150000"/>
              </a:lnSpc>
            </a:pPr>
            <a:r>
              <a:rPr lang="en-US" sz="2000" b="1" dirty="0">
                <a:solidFill>
                  <a:schemeClr val="tx1"/>
                </a:solidFill>
              </a:rPr>
              <a:t>One of the parameters used to characterize the mechanical </a:t>
            </a:r>
            <a:r>
              <a:rPr lang="en-US" sz="2000" b="1" dirty="0" err="1">
                <a:solidFill>
                  <a:schemeClr val="tx1"/>
                </a:solidFill>
              </a:rPr>
              <a:t>behaviour</a:t>
            </a:r>
            <a:r>
              <a:rPr lang="en-US" sz="2000" b="1" dirty="0">
                <a:solidFill>
                  <a:schemeClr val="tx1"/>
                </a:solidFill>
              </a:rPr>
              <a:t> of a material is the resistance to deformation. However, there may be different ways in which we could possibly deform a specimen. Thus, if we consider the strength of a material we may wish to distinguish between:</a:t>
            </a:r>
          </a:p>
          <a:p>
            <a:pPr algn="l">
              <a:lnSpc>
                <a:spcPct val="150000"/>
              </a:lnSpc>
            </a:pPr>
            <a:endParaRPr lang="en-US" sz="2000" dirty="0">
              <a:solidFill>
                <a:srgbClr val="C00000"/>
              </a:solidFill>
            </a:endParaRPr>
          </a:p>
          <a:p>
            <a:pPr algn="l"/>
            <a:r>
              <a:rPr lang="en-US" sz="2000" b="1" dirty="0">
                <a:solidFill>
                  <a:srgbClr val="0070C0"/>
                </a:solidFill>
              </a:rPr>
              <a:t>tensile strength</a:t>
            </a:r>
            <a:r>
              <a:rPr lang="en-US" sz="2000" b="1" dirty="0">
                <a:solidFill>
                  <a:srgbClr val="C00000"/>
                </a:solidFill>
              </a:rPr>
              <a:t> </a:t>
            </a:r>
            <a:r>
              <a:rPr lang="en-US" sz="2000" b="1" i="1" dirty="0">
                <a:solidFill>
                  <a:srgbClr val="C00000"/>
                </a:solidFill>
              </a:rPr>
              <a:t>i.e.</a:t>
            </a:r>
            <a:r>
              <a:rPr lang="en-US" sz="2000" b="1" dirty="0">
                <a:solidFill>
                  <a:srgbClr val="C00000"/>
                </a:solidFill>
              </a:rPr>
              <a:t> the resistance to stretching</a:t>
            </a:r>
          </a:p>
          <a:p>
            <a:pPr algn="l"/>
            <a:r>
              <a:rPr lang="en-US" sz="2000" b="1" dirty="0">
                <a:solidFill>
                  <a:srgbClr val="0070C0"/>
                </a:solidFill>
              </a:rPr>
              <a:t>compressional strength</a:t>
            </a:r>
            <a:r>
              <a:rPr lang="en-US" sz="2000" b="1" dirty="0">
                <a:solidFill>
                  <a:srgbClr val="C00000"/>
                </a:solidFill>
              </a:rPr>
              <a:t> </a:t>
            </a:r>
            <a:r>
              <a:rPr lang="en-US" sz="2000" b="1" i="1" dirty="0">
                <a:solidFill>
                  <a:srgbClr val="C00000"/>
                </a:solidFill>
              </a:rPr>
              <a:t>i.e.</a:t>
            </a:r>
            <a:r>
              <a:rPr lang="en-US" sz="2000" b="1" dirty="0">
                <a:solidFill>
                  <a:srgbClr val="C00000"/>
                </a:solidFill>
              </a:rPr>
              <a:t> the resistance to compression</a:t>
            </a:r>
          </a:p>
          <a:p>
            <a:pPr algn="l"/>
            <a:r>
              <a:rPr lang="en-US" sz="2000" b="1" dirty="0">
                <a:solidFill>
                  <a:srgbClr val="0070C0"/>
                </a:solidFill>
              </a:rPr>
              <a:t>flexural strength</a:t>
            </a:r>
            <a:r>
              <a:rPr lang="en-US" sz="2000" b="1" dirty="0">
                <a:solidFill>
                  <a:srgbClr val="C00000"/>
                </a:solidFill>
              </a:rPr>
              <a:t> </a:t>
            </a:r>
            <a:r>
              <a:rPr lang="en-US" sz="2000" b="1" i="1" dirty="0">
                <a:solidFill>
                  <a:srgbClr val="C00000"/>
                </a:solidFill>
              </a:rPr>
              <a:t>i.e.</a:t>
            </a:r>
            <a:r>
              <a:rPr lang="en-US" sz="2000" b="1" dirty="0">
                <a:solidFill>
                  <a:srgbClr val="C00000"/>
                </a:solidFill>
              </a:rPr>
              <a:t> the resistance to breaking when bent</a:t>
            </a:r>
          </a:p>
          <a:p>
            <a:pPr algn="l"/>
            <a:r>
              <a:rPr lang="en-US" sz="2000" b="1" dirty="0">
                <a:solidFill>
                  <a:srgbClr val="0070C0"/>
                </a:solidFill>
              </a:rPr>
              <a:t>impact strength</a:t>
            </a:r>
            <a:r>
              <a:rPr lang="en-US" sz="2000" b="1" dirty="0">
                <a:solidFill>
                  <a:srgbClr val="C00000"/>
                </a:solidFill>
              </a:rPr>
              <a:t> </a:t>
            </a:r>
            <a:r>
              <a:rPr lang="en-US" sz="2000" b="1" i="1" dirty="0">
                <a:solidFill>
                  <a:srgbClr val="C00000"/>
                </a:solidFill>
              </a:rPr>
              <a:t>i.e.</a:t>
            </a:r>
            <a:r>
              <a:rPr lang="en-US" sz="2000" b="1" dirty="0">
                <a:solidFill>
                  <a:srgbClr val="C00000"/>
                </a:solidFill>
              </a:rPr>
              <a:t> how well the material will withstand the sudden application of stress, as when subjected to a hammer blow</a:t>
            </a:r>
          </a:p>
          <a:p>
            <a:pPr algn="l"/>
            <a:endParaRPr lang="en-US" sz="2000" b="1" dirty="0">
              <a:solidFill>
                <a:srgbClr val="C00000"/>
              </a:solidFill>
            </a:endParaRPr>
          </a:p>
          <a:p>
            <a:pPr algn="l"/>
            <a:r>
              <a:rPr lang="en-US" sz="2000" b="1" dirty="0">
                <a:solidFill>
                  <a:schemeClr val="tx1"/>
                </a:solidFill>
              </a:rPr>
              <a:t>In this brief discussion of the mechanical properties of polymers we will only consider the material's response under tension. This will serve to distinguish between plastics, fibers and elastomers.</a:t>
            </a:r>
          </a:p>
          <a:p>
            <a:pPr algn="l"/>
            <a:br>
              <a:rPr lang="en-US" sz="2000" dirty="0"/>
            </a:br>
            <a:endParaRPr lang="en-US" sz="2000" b="1" dirty="0">
              <a:solidFill>
                <a:schemeClr val="tx1"/>
              </a:solidFill>
            </a:endParaRPr>
          </a:p>
        </p:txBody>
      </p:sp>
      <p:sp>
        <p:nvSpPr>
          <p:cNvPr id="5" name="Slide Number Placeholder 4"/>
          <p:cNvSpPr>
            <a:spLocks noGrp="1"/>
          </p:cNvSpPr>
          <p:nvPr>
            <p:ph type="sldNum" sz="quarter" idx="12"/>
          </p:nvPr>
        </p:nvSpPr>
        <p:spPr/>
        <p:txBody>
          <a:bodyPr/>
          <a:lstStyle/>
          <a:p>
            <a:fld id="{E61B884B-9812-42AC-80EB-E52B919DA4E7}" type="slidenum">
              <a:rPr lang="en-US" smtClean="0"/>
              <a:t>3</a:t>
            </a:fld>
            <a:endParaRPr lang="en-US"/>
          </a:p>
        </p:txBody>
      </p:sp>
    </p:spTree>
    <p:extLst>
      <p:ext uri="{BB962C8B-B14F-4D97-AF65-F5344CB8AC3E}">
        <p14:creationId xmlns:p14="http://schemas.microsoft.com/office/powerpoint/2010/main" val="49002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lstStyle/>
          <a:p>
            <a:r>
              <a:rPr lang="en-US" sz="3200" dirty="0"/>
              <a:t>Mechanical Properties of Polymer </a:t>
            </a:r>
          </a:p>
        </p:txBody>
      </p:sp>
      <p:sp>
        <p:nvSpPr>
          <p:cNvPr id="3" name="Subtitle 2"/>
          <p:cNvSpPr>
            <a:spLocks noGrp="1"/>
          </p:cNvSpPr>
          <p:nvPr>
            <p:ph type="subTitle" idx="1"/>
          </p:nvPr>
        </p:nvSpPr>
        <p:spPr>
          <a:xfrm>
            <a:off x="228599" y="1288473"/>
            <a:ext cx="8527473" cy="5188527"/>
          </a:xfrm>
        </p:spPr>
        <p:txBody>
          <a:bodyPr>
            <a:normAutofit/>
          </a:bodyPr>
          <a:lstStyle/>
          <a:p>
            <a:pPr algn="l">
              <a:lnSpc>
                <a:spcPct val="150000"/>
              </a:lnSpc>
            </a:pPr>
            <a:r>
              <a:rPr lang="en-US" sz="2000" b="1" dirty="0">
                <a:solidFill>
                  <a:schemeClr val="tx1"/>
                </a:solidFill>
              </a:rPr>
              <a:t>The mechanical </a:t>
            </a:r>
            <a:r>
              <a:rPr lang="en-US" sz="2000" b="1" dirty="0" err="1">
                <a:solidFill>
                  <a:schemeClr val="tx1"/>
                </a:solidFill>
              </a:rPr>
              <a:t>behaviour</a:t>
            </a:r>
            <a:r>
              <a:rPr lang="en-US" sz="2000" b="1" dirty="0">
                <a:solidFill>
                  <a:schemeClr val="tx1"/>
                </a:solidFill>
              </a:rPr>
              <a:t> is </a:t>
            </a:r>
            <a:r>
              <a:rPr lang="en-US" sz="2000" b="1" dirty="0" err="1">
                <a:solidFill>
                  <a:schemeClr val="tx1"/>
                </a:solidFill>
              </a:rPr>
              <a:t>characterised</a:t>
            </a:r>
            <a:r>
              <a:rPr lang="en-US" sz="2000" b="1" dirty="0">
                <a:solidFill>
                  <a:schemeClr val="tx1"/>
                </a:solidFill>
              </a:rPr>
              <a:t> in terms of stress-strain measurements. To define stress and strain, we consider measurements under tension i.e. we apply a force F to stretch a sample and we measure the deformation.</a:t>
            </a:r>
          </a:p>
          <a:p>
            <a:pPr algn="l"/>
            <a:br>
              <a:rPr lang="en-US" sz="2000" dirty="0"/>
            </a:br>
            <a:endParaRPr lang="en-US" sz="2000" b="1" dirty="0">
              <a:solidFill>
                <a:schemeClr val="tx1"/>
              </a:solidFill>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4101" y="3124200"/>
            <a:ext cx="1895475" cy="2687782"/>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91000" y="3124200"/>
            <a:ext cx="2400847" cy="3226535"/>
          </a:xfrm>
          <a:prstGeom prst="rect">
            <a:avLst/>
          </a:prstGeom>
        </p:spPr>
      </p:pic>
      <p:sp>
        <p:nvSpPr>
          <p:cNvPr id="5" name="Slide Number Placeholder 4"/>
          <p:cNvSpPr>
            <a:spLocks noGrp="1"/>
          </p:cNvSpPr>
          <p:nvPr>
            <p:ph type="sldNum" sz="quarter" idx="12"/>
          </p:nvPr>
        </p:nvSpPr>
        <p:spPr/>
        <p:txBody>
          <a:bodyPr/>
          <a:lstStyle/>
          <a:p>
            <a:fld id="{E61B884B-9812-42AC-80EB-E52B919DA4E7}" type="slidenum">
              <a:rPr lang="en-US" smtClean="0"/>
              <a:t>4</a:t>
            </a:fld>
            <a:endParaRPr lang="en-US"/>
          </a:p>
        </p:txBody>
      </p:sp>
    </p:spTree>
    <p:extLst>
      <p:ext uri="{BB962C8B-B14F-4D97-AF65-F5344CB8AC3E}">
        <p14:creationId xmlns:p14="http://schemas.microsoft.com/office/powerpoint/2010/main" val="452381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lstStyle/>
          <a:p>
            <a:r>
              <a:rPr lang="en-US" sz="3200" dirty="0"/>
              <a:t>Mechanical Properties of Polymer </a:t>
            </a:r>
          </a:p>
        </p:txBody>
      </p:sp>
      <p:sp>
        <p:nvSpPr>
          <p:cNvPr id="3" name="Subtitle 2"/>
          <p:cNvSpPr>
            <a:spLocks noGrp="1"/>
          </p:cNvSpPr>
          <p:nvPr>
            <p:ph type="subTitle" idx="1"/>
          </p:nvPr>
        </p:nvSpPr>
        <p:spPr>
          <a:xfrm>
            <a:off x="228599" y="1288473"/>
            <a:ext cx="8527473" cy="5188527"/>
          </a:xfrm>
        </p:spPr>
        <p:txBody>
          <a:bodyPr>
            <a:normAutofit/>
          </a:bodyPr>
          <a:lstStyle/>
          <a:p>
            <a:pPr algn="l"/>
            <a:r>
              <a:rPr lang="en-US" sz="2000" b="1" dirty="0">
                <a:solidFill>
                  <a:schemeClr val="tx1"/>
                </a:solidFill>
              </a:rPr>
              <a:t>The stress, σ, is defined as</a:t>
            </a:r>
          </a:p>
          <a:p>
            <a:pPr algn="l"/>
            <a:r>
              <a:rPr lang="en-US" sz="2000" b="1" dirty="0">
                <a:solidFill>
                  <a:schemeClr val="tx1"/>
                </a:solidFill>
              </a:rPr>
              <a:t>                                                              σ = F / A</a:t>
            </a:r>
          </a:p>
          <a:p>
            <a:pPr algn="l"/>
            <a:r>
              <a:rPr lang="en-US" sz="2000" b="1" dirty="0">
                <a:solidFill>
                  <a:schemeClr val="tx1"/>
                </a:solidFill>
              </a:rPr>
              <a:t>where A is the cross sectional area.</a:t>
            </a:r>
          </a:p>
          <a:p>
            <a:pPr algn="l"/>
            <a:r>
              <a:rPr lang="en-US" sz="2000" b="1" dirty="0">
                <a:solidFill>
                  <a:schemeClr val="tx1"/>
                </a:solidFill>
              </a:rPr>
              <a:t>Under the influence of the tensile force F, the material elongates. The resultant elongation </a:t>
            </a:r>
            <a:r>
              <a:rPr lang="en-US" sz="2000" b="1" i="1" dirty="0">
                <a:solidFill>
                  <a:schemeClr val="tx1"/>
                </a:solidFill>
              </a:rPr>
              <a:t>i.e.</a:t>
            </a:r>
            <a:r>
              <a:rPr lang="en-US" sz="2000" b="1" dirty="0">
                <a:solidFill>
                  <a:schemeClr val="tx1"/>
                </a:solidFill>
              </a:rPr>
              <a:t> the strain ε is defined as</a:t>
            </a:r>
          </a:p>
          <a:p>
            <a:pPr algn="l"/>
            <a:r>
              <a:rPr lang="en-US" sz="2000" b="1" dirty="0">
                <a:solidFill>
                  <a:schemeClr val="tx1"/>
                </a:solidFill>
              </a:rPr>
              <a:t>                                                                 ε = </a:t>
            </a:r>
            <a:r>
              <a:rPr lang="en-US" sz="2000" b="1" dirty="0" err="1">
                <a:solidFill>
                  <a:schemeClr val="tx1"/>
                </a:solidFill>
              </a:rPr>
              <a:t>Δl</a:t>
            </a:r>
            <a:r>
              <a:rPr lang="en-US" sz="2000" b="1" dirty="0">
                <a:solidFill>
                  <a:schemeClr val="tx1"/>
                </a:solidFill>
              </a:rPr>
              <a:t> / l</a:t>
            </a:r>
            <a:r>
              <a:rPr lang="en-US" sz="2000" b="1" baseline="-25000" dirty="0">
                <a:solidFill>
                  <a:schemeClr val="tx1"/>
                </a:solidFill>
              </a:rPr>
              <a:t>0</a:t>
            </a:r>
            <a:endParaRPr lang="en-US" sz="2000" b="1" dirty="0">
              <a:solidFill>
                <a:schemeClr val="tx1"/>
              </a:solidFill>
            </a:endParaRPr>
          </a:p>
          <a:p>
            <a:pPr algn="l"/>
            <a:r>
              <a:rPr lang="en-US" sz="2000" b="1" dirty="0" err="1">
                <a:solidFill>
                  <a:schemeClr val="tx1"/>
                </a:solidFill>
              </a:rPr>
              <a:t>whereΔ</a:t>
            </a:r>
            <a:r>
              <a:rPr lang="en-US" sz="2000" b="1" dirty="0">
                <a:solidFill>
                  <a:schemeClr val="tx1"/>
                </a:solidFill>
              </a:rPr>
              <a:t> l is change in length and l</a:t>
            </a:r>
            <a:r>
              <a:rPr lang="en-US" sz="2000" b="1" baseline="-25000" dirty="0">
                <a:solidFill>
                  <a:schemeClr val="tx1"/>
                </a:solidFill>
              </a:rPr>
              <a:t>0</a:t>
            </a:r>
            <a:r>
              <a:rPr lang="en-US" sz="2000" b="1" dirty="0">
                <a:solidFill>
                  <a:schemeClr val="tx1"/>
                </a:solidFill>
              </a:rPr>
              <a:t> is the original length of the specimen. Stress and strain allow us to compare the properties of different materials as these quantities are independent of the characteristics of the specimen (cross sectional area and length). (You should note that the specimen will deform also in the direction perpendicular to the stretching but, for the purpose of our discussion here, this can be neglected).</a:t>
            </a:r>
          </a:p>
          <a:p>
            <a:pPr algn="l"/>
            <a:r>
              <a:rPr lang="en-US" sz="2000" b="1" dirty="0">
                <a:solidFill>
                  <a:schemeClr val="tx1"/>
                </a:solidFill>
              </a:rPr>
              <a:t>The stress is usually expressed in </a:t>
            </a:r>
            <a:r>
              <a:rPr lang="en-US" sz="2000" b="1" dirty="0" err="1">
                <a:solidFill>
                  <a:schemeClr val="tx1"/>
                </a:solidFill>
              </a:rPr>
              <a:t>megapascals</a:t>
            </a:r>
            <a:r>
              <a:rPr lang="en-US" sz="2000" b="1" dirty="0">
                <a:solidFill>
                  <a:schemeClr val="tx1"/>
                </a:solidFill>
              </a:rPr>
              <a:t> (1 N/ m</a:t>
            </a:r>
            <a:r>
              <a:rPr lang="en-US" sz="2000" b="1" baseline="30000" dirty="0">
                <a:solidFill>
                  <a:schemeClr val="tx1"/>
                </a:solidFill>
              </a:rPr>
              <a:t>2</a:t>
            </a:r>
            <a:r>
              <a:rPr lang="en-US" sz="2000" b="1" dirty="0">
                <a:solidFill>
                  <a:schemeClr val="tx1"/>
                </a:solidFill>
              </a:rPr>
              <a:t> = 1 Pa, 1 </a:t>
            </a:r>
            <a:r>
              <a:rPr lang="en-US" sz="2000" b="1" dirty="0" err="1">
                <a:solidFill>
                  <a:schemeClr val="tx1"/>
                </a:solidFill>
              </a:rPr>
              <a:t>MPa</a:t>
            </a:r>
            <a:r>
              <a:rPr lang="en-US" sz="2000" b="1" dirty="0">
                <a:solidFill>
                  <a:schemeClr val="tx1"/>
                </a:solidFill>
              </a:rPr>
              <a:t> = 10</a:t>
            </a:r>
            <a:r>
              <a:rPr lang="en-US" sz="2000" b="1" baseline="30000" dirty="0">
                <a:solidFill>
                  <a:schemeClr val="tx1"/>
                </a:solidFill>
              </a:rPr>
              <a:t>6</a:t>
            </a:r>
            <a:r>
              <a:rPr lang="en-US" sz="2000" b="1" dirty="0">
                <a:solidFill>
                  <a:schemeClr val="tx1"/>
                </a:solidFill>
              </a:rPr>
              <a:t> Pa) whereas the strain is by definition a dimensionless quantity.</a:t>
            </a:r>
          </a:p>
          <a:p>
            <a:pPr algn="l"/>
            <a:endParaRPr lang="en-US" sz="2000" b="1" dirty="0">
              <a:solidFill>
                <a:schemeClr val="tx1"/>
              </a:solidFill>
            </a:endParaRPr>
          </a:p>
        </p:txBody>
      </p:sp>
      <p:sp>
        <p:nvSpPr>
          <p:cNvPr id="5" name="Slide Number Placeholder 4"/>
          <p:cNvSpPr>
            <a:spLocks noGrp="1"/>
          </p:cNvSpPr>
          <p:nvPr>
            <p:ph type="sldNum" sz="quarter" idx="12"/>
          </p:nvPr>
        </p:nvSpPr>
        <p:spPr/>
        <p:txBody>
          <a:bodyPr/>
          <a:lstStyle/>
          <a:p>
            <a:fld id="{E61B884B-9812-42AC-80EB-E52B919DA4E7}" type="slidenum">
              <a:rPr lang="en-US" smtClean="0"/>
              <a:t>5</a:t>
            </a:fld>
            <a:endParaRPr lang="en-US"/>
          </a:p>
        </p:txBody>
      </p:sp>
    </p:spTree>
    <p:extLst>
      <p:ext uri="{BB962C8B-B14F-4D97-AF65-F5344CB8AC3E}">
        <p14:creationId xmlns:p14="http://schemas.microsoft.com/office/powerpoint/2010/main" val="21193026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lstStyle/>
          <a:p>
            <a:r>
              <a:rPr lang="en-US" sz="3200" dirty="0"/>
              <a:t>Mechanical Properties of Polymer </a:t>
            </a:r>
          </a:p>
        </p:txBody>
      </p:sp>
      <p:sp>
        <p:nvSpPr>
          <p:cNvPr id="3" name="Subtitle 2"/>
          <p:cNvSpPr>
            <a:spLocks noGrp="1"/>
          </p:cNvSpPr>
          <p:nvPr>
            <p:ph type="subTitle" idx="1"/>
          </p:nvPr>
        </p:nvSpPr>
        <p:spPr>
          <a:xfrm>
            <a:off x="228599" y="1288473"/>
            <a:ext cx="8527473" cy="5188527"/>
          </a:xfrm>
        </p:spPr>
        <p:txBody>
          <a:bodyPr>
            <a:normAutofit/>
          </a:bodyPr>
          <a:lstStyle/>
          <a:p>
            <a:pPr algn="l"/>
            <a:br>
              <a:rPr lang="en-US" sz="2000" dirty="0"/>
            </a:br>
            <a:r>
              <a:rPr lang="en-US" sz="2000" b="1" dirty="0">
                <a:solidFill>
                  <a:schemeClr val="tx1"/>
                </a:solidFill>
              </a:rPr>
              <a:t>The deformation or strain depends on the magnitude of the applied stress. The stress-strain </a:t>
            </a:r>
            <a:r>
              <a:rPr lang="en-US" sz="2000" b="1" dirty="0" err="1">
                <a:solidFill>
                  <a:schemeClr val="tx1"/>
                </a:solidFill>
              </a:rPr>
              <a:t>behaviour</a:t>
            </a:r>
            <a:r>
              <a:rPr lang="en-US" sz="2000" b="1" dirty="0">
                <a:solidFill>
                  <a:schemeClr val="tx1"/>
                </a:solidFill>
              </a:rPr>
              <a:t> of metals under the influence of a tensile force is defined in terms of Hooke's law (at low applied stress)</a:t>
            </a:r>
          </a:p>
          <a:p>
            <a:r>
              <a:rPr lang="en-US" sz="2000" b="1" dirty="0">
                <a:solidFill>
                  <a:schemeClr val="tx1"/>
                </a:solidFill>
              </a:rPr>
              <a:t> σ = E ԑ</a:t>
            </a:r>
          </a:p>
          <a:p>
            <a:r>
              <a:rPr lang="en-US" sz="2000" b="1" dirty="0">
                <a:solidFill>
                  <a:schemeClr val="tx1"/>
                </a:solidFill>
              </a:rPr>
              <a:t>which indicates that stress is proportional to strain. A solid that obeys Hooke's law is said to be elastic.</a:t>
            </a:r>
          </a:p>
          <a:p>
            <a:r>
              <a:rPr lang="en-US" sz="2000" b="1" dirty="0">
                <a:solidFill>
                  <a:schemeClr val="tx1"/>
                </a:solidFill>
              </a:rPr>
              <a:t>The proportionality constant E is the modulus of elasticity or Young's modulus. Since the strain  ԑ  is a dimensionless quantity, the modulus E has the same units as stress  σ.</a:t>
            </a:r>
          </a:p>
          <a:p>
            <a:r>
              <a:rPr lang="en-US" sz="2000" b="1" dirty="0">
                <a:solidFill>
                  <a:schemeClr val="tx1"/>
                </a:solidFill>
              </a:rPr>
              <a:t>The modulus gives a measure of a material's resistance to deformation. Obviously, high values of the Young's modulus are associated with high resistance to deformation.</a:t>
            </a:r>
          </a:p>
          <a:p>
            <a:br>
              <a:rPr lang="en-US" sz="2000" dirty="0"/>
            </a:br>
            <a:endParaRPr lang="en-US" sz="2000" b="1" dirty="0">
              <a:solidFill>
                <a:schemeClr val="tx1"/>
              </a:solidFill>
            </a:endParaRPr>
          </a:p>
        </p:txBody>
      </p:sp>
      <p:sp>
        <p:nvSpPr>
          <p:cNvPr id="5" name="Slide Number Placeholder 4"/>
          <p:cNvSpPr>
            <a:spLocks noGrp="1"/>
          </p:cNvSpPr>
          <p:nvPr>
            <p:ph type="sldNum" sz="quarter" idx="12"/>
          </p:nvPr>
        </p:nvSpPr>
        <p:spPr/>
        <p:txBody>
          <a:bodyPr/>
          <a:lstStyle/>
          <a:p>
            <a:fld id="{E61B884B-9812-42AC-80EB-E52B919DA4E7}" type="slidenum">
              <a:rPr lang="en-US" smtClean="0"/>
              <a:t>6</a:t>
            </a:fld>
            <a:endParaRPr lang="en-US"/>
          </a:p>
        </p:txBody>
      </p:sp>
    </p:spTree>
    <p:extLst>
      <p:ext uri="{BB962C8B-B14F-4D97-AF65-F5344CB8AC3E}">
        <p14:creationId xmlns:p14="http://schemas.microsoft.com/office/powerpoint/2010/main" val="2775915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lstStyle/>
          <a:p>
            <a:r>
              <a:rPr lang="en-US" sz="3200" dirty="0"/>
              <a:t>Mechanical Properties of Polymer </a:t>
            </a:r>
          </a:p>
        </p:txBody>
      </p:sp>
      <p:sp>
        <p:nvSpPr>
          <p:cNvPr id="3" name="Subtitle 2"/>
          <p:cNvSpPr>
            <a:spLocks noGrp="1"/>
          </p:cNvSpPr>
          <p:nvPr>
            <p:ph type="subTitle" idx="1"/>
          </p:nvPr>
        </p:nvSpPr>
        <p:spPr>
          <a:xfrm>
            <a:off x="228599" y="1080655"/>
            <a:ext cx="8527473" cy="5396345"/>
          </a:xfrm>
        </p:spPr>
        <p:txBody>
          <a:bodyPr>
            <a:normAutofit/>
          </a:bodyPr>
          <a:lstStyle/>
          <a:p>
            <a:pPr algn="l">
              <a:lnSpc>
                <a:spcPct val="150000"/>
              </a:lnSpc>
            </a:pPr>
            <a:endParaRPr lang="en-US" sz="2000" b="1" dirty="0">
              <a:solidFill>
                <a:schemeClr val="tx1"/>
              </a:solidFill>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1142999"/>
            <a:ext cx="8001000" cy="3096491"/>
          </a:xfrm>
          <a:prstGeom prst="rect">
            <a:avLst/>
          </a:prstGeom>
        </p:spPr>
      </p:pic>
      <p:sp>
        <p:nvSpPr>
          <p:cNvPr id="5" name="Rectangle 4"/>
          <p:cNvSpPr/>
          <p:nvPr/>
        </p:nvSpPr>
        <p:spPr>
          <a:xfrm>
            <a:off x="381000" y="4565073"/>
            <a:ext cx="8028709" cy="1676741"/>
          </a:xfrm>
          <a:prstGeom prst="rect">
            <a:avLst/>
          </a:prstGeom>
        </p:spPr>
        <p:txBody>
          <a:bodyPr wrap="square">
            <a:spAutoFit/>
          </a:bodyPr>
          <a:lstStyle/>
          <a:p>
            <a:pPr>
              <a:lnSpc>
                <a:spcPct val="200000"/>
              </a:lnSpc>
            </a:pPr>
            <a:r>
              <a:rPr lang="en-US" dirty="0"/>
              <a:t>For metals, Young's modulus varies between 45 and 400 </a:t>
            </a:r>
            <a:r>
              <a:rPr lang="en-US" dirty="0" err="1"/>
              <a:t>GPa</a:t>
            </a:r>
            <a:r>
              <a:rPr lang="en-US" dirty="0"/>
              <a:t> (1 </a:t>
            </a:r>
            <a:r>
              <a:rPr lang="en-US" dirty="0" err="1"/>
              <a:t>GPa</a:t>
            </a:r>
            <a:r>
              <a:rPr lang="en-US" dirty="0"/>
              <a:t> = 10</a:t>
            </a:r>
            <a:r>
              <a:rPr lang="en-US" baseline="30000" dirty="0"/>
              <a:t>9</a:t>
            </a:r>
            <a:r>
              <a:rPr lang="en-US" dirty="0"/>
              <a:t> N/m</a:t>
            </a:r>
            <a:r>
              <a:rPr lang="en-US" baseline="30000" dirty="0"/>
              <a:t>2</a:t>
            </a:r>
            <a:r>
              <a:rPr lang="en-US" dirty="0"/>
              <a:t> = 10</a:t>
            </a:r>
            <a:r>
              <a:rPr lang="en-US" baseline="30000" dirty="0"/>
              <a:t>3</a:t>
            </a:r>
            <a:r>
              <a:rPr lang="en-US" dirty="0"/>
              <a:t>MPa); the </a:t>
            </a:r>
            <a:r>
              <a:rPr lang="en-US" b="1" dirty="0"/>
              <a:t>stiffer</a:t>
            </a:r>
            <a:r>
              <a:rPr lang="en-US" dirty="0"/>
              <a:t> the material, the </a:t>
            </a:r>
            <a:r>
              <a:rPr lang="en-US" b="1" dirty="0"/>
              <a:t>higher</a:t>
            </a:r>
            <a:r>
              <a:rPr lang="en-US" dirty="0"/>
              <a:t> is the modulus. Among polymeric materials, </a:t>
            </a:r>
            <a:r>
              <a:rPr lang="en-US" b="1" dirty="0"/>
              <a:t>fibers</a:t>
            </a:r>
            <a:r>
              <a:rPr lang="en-US" dirty="0"/>
              <a:t> have the </a:t>
            </a:r>
            <a:r>
              <a:rPr lang="en-US" b="1" dirty="0"/>
              <a:t>highest tensile moduli</a:t>
            </a:r>
            <a:r>
              <a:rPr lang="en-US" dirty="0"/>
              <a:t>.</a:t>
            </a:r>
          </a:p>
        </p:txBody>
      </p:sp>
      <p:sp>
        <p:nvSpPr>
          <p:cNvPr id="7" name="Slide Number Placeholder 6"/>
          <p:cNvSpPr>
            <a:spLocks noGrp="1"/>
          </p:cNvSpPr>
          <p:nvPr>
            <p:ph type="sldNum" sz="quarter" idx="12"/>
          </p:nvPr>
        </p:nvSpPr>
        <p:spPr/>
        <p:txBody>
          <a:bodyPr/>
          <a:lstStyle/>
          <a:p>
            <a:fld id="{E61B884B-9812-42AC-80EB-E52B919DA4E7}" type="slidenum">
              <a:rPr lang="en-US" smtClean="0"/>
              <a:t>7</a:t>
            </a:fld>
            <a:endParaRPr lang="en-US"/>
          </a:p>
        </p:txBody>
      </p:sp>
    </p:spTree>
    <p:extLst>
      <p:ext uri="{BB962C8B-B14F-4D97-AF65-F5344CB8AC3E}">
        <p14:creationId xmlns:p14="http://schemas.microsoft.com/office/powerpoint/2010/main" val="4209119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lstStyle/>
          <a:p>
            <a:r>
              <a:rPr lang="en-US" sz="3200" dirty="0"/>
              <a:t>Mechanical Properties of Polymer </a:t>
            </a:r>
          </a:p>
        </p:txBody>
      </p:sp>
      <p:sp>
        <p:nvSpPr>
          <p:cNvPr id="3" name="Subtitle 2"/>
          <p:cNvSpPr>
            <a:spLocks noGrp="1"/>
          </p:cNvSpPr>
          <p:nvPr>
            <p:ph type="subTitle" idx="1"/>
          </p:nvPr>
        </p:nvSpPr>
        <p:spPr>
          <a:xfrm>
            <a:off x="228599" y="1080655"/>
            <a:ext cx="8527473" cy="5396345"/>
          </a:xfrm>
        </p:spPr>
        <p:txBody>
          <a:bodyPr>
            <a:normAutofit/>
          </a:bodyPr>
          <a:lstStyle/>
          <a:p>
            <a:pPr algn="l"/>
            <a:r>
              <a:rPr lang="en-US" sz="2000" b="1" dirty="0">
                <a:solidFill>
                  <a:schemeClr val="tx1"/>
                </a:solidFill>
              </a:rPr>
              <a:t>The stress-strain curve shown above provides other important information on the mechanical response of a material, in addition to Young's modulus. The ultimate strength or tensile strength is defined as the stress that is required to break the material. This value of stress gives a measure of the material's strength.</a:t>
            </a:r>
          </a:p>
          <a:p>
            <a:pPr algn="l"/>
            <a:r>
              <a:rPr lang="en-US" sz="2000" b="1" dirty="0">
                <a:solidFill>
                  <a:schemeClr val="tx1"/>
                </a:solidFill>
              </a:rPr>
              <a:t>The area under the stress-strain curve highlighted below is a measure of the total energy that a material is able to absorb before breaking. This is related to the material's toughness.</a:t>
            </a:r>
          </a:p>
          <a:p>
            <a:pPr algn="l">
              <a:lnSpc>
                <a:spcPct val="150000"/>
              </a:lnSpc>
            </a:pPr>
            <a:endParaRPr lang="en-US" sz="2000" b="1" dirty="0">
              <a:solidFill>
                <a:schemeClr val="tx1"/>
              </a:solidFill>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799" y="3810000"/>
            <a:ext cx="3200401" cy="259080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267200" y="3733800"/>
            <a:ext cx="3048000" cy="2667000"/>
          </a:xfrm>
          <a:prstGeom prst="rect">
            <a:avLst/>
          </a:prstGeom>
        </p:spPr>
      </p:pic>
      <p:sp>
        <p:nvSpPr>
          <p:cNvPr id="7" name="Slide Number Placeholder 6"/>
          <p:cNvSpPr>
            <a:spLocks noGrp="1"/>
          </p:cNvSpPr>
          <p:nvPr>
            <p:ph type="sldNum" sz="quarter" idx="12"/>
          </p:nvPr>
        </p:nvSpPr>
        <p:spPr/>
        <p:txBody>
          <a:bodyPr/>
          <a:lstStyle/>
          <a:p>
            <a:fld id="{E61B884B-9812-42AC-80EB-E52B919DA4E7}" type="slidenum">
              <a:rPr lang="en-US" smtClean="0"/>
              <a:t>8</a:t>
            </a:fld>
            <a:endParaRPr lang="en-US"/>
          </a:p>
        </p:txBody>
      </p:sp>
    </p:spTree>
    <p:extLst>
      <p:ext uri="{BB962C8B-B14F-4D97-AF65-F5344CB8AC3E}">
        <p14:creationId xmlns:p14="http://schemas.microsoft.com/office/powerpoint/2010/main" val="605385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1"/>
            <a:ext cx="7772400" cy="609600"/>
          </a:xfrm>
        </p:spPr>
        <p:txBody>
          <a:bodyPr/>
          <a:lstStyle/>
          <a:p>
            <a:r>
              <a:rPr lang="en-US" sz="3200" dirty="0"/>
              <a:t>Mechanical Properties of Polymer </a:t>
            </a:r>
          </a:p>
        </p:txBody>
      </p:sp>
      <p:sp>
        <p:nvSpPr>
          <p:cNvPr id="3" name="Subtitle 2"/>
          <p:cNvSpPr>
            <a:spLocks noGrp="1"/>
          </p:cNvSpPr>
          <p:nvPr>
            <p:ph type="subTitle" idx="1"/>
          </p:nvPr>
        </p:nvSpPr>
        <p:spPr>
          <a:xfrm>
            <a:off x="193963" y="838200"/>
            <a:ext cx="8527473" cy="5781675"/>
          </a:xfrm>
        </p:spPr>
        <p:txBody>
          <a:bodyPr>
            <a:normAutofit/>
          </a:bodyPr>
          <a:lstStyle/>
          <a:p>
            <a:pPr algn="l">
              <a:lnSpc>
                <a:spcPct val="150000"/>
              </a:lnSpc>
            </a:pPr>
            <a:r>
              <a:rPr lang="en-US" sz="2000" b="1" dirty="0">
                <a:solidFill>
                  <a:schemeClr val="tx1"/>
                </a:solidFill>
              </a:rPr>
              <a:t>Strength and toughness are not correlated and therefore a material that is strong is not necessarily tough. Materials that deform little before breaking are said to be brittle </a:t>
            </a:r>
            <a:r>
              <a:rPr lang="en-US" sz="2000" b="1" i="1" dirty="0" err="1">
                <a:solidFill>
                  <a:schemeClr val="tx1"/>
                </a:solidFill>
              </a:rPr>
              <a:t>e.g.</a:t>
            </a:r>
            <a:r>
              <a:rPr lang="en-US" sz="2000" b="1" dirty="0" err="1">
                <a:solidFill>
                  <a:schemeClr val="tx1"/>
                </a:solidFill>
              </a:rPr>
              <a:t>plastics</a:t>
            </a:r>
            <a:r>
              <a:rPr lang="en-US" sz="2000" b="1" dirty="0">
                <a:solidFill>
                  <a:schemeClr val="tx1"/>
                </a:solidFill>
              </a:rPr>
              <a:t> such as polystyrene are brittle.</a:t>
            </a:r>
          </a:p>
          <a:p>
            <a:pPr algn="l">
              <a:lnSpc>
                <a:spcPct val="150000"/>
              </a:lnSpc>
            </a:pPr>
            <a:r>
              <a:rPr lang="en-US" sz="2000" b="1" dirty="0">
                <a:solidFill>
                  <a:schemeClr val="tx1"/>
                </a:solidFill>
              </a:rPr>
              <a:t>Polymers may show different types of stress-strain </a:t>
            </a:r>
            <a:r>
              <a:rPr lang="en-US" sz="2000" b="1" dirty="0" err="1">
                <a:solidFill>
                  <a:schemeClr val="tx1"/>
                </a:solidFill>
              </a:rPr>
              <a:t>behaviour</a:t>
            </a:r>
            <a:r>
              <a:rPr lang="en-US" sz="2000" b="1" dirty="0">
                <a:solidFill>
                  <a:schemeClr val="tx1"/>
                </a:solidFill>
              </a:rPr>
              <a:t> and, according to the stress-strain curve, we may distinguish between</a:t>
            </a:r>
          </a:p>
          <a:p>
            <a:pPr algn="l">
              <a:lnSpc>
                <a:spcPct val="150000"/>
              </a:lnSpc>
            </a:pPr>
            <a:r>
              <a:rPr lang="en-US" sz="2000" b="1" dirty="0">
                <a:solidFill>
                  <a:srgbClr val="C00000"/>
                </a:solidFill>
              </a:rPr>
              <a:t>rigid and flexible plastics</a:t>
            </a:r>
          </a:p>
          <a:p>
            <a:pPr algn="l">
              <a:lnSpc>
                <a:spcPct val="150000"/>
              </a:lnSpc>
            </a:pPr>
            <a:r>
              <a:rPr lang="en-US" sz="2000" b="1" dirty="0" err="1">
                <a:solidFill>
                  <a:srgbClr val="C00000"/>
                </a:solidFill>
              </a:rPr>
              <a:t>fibres</a:t>
            </a:r>
            <a:endParaRPr lang="en-US" sz="2000" b="1" dirty="0">
              <a:solidFill>
                <a:srgbClr val="C00000"/>
              </a:solidFill>
            </a:endParaRPr>
          </a:p>
          <a:p>
            <a:pPr algn="l">
              <a:lnSpc>
                <a:spcPct val="150000"/>
              </a:lnSpc>
            </a:pPr>
            <a:r>
              <a:rPr lang="en-US" sz="2000" b="1" dirty="0">
                <a:solidFill>
                  <a:srgbClr val="C00000"/>
                </a:solidFill>
              </a:rPr>
              <a:t>elastomers</a:t>
            </a:r>
          </a:p>
          <a:p>
            <a:pPr algn="l">
              <a:lnSpc>
                <a:spcPct val="150000"/>
              </a:lnSpc>
            </a:pPr>
            <a:endParaRPr lang="en-US" sz="2000" b="1" dirty="0">
              <a:solidFill>
                <a:schemeClr val="tx1"/>
              </a:solidFill>
            </a:endParaRPr>
          </a:p>
        </p:txBody>
      </p:sp>
      <p:sp>
        <p:nvSpPr>
          <p:cNvPr id="5" name="Slide Number Placeholder 4"/>
          <p:cNvSpPr>
            <a:spLocks noGrp="1"/>
          </p:cNvSpPr>
          <p:nvPr>
            <p:ph type="sldNum" sz="quarter" idx="12"/>
          </p:nvPr>
        </p:nvSpPr>
        <p:spPr/>
        <p:txBody>
          <a:bodyPr/>
          <a:lstStyle/>
          <a:p>
            <a:fld id="{E61B884B-9812-42AC-80EB-E52B919DA4E7}" type="slidenum">
              <a:rPr lang="en-US" smtClean="0"/>
              <a:t>9</a:t>
            </a:fld>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6400" y="4572000"/>
            <a:ext cx="5562600" cy="2047875"/>
          </a:xfrm>
          <a:prstGeom prst="rect">
            <a:avLst/>
          </a:prstGeom>
        </p:spPr>
      </p:pic>
    </p:spTree>
    <p:extLst>
      <p:ext uri="{BB962C8B-B14F-4D97-AF65-F5344CB8AC3E}">
        <p14:creationId xmlns:p14="http://schemas.microsoft.com/office/powerpoint/2010/main" val="605385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425</TotalTime>
  <Words>861</Words>
  <Application>Microsoft Office PowerPoint</Application>
  <PresentationFormat>On-screen Show (4:3)</PresentationFormat>
  <Paragraphs>95</Paragraphs>
  <Slides>19</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Mechanical Properties of Polymer </vt:lpstr>
      <vt:lpstr>Mechanical Properties of Polymer </vt:lpstr>
      <vt:lpstr>Mechanical Properties of Polymer </vt:lpstr>
      <vt:lpstr>Mechanical Properties of Polymer </vt:lpstr>
      <vt:lpstr>Mechanical Properties of Polymer </vt:lpstr>
      <vt:lpstr>Mechanical Properties of Polymer </vt:lpstr>
      <vt:lpstr>Mechanical Properties of Polymer </vt:lpstr>
      <vt:lpstr>Mechanical Properties of Polymer </vt:lpstr>
      <vt:lpstr>Mechanical Properties of Polymer </vt:lpstr>
      <vt:lpstr>Mechanical Properties of Polymer-Rigid Plastic </vt:lpstr>
      <vt:lpstr>Mechanical Properties of Polymer - Fiber</vt:lpstr>
      <vt:lpstr>Mechanical Properties of Polymer </vt:lpstr>
      <vt:lpstr>Mechanical Properties of Polymer-Flexible Plastic </vt:lpstr>
      <vt:lpstr>Mechanical Properties of Polymer-Elastomer  </vt:lpstr>
      <vt:lpstr>Stress Strain Behavior of Flexible Plastics  </vt:lpstr>
      <vt:lpstr>Stress Strain Behavior of Flexible Plastics </vt:lpstr>
      <vt:lpstr> Stress Strain Behavior of Flexible Plastics</vt:lpstr>
      <vt:lpstr>Stress Strain Behavior of Flexible Plastics</vt:lpstr>
      <vt:lpstr>Stress Strain Behavior of Flexible Plastics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Mechanical Properties of Polymer</dc:title>
  <dc:creator>Owner</dc:creator>
  <cp:lastModifiedBy>Owner</cp:lastModifiedBy>
  <cp:revision>25</cp:revision>
  <dcterms:created xsi:type="dcterms:W3CDTF">2016-12-25T18:48:29Z</dcterms:created>
  <dcterms:modified xsi:type="dcterms:W3CDTF">2019-08-30T19:53:15Z</dcterms:modified>
</cp:coreProperties>
</file>