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7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2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7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4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01EC4-C842-4D7B-8D16-9D90BAFC1D1E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2BEA6-9255-4F94-9727-59675F72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4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Nine: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Oral Assessment:</a:t>
            </a:r>
          </a:p>
          <a:p>
            <a:r>
              <a:rPr lang="en-US" dirty="0" smtClean="0"/>
              <a:t>General characteristics of oral assessment:</a:t>
            </a:r>
          </a:p>
          <a:p>
            <a:r>
              <a:rPr lang="en-US" dirty="0" smtClean="0"/>
              <a:t>The following characteristics distinguish oral tests:</a:t>
            </a:r>
          </a:p>
          <a:p>
            <a:r>
              <a:rPr lang="en-US" dirty="0" smtClean="0"/>
              <a:t>1. They are very time-consuming.</a:t>
            </a:r>
          </a:p>
          <a:p>
            <a:r>
              <a:rPr lang="en-US" dirty="0" smtClean="0"/>
              <a:t>2. They are integrative tests.</a:t>
            </a:r>
          </a:p>
          <a:p>
            <a:r>
              <a:rPr lang="en-US" dirty="0" smtClean="0"/>
              <a:t>3. They are on the whole subjectively scored.</a:t>
            </a:r>
          </a:p>
          <a:p>
            <a:r>
              <a:rPr lang="en-US" dirty="0" smtClean="0"/>
              <a:t>4. There are serious doubts about their reliability.</a:t>
            </a:r>
          </a:p>
          <a:p>
            <a:r>
              <a:rPr lang="en-US" dirty="0" smtClean="0"/>
              <a:t>5. They are considered valid tests.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0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Three Phases of Oral Assessment: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Warm up – to make acquaintance of each student and encourage him to perform well by starting asking him some social questions about his health and studies and the like.</a:t>
            </a:r>
          </a:p>
          <a:p>
            <a:r>
              <a:rPr lang="en-US" dirty="0" smtClean="0"/>
              <a:t>2. Main Task – to present some tasks to the student and assess his oral ability to comprehend and respond in English.</a:t>
            </a:r>
          </a:p>
          <a:p>
            <a:r>
              <a:rPr lang="en-US" dirty="0" smtClean="0"/>
              <a:t>3. Round Up – to tie up and end by encouraging the student to contribute his own individual views on the topics discussed and giving him the impression that the interview was a pleasant experience for both him and the examiner.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4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 of Oral Assessment: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can be divided into three categories:</a:t>
            </a:r>
          </a:p>
          <a:p>
            <a:r>
              <a:rPr lang="en-US" dirty="0" smtClean="0"/>
              <a:t>1. Direct speaking tests such as the oral interview</a:t>
            </a:r>
          </a:p>
          <a:p>
            <a:r>
              <a:rPr lang="en-US" dirty="0" smtClean="0"/>
              <a:t>2. Indirect tests such as </a:t>
            </a:r>
            <a:r>
              <a:rPr lang="en-US" dirty="0" smtClean="0"/>
              <a:t>the paper and pencil tests of pronunciation and listening comprehension</a:t>
            </a:r>
          </a:p>
          <a:p>
            <a:r>
              <a:rPr lang="en-US" dirty="0" smtClean="0"/>
              <a:t>3. Semi – direct tests such as the highly structured speech samples by means of visual, recorded or printed stimuli.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2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Techniques for Assessing Oral Skills: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activities of the dialogue, general conversation, reading and pronunciation can be assessed by the following techniques:</a:t>
            </a:r>
          </a:p>
          <a:p>
            <a:r>
              <a:rPr lang="en-US" dirty="0" smtClean="0"/>
              <a:t>1. The dialogue (teacher/student or student/student)</a:t>
            </a:r>
          </a:p>
          <a:p>
            <a:r>
              <a:rPr lang="en-US" dirty="0" smtClean="0"/>
              <a:t>2. Interview</a:t>
            </a:r>
          </a:p>
          <a:p>
            <a:r>
              <a:rPr lang="en-US" dirty="0" smtClean="0"/>
              <a:t>3. Picture-based questions</a:t>
            </a:r>
          </a:p>
          <a:p>
            <a:r>
              <a:rPr lang="en-US" dirty="0" smtClean="0"/>
              <a:t>4. Situations</a:t>
            </a:r>
          </a:p>
          <a:p>
            <a:r>
              <a:rPr lang="en-US" dirty="0" smtClean="0"/>
              <a:t>5. A short passage for reading aloud</a:t>
            </a:r>
          </a:p>
          <a:p>
            <a:r>
              <a:rPr lang="en-US" dirty="0" smtClean="0"/>
              <a:t>6. Sound discrimination and sound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8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Criteria for Oral Assessment: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Accuracy: The level of accuracy in grammar, vocabulary and pronunciation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Appropriacy</a:t>
            </a:r>
            <a:r>
              <a:rPr lang="en-US" dirty="0" smtClean="0"/>
              <a:t>: The use of language broadly appropriate to what the speaker means to say.</a:t>
            </a:r>
          </a:p>
          <a:p>
            <a:r>
              <a:rPr lang="en-US" dirty="0" smtClean="0"/>
              <a:t>3. Fluency: The ease and speed in speaking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5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Chapter Nine:</vt:lpstr>
      <vt:lpstr>The Three Phases of Oral Assessment:</vt:lpstr>
      <vt:lpstr>Methods of Oral Assessment: </vt:lpstr>
      <vt:lpstr>Techniques for Assessing Oral Skills:</vt:lpstr>
      <vt:lpstr>Criteria for Oral Assessment: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Nine:</dc:title>
  <dc:creator>Windows User</dc:creator>
  <cp:lastModifiedBy>Windows User</cp:lastModifiedBy>
  <cp:revision>5</cp:revision>
  <dcterms:created xsi:type="dcterms:W3CDTF">2019-04-19T10:42:14Z</dcterms:created>
  <dcterms:modified xsi:type="dcterms:W3CDTF">2019-04-19T11:27:51Z</dcterms:modified>
</cp:coreProperties>
</file>