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sldIdLst>
    <p:sldId id="256" r:id="rId2"/>
    <p:sldId id="261" r:id="rId3"/>
    <p:sldId id="257" r:id="rId4"/>
    <p:sldId id="258" r:id="rId5"/>
    <p:sldId id="260" r:id="rId6"/>
    <p:sldId id="262" r:id="rId7"/>
    <p:sldId id="263" r:id="rId8"/>
    <p:sldId id="264"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FE82E7C-844A-4B1E-904D-EE692F98A514}" type="datetimeFigureOut">
              <a:rPr lang="ar-IQ" smtClean="0"/>
              <a:t>05/07/1440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E15EE6F-B206-42DC-9BF2-30847C7932FB}" type="slidenum">
              <a:rPr lang="ar-IQ" smtClean="0"/>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06/10/1421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06/10/1421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06/10/1421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06/10/1421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06/10/1421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06/10/1421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06/10/1421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06/10/1421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06/10/1421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06/10/1421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06/10/1421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06/10/1421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576063"/>
          </a:xfrm>
        </p:spPr>
        <p:txBody>
          <a:bodyPr>
            <a:normAutofit fontScale="90000"/>
          </a:bodyPr>
          <a:lstStyle/>
          <a:p>
            <a:r>
              <a:rPr lang="en-US" dirty="0" smtClean="0"/>
              <a:t>APA Style</a:t>
            </a:r>
            <a:endParaRPr lang="ar-IQ" dirty="0"/>
          </a:p>
        </p:txBody>
      </p:sp>
      <p:sp>
        <p:nvSpPr>
          <p:cNvPr id="3" name="Subtitle 2"/>
          <p:cNvSpPr>
            <a:spLocks noGrp="1"/>
          </p:cNvSpPr>
          <p:nvPr>
            <p:ph type="subTitle" idx="1"/>
          </p:nvPr>
        </p:nvSpPr>
        <p:spPr>
          <a:xfrm>
            <a:off x="323528" y="980728"/>
            <a:ext cx="8568952" cy="4658072"/>
          </a:xfrm>
        </p:spPr>
        <p:style>
          <a:lnRef idx="2">
            <a:schemeClr val="dk1">
              <a:shade val="50000"/>
            </a:schemeClr>
          </a:lnRef>
          <a:fillRef idx="1">
            <a:schemeClr val="dk1"/>
          </a:fillRef>
          <a:effectRef idx="0">
            <a:schemeClr val="dk1"/>
          </a:effectRef>
          <a:fontRef idx="minor">
            <a:schemeClr val="lt1"/>
          </a:fontRef>
        </p:style>
        <p:txBody>
          <a:bodyPr>
            <a:normAutofit fontScale="92500" lnSpcReduction="20000"/>
          </a:bodyPr>
          <a:lstStyle/>
          <a:p>
            <a:pPr algn="l"/>
            <a:r>
              <a:rPr lang="en-US" b="1" dirty="0" smtClean="0">
                <a:solidFill>
                  <a:schemeClr val="bg1"/>
                </a:solidFill>
              </a:rPr>
              <a:t>Text citations</a:t>
            </a:r>
            <a:r>
              <a:rPr lang="en-US" dirty="0" smtClean="0">
                <a:solidFill>
                  <a:schemeClr val="bg1"/>
                </a:solidFill>
              </a:rPr>
              <a:t>: Source material must be documented in the body of the paper by citing  the author(s) and date(s) of the sources. The underlying principle is </a:t>
            </a:r>
            <a:r>
              <a:rPr lang="en-US" dirty="0" smtClean="0">
                <a:solidFill>
                  <a:schemeClr val="bg1"/>
                </a:solidFill>
              </a:rPr>
              <a:t>that ideas </a:t>
            </a:r>
            <a:r>
              <a:rPr lang="en-US" dirty="0" smtClean="0">
                <a:solidFill>
                  <a:schemeClr val="bg1"/>
                </a:solidFill>
              </a:rPr>
              <a:t>and words of others must be formally acknowledged. The reader can obtain the full source citation from the list of references that follows the </a:t>
            </a:r>
            <a:r>
              <a:rPr lang="ar-IQ" dirty="0" smtClean="0">
                <a:solidFill>
                  <a:schemeClr val="bg1"/>
                </a:solidFill>
              </a:rPr>
              <a:t> </a:t>
            </a:r>
            <a:r>
              <a:rPr lang="en-US" dirty="0" smtClean="0">
                <a:solidFill>
                  <a:schemeClr val="bg1"/>
                </a:solidFill>
              </a:rPr>
              <a:t>body </a:t>
            </a:r>
            <a:r>
              <a:rPr lang="en-US" dirty="0" smtClean="0">
                <a:solidFill>
                  <a:schemeClr val="bg1"/>
                </a:solidFill>
              </a:rPr>
              <a:t>of the paper</a:t>
            </a:r>
          </a:p>
          <a:p>
            <a:r>
              <a:rPr lang="en-US" dirty="0" smtClean="0">
                <a:solidFill>
                  <a:schemeClr val="bg1"/>
                </a:solidFill>
              </a:rPr>
              <a:t>1- </a:t>
            </a:r>
            <a:r>
              <a:rPr lang="en-US" dirty="0" smtClean="0">
                <a:solidFill>
                  <a:schemeClr val="bg1"/>
                </a:solidFill>
              </a:rPr>
              <a:t>When the names of the authors of a source are part of the formal structure of the sentence, the year of publication appears in parentheses following the identification of the authors. Consider the following </a:t>
            </a:r>
            <a:r>
              <a:rPr lang="en-US" dirty="0" smtClean="0">
                <a:solidFill>
                  <a:schemeClr val="bg1"/>
                </a:solidFill>
              </a:rPr>
              <a:t>example</a:t>
            </a:r>
            <a:r>
              <a:rPr lang="en-US" dirty="0" smtClean="0">
                <a:solidFill>
                  <a:schemeClr val="bg1"/>
                </a:solidFill>
              </a:rPr>
              <a:t>:</a:t>
            </a:r>
          </a:p>
          <a:p>
            <a:endParaRPr lang="ar-IQ"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496944" cy="606319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l"/>
            <a:r>
              <a:rPr lang="en-US" dirty="0" smtClean="0">
                <a:cs typeface="+mj-cs"/>
              </a:rPr>
              <a:t> </a:t>
            </a:r>
            <a:r>
              <a:rPr lang="en-US" sz="2800" dirty="0" smtClean="0">
                <a:cs typeface="+mj-cs"/>
              </a:rPr>
              <a:t>1</a:t>
            </a:r>
            <a:r>
              <a:rPr lang="en-US" dirty="0" smtClean="0">
                <a:cs typeface="+mj-cs"/>
              </a:rPr>
              <a:t>*</a:t>
            </a:r>
            <a:r>
              <a:rPr lang="en-US" sz="2800" dirty="0" smtClean="0">
                <a:cs typeface="+mj-cs"/>
              </a:rPr>
              <a:t>Mateo </a:t>
            </a:r>
            <a:r>
              <a:rPr lang="en-US" sz="2800" dirty="0" smtClean="0">
                <a:cs typeface="+mj-cs"/>
              </a:rPr>
              <a:t>(1995) stated that the old concept said about </a:t>
            </a:r>
            <a:r>
              <a:rPr lang="en-US" sz="2800" dirty="0" smtClean="0">
                <a:cs typeface="+mj-cs"/>
              </a:rPr>
              <a:t>irony “</a:t>
            </a:r>
            <a:r>
              <a:rPr lang="en-US" sz="2800" dirty="0" smtClean="0">
                <a:cs typeface="+mj-cs"/>
              </a:rPr>
              <a:t>saying one thing and meaning another” is no longer accurate portrayal of the complex techniques used by writers </a:t>
            </a:r>
            <a:r>
              <a:rPr lang="en-US" sz="2800" dirty="0" smtClean="0">
                <a:cs typeface="+mj-cs"/>
              </a:rPr>
              <a:t>to create </a:t>
            </a:r>
            <a:r>
              <a:rPr lang="en-US" sz="2800" dirty="0" smtClean="0">
                <a:cs typeface="+mj-cs"/>
              </a:rPr>
              <a:t>irony.  This is confirmed by Simpson (2011) who stated that “irony has a frequent and common definition</a:t>
            </a:r>
            <a:r>
              <a:rPr lang="en-US" sz="2800" dirty="0" smtClean="0">
                <a:cs typeface="+mj-cs"/>
              </a:rPr>
              <a:t>: “saying what  </a:t>
            </a:r>
            <a:r>
              <a:rPr lang="en-US" sz="2800" dirty="0" smtClean="0">
                <a:cs typeface="+mj-cs"/>
              </a:rPr>
              <a:t>is  contrary  to  what  is meant.”Irony  is  such  a highly  rhetorical and  elusive  tool  that it is  difficult  </a:t>
            </a:r>
            <a:r>
              <a:rPr lang="en-US" sz="2800" dirty="0" smtClean="0">
                <a:cs typeface="+mj-cs"/>
              </a:rPr>
              <a:t>to define </a:t>
            </a:r>
            <a:r>
              <a:rPr lang="en-US" sz="2800" dirty="0" smtClean="0">
                <a:cs typeface="+mj-cs"/>
              </a:rPr>
              <a:t>in terms of its interpretation, let alone style and language (</a:t>
            </a:r>
            <a:r>
              <a:rPr lang="en-US" sz="2800" dirty="0" err="1" smtClean="0">
                <a:cs typeface="+mj-cs"/>
              </a:rPr>
              <a:t>Chakhachiro</a:t>
            </a:r>
            <a:r>
              <a:rPr lang="en-US" sz="2800" dirty="0" smtClean="0">
                <a:cs typeface="+mj-cs"/>
              </a:rPr>
              <a:t>, 2011). </a:t>
            </a:r>
            <a:endParaRPr lang="en-US" sz="2800" dirty="0" smtClean="0">
              <a:cs typeface="+mj-cs"/>
            </a:endParaRPr>
          </a:p>
          <a:p>
            <a:pPr algn="l"/>
            <a:r>
              <a:rPr lang="en-US" sz="2000" dirty="0" smtClean="0">
                <a:cs typeface="+mj-cs"/>
              </a:rPr>
              <a:t>Mateo</a:t>
            </a:r>
            <a:r>
              <a:rPr lang="en-US" sz="2000" dirty="0" smtClean="0">
                <a:cs typeface="+mj-cs"/>
              </a:rPr>
              <a:t>, M. (1995). The Translation of Irony, Meta, XL. 1. </a:t>
            </a:r>
            <a:r>
              <a:rPr lang="en-US" sz="2000" dirty="0" smtClean="0">
                <a:cs typeface="+mj-cs"/>
              </a:rPr>
              <a:t>                                 Simpson</a:t>
            </a:r>
            <a:r>
              <a:rPr lang="en-US" sz="2000" dirty="0" smtClean="0">
                <a:cs typeface="+mj-cs"/>
              </a:rPr>
              <a:t>, Paul.  (2011). “That’s not ironic, that’s just stupid: </a:t>
            </a:r>
            <a:r>
              <a:rPr lang="en-US" sz="2000" dirty="0" smtClean="0">
                <a:cs typeface="+mj-cs"/>
              </a:rPr>
              <a:t>Towards </a:t>
            </a:r>
            <a:r>
              <a:rPr lang="en-US" sz="2000" dirty="0" smtClean="0">
                <a:cs typeface="+mj-cs"/>
              </a:rPr>
              <a:t>an eclectic </a:t>
            </a:r>
            <a:r>
              <a:rPr lang="en-US" sz="2000" dirty="0" smtClean="0">
                <a:cs typeface="+mj-cs"/>
              </a:rPr>
              <a:t>                 account </a:t>
            </a:r>
            <a:r>
              <a:rPr lang="en-US" sz="2000" dirty="0" smtClean="0">
                <a:cs typeface="+mj-cs"/>
              </a:rPr>
              <a:t>of the   discourse of irony.” In: </a:t>
            </a:r>
            <a:r>
              <a:rPr lang="en-US" sz="2000" dirty="0" smtClean="0">
                <a:cs typeface="+mj-cs"/>
              </a:rPr>
              <a:t>Marta   </a:t>
            </a:r>
            <a:r>
              <a:rPr lang="en-US" sz="2000" dirty="0" err="1" smtClean="0">
                <a:cs typeface="+mj-cs"/>
              </a:rPr>
              <a:t>Dynel</a:t>
            </a:r>
            <a:r>
              <a:rPr lang="en-US" sz="2000" dirty="0" smtClean="0">
                <a:cs typeface="+mj-cs"/>
              </a:rPr>
              <a:t>  (Ed.),  The  </a:t>
            </a:r>
            <a:r>
              <a:rPr lang="en-US" sz="2000" dirty="0" smtClean="0">
                <a:cs typeface="+mj-cs"/>
              </a:rPr>
              <a:t>                             Pragmatics  </a:t>
            </a:r>
            <a:r>
              <a:rPr lang="en-US" sz="2000" dirty="0" smtClean="0">
                <a:cs typeface="+mj-cs"/>
              </a:rPr>
              <a:t>of  </a:t>
            </a:r>
            <a:r>
              <a:rPr lang="en-US" sz="2000" dirty="0" err="1" smtClean="0">
                <a:cs typeface="+mj-cs"/>
              </a:rPr>
              <a:t>Humour</a:t>
            </a:r>
            <a:r>
              <a:rPr lang="en-US" sz="2000" dirty="0" smtClean="0">
                <a:cs typeface="+mj-cs"/>
              </a:rPr>
              <a:t>  across  Discourse  Domains</a:t>
            </a:r>
            <a:r>
              <a:rPr lang="en-US" sz="2000" dirty="0" smtClean="0">
                <a:cs typeface="+mj-cs"/>
              </a:rPr>
              <a:t>. Amsterdam</a:t>
            </a:r>
            <a:r>
              <a:rPr lang="en-US" sz="2000" dirty="0" smtClean="0">
                <a:cs typeface="+mj-cs"/>
              </a:rPr>
              <a:t>, </a:t>
            </a:r>
            <a:r>
              <a:rPr lang="en-US" sz="2000" dirty="0" smtClean="0">
                <a:cs typeface="+mj-cs"/>
              </a:rPr>
              <a:t>                            Philadelphia:  John  </a:t>
            </a:r>
            <a:r>
              <a:rPr lang="en-US" sz="2000" dirty="0" err="1" smtClean="0">
                <a:cs typeface="+mj-cs"/>
              </a:rPr>
              <a:t>Benjamins</a:t>
            </a:r>
            <a:r>
              <a:rPr lang="en-US" sz="2000" dirty="0" smtClean="0">
                <a:cs typeface="+mj-cs"/>
              </a:rPr>
              <a:t> Publishing </a:t>
            </a:r>
            <a:r>
              <a:rPr lang="en-US" sz="2000" dirty="0" smtClean="0">
                <a:cs typeface="+mj-cs"/>
              </a:rPr>
              <a:t>Company, 33-50</a:t>
            </a:r>
            <a:r>
              <a:rPr lang="en-US" sz="2800" dirty="0" smtClean="0">
                <a:cs typeface="+mj-cs"/>
              </a:rPr>
              <a:t>.</a:t>
            </a:r>
            <a:endParaRPr lang="ar-IQ" dirty="0">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6178698"/>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pPr algn="l"/>
            <a:r>
              <a:rPr lang="en-US" sz="3200" dirty="0" smtClean="0"/>
              <a:t>2*Recently</a:t>
            </a:r>
            <a:r>
              <a:rPr lang="en-US" sz="3200" dirty="0" smtClean="0"/>
              <a:t>, different questions about the impact of tests are being asked. Work </a:t>
            </a:r>
            <a:r>
              <a:rPr lang="en-US" sz="3200" dirty="0" smtClean="0"/>
              <a:t> </a:t>
            </a:r>
            <a:r>
              <a:rPr lang="en-US" sz="3200" dirty="0" smtClean="0"/>
              <a:t>from the field of World </a:t>
            </a:r>
            <a:r>
              <a:rPr lang="en-US" sz="3200" dirty="0" err="1" smtClean="0"/>
              <a:t>Englishes</a:t>
            </a:r>
            <a:r>
              <a:rPr lang="en-US" sz="3200" dirty="0" smtClean="0"/>
              <a:t> has called into question the validity of tests in light of the use of English as an “international” language—specifically the extent to which current tests and test design practices represent the way English is now used in the global context (</a:t>
            </a:r>
            <a:r>
              <a:rPr lang="en-US" sz="3200" dirty="0" err="1" smtClean="0"/>
              <a:t>Widdowson</a:t>
            </a:r>
            <a:r>
              <a:rPr lang="en-US" sz="3200" dirty="0" smtClean="0"/>
              <a:t>, 2012) </a:t>
            </a:r>
            <a:r>
              <a:rPr lang="en-US" sz="3200" dirty="0" smtClean="0"/>
              <a:t/>
            </a:r>
            <a:br>
              <a:rPr lang="en-US" sz="3200" dirty="0" smtClean="0"/>
            </a:br>
            <a:r>
              <a:rPr lang="en-US" sz="3200" dirty="0" smtClean="0"/>
              <a:t/>
            </a:r>
            <a:br>
              <a:rPr lang="en-US" sz="3200" dirty="0" smtClean="0"/>
            </a:br>
            <a:r>
              <a:rPr lang="en-US" sz="3200" dirty="0" err="1" smtClean="0"/>
              <a:t>Widdowson</a:t>
            </a:r>
            <a:r>
              <a:rPr lang="en-US" sz="3200" dirty="0" smtClean="0"/>
              <a:t>, H. G. (2012). ELF and the inconvenience </a:t>
            </a:r>
            <a:r>
              <a:rPr lang="en-US" sz="3200" dirty="0" smtClean="0"/>
              <a:t>              of established concepts. Journal of </a:t>
            </a:r>
            <a:r>
              <a:rPr lang="en-US" sz="3200" dirty="0" smtClean="0"/>
              <a:t>English as </a:t>
            </a:r>
            <a:r>
              <a:rPr lang="en-US" sz="3200" dirty="0" smtClean="0"/>
              <a:t>               a Lingua </a:t>
            </a:r>
            <a:r>
              <a:rPr lang="en-US" sz="3200" dirty="0" smtClean="0"/>
              <a:t>Franca, 1(1), 5–26. </a:t>
            </a:r>
            <a:r>
              <a:rPr lang="en-US" sz="3200" dirty="0" err="1" smtClean="0"/>
              <a:t>doi</a:t>
            </a:r>
            <a:r>
              <a:rPr lang="en-US" sz="3200" dirty="0" smtClean="0"/>
              <a:t>: </a:t>
            </a:r>
            <a:r>
              <a:rPr lang="en-US" sz="3200" dirty="0" smtClean="0"/>
              <a:t>10.1515/</a:t>
            </a:r>
            <a:r>
              <a:rPr lang="en-US" sz="3200" dirty="0" err="1" smtClean="0"/>
              <a:t>jelf</a:t>
            </a:r>
            <a:r>
              <a:rPr lang="en-US" sz="3200" dirty="0" smtClean="0"/>
              <a:t>-                2012-0002 </a:t>
            </a:r>
            <a:r>
              <a:rPr lang="en-US" sz="3200" dirty="0" smtClean="0"/>
              <a:t/>
            </a:r>
            <a:br>
              <a:rPr lang="en-US" sz="3200" dirty="0" smtClean="0"/>
            </a:br>
            <a:endParaRPr lang="ar-IQ"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pPr algn="l"/>
            <a:r>
              <a:rPr lang="en-US" sz="4000" dirty="0" smtClean="0"/>
              <a:t>3-*Alternatively, important considerations </a:t>
            </a:r>
            <a:r>
              <a:rPr lang="ar-KW" sz="4000" dirty="0" smtClean="0"/>
              <a:t> </a:t>
            </a:r>
            <a:r>
              <a:rPr lang="en-US" sz="4000" dirty="0" smtClean="0"/>
              <a:t>about testing within the teaching English as an international language (TEIL) context have been raised, in particular that “recent debates about assessment of English as an international language have revolved around two important questions: Whose norms should we apply? How do we define proficiency in the English language?” (</a:t>
            </a:r>
            <a:r>
              <a:rPr lang="en-US" sz="4000" dirty="0" err="1" smtClean="0"/>
              <a:t>Canagarajah</a:t>
            </a:r>
            <a:r>
              <a:rPr lang="en-US" sz="4000" dirty="0" smtClean="0"/>
              <a:t>, 2006, p.229).</a:t>
            </a:r>
            <a:r>
              <a:rPr lang="en-US" dirty="0" smtClean="0"/>
              <a:t> </a:t>
            </a:r>
            <a:br>
              <a:rPr lang="en-US" dirty="0" smtClean="0"/>
            </a:b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507288" cy="3514402"/>
          </a:xfrm>
          <a:prstGeom prst="rect">
            <a:avLst/>
          </a:prstGeom>
        </p:spPr>
        <p:style>
          <a:lnRef idx="1">
            <a:schemeClr val="dk1"/>
          </a:lnRef>
          <a:fillRef idx="3">
            <a:schemeClr val="dk1"/>
          </a:fillRef>
          <a:effectRef idx="2">
            <a:schemeClr val="dk1"/>
          </a:effectRef>
          <a:fontRef idx="minor">
            <a:schemeClr val="lt1"/>
          </a:fontRef>
        </p:style>
        <p:txBody>
          <a:bodyPr>
            <a:normAutofit fontScale="32500" lnSpcReduction="20000"/>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9600" b="0" i="0" u="none" strike="noStrike" kern="1200" cap="none" spc="0" normalizeH="0" baseline="0" noProof="0" dirty="0" err="1" smtClean="0">
                <a:ln>
                  <a:noFill/>
                </a:ln>
                <a:solidFill>
                  <a:schemeClr val="bg1"/>
                </a:solidFill>
                <a:effectLst/>
                <a:uLnTx/>
                <a:uFillTx/>
                <a:latin typeface="+mj-lt"/>
                <a:ea typeface="+mj-ea"/>
                <a:cs typeface="+mj-cs"/>
              </a:rPr>
              <a:t>Canagarajah</a:t>
            </a:r>
            <a:r>
              <a:rPr kumimoji="0" lang="en-US" sz="9600" b="0" i="0" u="none" strike="noStrike" kern="1200" cap="none" spc="0" normalizeH="0" baseline="0" noProof="0" dirty="0" smtClean="0">
                <a:ln>
                  <a:noFill/>
                </a:ln>
                <a:solidFill>
                  <a:schemeClr val="bg1"/>
                </a:solidFill>
                <a:effectLst/>
                <a:uLnTx/>
                <a:uFillTx/>
                <a:latin typeface="+mj-lt"/>
                <a:ea typeface="+mj-ea"/>
                <a:cs typeface="+mj-cs"/>
              </a:rPr>
              <a:t>, A. S. (2006). Changing communicative            </a:t>
            </a:r>
            <a:r>
              <a:rPr kumimoji="0" lang="en-US" sz="9600" b="0" i="0" u="none" strike="noStrike" kern="1200" cap="none" spc="0" normalizeH="0" baseline="0" noProof="0" dirty="0" err="1" smtClean="0">
                <a:ln>
                  <a:noFill/>
                </a:ln>
                <a:solidFill>
                  <a:schemeClr val="bg1"/>
                </a:solidFill>
                <a:effectLst/>
                <a:uLnTx/>
                <a:uFillTx/>
                <a:latin typeface="+mj-lt"/>
                <a:ea typeface="+mj-ea"/>
                <a:cs typeface="+mj-cs"/>
              </a:rPr>
              <a:t>needs,revised</a:t>
            </a:r>
            <a:r>
              <a:rPr kumimoji="0" lang="en-US" sz="9600" b="0" i="0" u="none" strike="noStrike" kern="1200" cap="none" spc="0" normalizeH="0" baseline="0" noProof="0" dirty="0" smtClean="0">
                <a:ln>
                  <a:noFill/>
                </a:ln>
                <a:solidFill>
                  <a:schemeClr val="bg1"/>
                </a:solidFill>
                <a:effectLst/>
                <a:uLnTx/>
                <a:uFillTx/>
                <a:latin typeface="+mj-lt"/>
                <a:ea typeface="+mj-ea"/>
                <a:cs typeface="+mj-cs"/>
              </a:rPr>
              <a:t> assessment objectives: Testing             English as an International Language.                           Language Assessment Quarterly, 3(3), 229–                42.doi:10.1207/s15434311laq0303_1</a:t>
            </a:r>
            <a:endParaRPr kumimoji="0" lang="ar-IQ" sz="96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7"/>
            <a:ext cx="8280920" cy="3539430"/>
          </a:xfrm>
          <a:prstGeom prst="rect">
            <a:avLst/>
          </a:prstGeom>
        </p:spPr>
        <p:txBody>
          <a:bodyPr wrap="square">
            <a:spAutoFit/>
          </a:bodyPr>
          <a:lstStyle/>
          <a:p>
            <a:pPr algn="l"/>
            <a:r>
              <a:rPr lang="en-US" sz="2800" dirty="0" smtClean="0">
                <a:cs typeface="+mj-cs"/>
              </a:rPr>
              <a:t>*Wirth and Mitchell (1994) found that although there was a reduction in insulin dosage over a period of two weeks in the treatment condition compared to the control condition, the difference was not statistically significant.     </a:t>
            </a:r>
            <a:r>
              <a:rPr lang="en-US" sz="2800" b="1" dirty="0" smtClean="0">
                <a:cs typeface="+mj-cs"/>
              </a:rPr>
              <a:t>[Note: and is used when multiple authors are identified as part of the formal structure of the sentence Compare this to the example in the </a:t>
            </a:r>
            <a:r>
              <a:rPr lang="en-US" sz="2800" b="1" dirty="0" smtClean="0">
                <a:cs typeface="+mj-cs"/>
              </a:rPr>
              <a:t>following</a:t>
            </a:r>
          </a:p>
          <a:p>
            <a:pPr algn="l"/>
            <a:endParaRPr lang="en-US" sz="2800" b="1" dirty="0" smtClean="0">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04664"/>
            <a:ext cx="8280920" cy="5940088"/>
          </a:xfrm>
          <a:prstGeom prst="rect">
            <a:avLst/>
          </a:prstGeom>
        </p:spPr>
        <p:txBody>
          <a:bodyPr wrap="square">
            <a:spAutoFit/>
          </a:bodyPr>
          <a:lstStyle/>
          <a:p>
            <a:pPr algn="l"/>
            <a:r>
              <a:rPr lang="en-US" sz="2400" b="1" dirty="0" smtClean="0"/>
              <a:t>2-When </a:t>
            </a:r>
            <a:r>
              <a:rPr lang="en-US" sz="2400" b="1" dirty="0" smtClean="0"/>
              <a:t>the authors of a source are not </a:t>
            </a:r>
            <a:r>
              <a:rPr lang="en-US" sz="2400" b="1" dirty="0" err="1" smtClean="0"/>
              <a:t>partof</a:t>
            </a:r>
            <a:r>
              <a:rPr lang="en-US" sz="2400" b="1" dirty="0" smtClean="0"/>
              <a:t> the formal structure of the </a:t>
            </a:r>
            <a:r>
              <a:rPr lang="en-US" sz="2400" b="1" dirty="0" smtClean="0"/>
              <a:t>sentence, both </a:t>
            </a:r>
            <a:r>
              <a:rPr lang="en-US" sz="2400" b="1" dirty="0" smtClean="0"/>
              <a:t>the authors and years of publication appear in parentheses, separated </a:t>
            </a:r>
            <a:r>
              <a:rPr lang="en-US" sz="2400" b="1" dirty="0" smtClean="0"/>
              <a:t>by Commas and between two references or more to use semicolons. Consider </a:t>
            </a:r>
            <a:r>
              <a:rPr lang="en-US" sz="2400" b="1" dirty="0" smtClean="0"/>
              <a:t>the following </a:t>
            </a:r>
            <a:r>
              <a:rPr lang="en-US" sz="2400" b="1" dirty="0" smtClean="0"/>
              <a:t>example and example no 3: </a:t>
            </a:r>
            <a:r>
              <a:rPr lang="en-US" sz="2000" b="1" dirty="0" smtClean="0"/>
              <a:t> </a:t>
            </a:r>
          </a:p>
          <a:p>
            <a:pPr algn="l"/>
            <a:endParaRPr lang="en-US" sz="2000" b="1" dirty="0" smtClean="0"/>
          </a:p>
          <a:p>
            <a:pPr algn="l"/>
            <a:r>
              <a:rPr lang="en-US" sz="2400" b="1" dirty="0" smtClean="0"/>
              <a:t>*</a:t>
            </a:r>
            <a:r>
              <a:rPr lang="en-US" sz="2400" b="1" dirty="0" smtClean="0"/>
              <a:t>Reviews </a:t>
            </a:r>
            <a:r>
              <a:rPr lang="en-US" sz="2400" b="1" dirty="0" smtClean="0"/>
              <a:t>of research on religion and </a:t>
            </a:r>
            <a:r>
              <a:rPr lang="en-US" sz="2400" b="1" dirty="0" smtClean="0"/>
              <a:t>health have </a:t>
            </a:r>
            <a:r>
              <a:rPr lang="en-US" sz="2400" b="1" dirty="0" smtClean="0"/>
              <a:t>concluded that at least some </a:t>
            </a:r>
            <a:r>
              <a:rPr lang="en-US" sz="2400" b="1" dirty="0" smtClean="0"/>
              <a:t>types of </a:t>
            </a:r>
            <a:r>
              <a:rPr lang="en-US" sz="2400" b="1" dirty="0" smtClean="0"/>
              <a:t>religious behaviors are related to higher levels of physical and </a:t>
            </a:r>
            <a:r>
              <a:rPr lang="en-US" sz="2400" b="1" dirty="0" smtClean="0"/>
              <a:t>mental health (Gartner </a:t>
            </a:r>
            <a:r>
              <a:rPr lang="en-US" sz="2400" b="1" dirty="0" smtClean="0"/>
              <a:t>, Larson,&amp; Allen, 1991; Koenig,1990; Levin &amp; V anderpool,1991; </a:t>
            </a:r>
            <a:r>
              <a:rPr lang="en-US" sz="2400" b="1" dirty="0" err="1" smtClean="0"/>
              <a:t>Maton</a:t>
            </a:r>
            <a:r>
              <a:rPr lang="en-US" sz="2400" b="1" dirty="0" smtClean="0"/>
              <a:t> &amp; </a:t>
            </a:r>
            <a:r>
              <a:rPr lang="en-US" sz="2400" b="1" dirty="0" err="1" smtClean="0"/>
              <a:t>Pargament</a:t>
            </a:r>
            <a:r>
              <a:rPr lang="en-US" sz="2400" b="1" dirty="0" smtClean="0"/>
              <a:t>, 1987;Paloma &amp;Pendleton,1991;Payne,Bergin</a:t>
            </a:r>
            <a:r>
              <a:rPr lang="en-US" sz="2400" b="1" dirty="0" smtClean="0"/>
              <a:t>, </a:t>
            </a:r>
            <a:r>
              <a:rPr lang="en-US" sz="2400" b="1" dirty="0" err="1" smtClean="0"/>
              <a:t>Bielema</a:t>
            </a:r>
            <a:r>
              <a:rPr lang="en-US" sz="2400" b="1" dirty="0" smtClean="0"/>
              <a:t>, &amp; </a:t>
            </a:r>
            <a:r>
              <a:rPr lang="en-US" sz="2400" b="1" dirty="0" smtClean="0"/>
              <a:t>Jenkins,1991</a:t>
            </a:r>
            <a:r>
              <a:rPr lang="en-US" sz="2400" b="1" dirty="0" smtClean="0"/>
              <a:t>). </a:t>
            </a:r>
            <a:endParaRPr lang="en-US" sz="2400" b="1" dirty="0" smtClean="0"/>
          </a:p>
          <a:p>
            <a:pPr algn="l"/>
            <a:r>
              <a:rPr lang="en-US" sz="2400" b="1" dirty="0" smtClean="0"/>
              <a:t>     </a:t>
            </a:r>
            <a:r>
              <a:rPr lang="en-US" sz="2400" b="1" dirty="0" smtClean="0"/>
              <a:t>[Note: &amp;is used </a:t>
            </a:r>
            <a:r>
              <a:rPr lang="en-US" sz="2400" b="1" dirty="0" smtClean="0"/>
              <a:t>when multiple </a:t>
            </a:r>
            <a:r>
              <a:rPr lang="en-US" sz="2400" b="1" dirty="0" smtClean="0"/>
              <a:t>authors are identified in </a:t>
            </a:r>
            <a:r>
              <a:rPr lang="en-US" sz="2400" b="1" dirty="0" smtClean="0"/>
              <a:t>parenthetical material. Note </a:t>
            </a:r>
            <a:r>
              <a:rPr lang="en-US" sz="2400" b="1" dirty="0" smtClean="0"/>
              <a:t>also that </a:t>
            </a:r>
            <a:r>
              <a:rPr lang="en-US" sz="2400" b="1" dirty="0" smtClean="0"/>
              <a:t>when several </a:t>
            </a:r>
            <a:r>
              <a:rPr lang="en-US" sz="2400" b="1" dirty="0" smtClean="0"/>
              <a:t>sources are cited parenthetically ,</a:t>
            </a:r>
            <a:r>
              <a:rPr lang="en-US" sz="2400" b="1" dirty="0" smtClean="0"/>
              <a:t>they  are ordered alphabetically by first authors‘ surnames</a:t>
            </a:r>
            <a:r>
              <a:rPr lang="en-US" sz="2400" b="1" dirty="0"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8568952" cy="6124754"/>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pPr algn="l"/>
            <a:r>
              <a:rPr lang="en-US" sz="2800" dirty="0" smtClean="0">
                <a:cs typeface="+mj-cs"/>
              </a:rPr>
              <a:t>3-When </a:t>
            </a:r>
            <a:r>
              <a:rPr lang="en-US" sz="2800" dirty="0" smtClean="0">
                <a:cs typeface="+mj-cs"/>
              </a:rPr>
              <a:t>a source that has </a:t>
            </a:r>
            <a:r>
              <a:rPr lang="en-US" sz="2800" dirty="0" smtClean="0">
                <a:cs typeface="+mj-cs"/>
              </a:rPr>
              <a:t>two authors </a:t>
            </a:r>
            <a:r>
              <a:rPr lang="en-US" sz="2800" dirty="0" smtClean="0">
                <a:cs typeface="+mj-cs"/>
              </a:rPr>
              <a:t>is cited</a:t>
            </a:r>
            <a:r>
              <a:rPr lang="en-US" sz="2800" dirty="0" smtClean="0">
                <a:cs typeface="+mj-cs"/>
              </a:rPr>
              <a:t>, both </a:t>
            </a:r>
            <a:r>
              <a:rPr lang="en-US" sz="2800" dirty="0" smtClean="0">
                <a:cs typeface="+mj-cs"/>
              </a:rPr>
              <a:t>authors are included every time </a:t>
            </a:r>
            <a:r>
              <a:rPr lang="en-US" sz="2800" dirty="0" smtClean="0">
                <a:cs typeface="+mj-cs"/>
              </a:rPr>
              <a:t>the source </a:t>
            </a:r>
            <a:r>
              <a:rPr lang="en-US" sz="2800" dirty="0" smtClean="0">
                <a:cs typeface="+mj-cs"/>
              </a:rPr>
              <a:t>is </a:t>
            </a:r>
            <a:r>
              <a:rPr lang="en-US" sz="2800" dirty="0" smtClean="0">
                <a:cs typeface="+mj-cs"/>
              </a:rPr>
              <a:t>cited.</a:t>
            </a:r>
          </a:p>
          <a:p>
            <a:pPr algn="l"/>
            <a:endParaRPr lang="en-US" sz="2800" dirty="0" smtClean="0">
              <a:cs typeface="+mj-cs"/>
            </a:endParaRPr>
          </a:p>
          <a:p>
            <a:pPr algn="l"/>
            <a:r>
              <a:rPr lang="en-US" sz="2800" dirty="0" smtClean="0">
                <a:cs typeface="+mj-cs"/>
              </a:rPr>
              <a:t>4-When </a:t>
            </a:r>
            <a:r>
              <a:rPr lang="en-US" sz="2800" dirty="0" smtClean="0">
                <a:cs typeface="+mj-cs"/>
              </a:rPr>
              <a:t>a source that has three, four ,</a:t>
            </a:r>
            <a:r>
              <a:rPr lang="en-US" sz="2800" smtClean="0">
                <a:cs typeface="+mj-cs"/>
              </a:rPr>
              <a:t>or </a:t>
            </a:r>
            <a:r>
              <a:rPr lang="en-US" sz="2800" smtClean="0">
                <a:cs typeface="+mj-cs"/>
              </a:rPr>
              <a:t>five authors </a:t>
            </a:r>
            <a:r>
              <a:rPr lang="en-US" sz="2800" dirty="0" smtClean="0">
                <a:cs typeface="+mj-cs"/>
              </a:rPr>
              <a:t>is cited, all authors are </a:t>
            </a:r>
            <a:r>
              <a:rPr lang="en-US" sz="2800" dirty="0" smtClean="0">
                <a:cs typeface="+mj-cs"/>
              </a:rPr>
              <a:t>included the first time the </a:t>
            </a:r>
            <a:r>
              <a:rPr lang="en-US" sz="2800" dirty="0" smtClean="0">
                <a:cs typeface="+mj-cs"/>
              </a:rPr>
              <a:t>source is cited. When </a:t>
            </a:r>
            <a:r>
              <a:rPr lang="en-US" sz="2800" dirty="0" smtClean="0">
                <a:cs typeface="+mj-cs"/>
              </a:rPr>
              <a:t>that source </a:t>
            </a:r>
            <a:r>
              <a:rPr lang="en-US" sz="2800" dirty="0" smtClean="0">
                <a:cs typeface="+mj-cs"/>
              </a:rPr>
              <a:t>is </a:t>
            </a:r>
            <a:r>
              <a:rPr lang="en-US" sz="2800" dirty="0" smtClean="0">
                <a:cs typeface="+mj-cs"/>
              </a:rPr>
              <a:t>cited </a:t>
            </a:r>
            <a:r>
              <a:rPr lang="en-US" sz="2800" dirty="0" err="1" smtClean="0">
                <a:cs typeface="+mj-cs"/>
              </a:rPr>
              <a:t>again,the</a:t>
            </a:r>
            <a:r>
              <a:rPr lang="en-US" sz="2800" dirty="0" smtClean="0">
                <a:cs typeface="+mj-cs"/>
              </a:rPr>
              <a:t> first author's</a:t>
            </a:r>
            <a:endParaRPr lang="en-US" sz="2800" dirty="0" smtClean="0">
              <a:cs typeface="+mj-cs"/>
            </a:endParaRPr>
          </a:p>
          <a:p>
            <a:pPr algn="l"/>
            <a:r>
              <a:rPr lang="en-US" sz="2800" dirty="0" smtClean="0">
                <a:cs typeface="+mj-cs"/>
              </a:rPr>
              <a:t>surname and "et al." are used. Consider the following example</a:t>
            </a:r>
            <a:r>
              <a:rPr lang="en-US" sz="2800" dirty="0" smtClean="0">
                <a:cs typeface="+mj-cs"/>
              </a:rPr>
              <a:t>:</a:t>
            </a:r>
          </a:p>
          <a:p>
            <a:pPr algn="l"/>
            <a:r>
              <a:rPr lang="en-US" sz="2800" dirty="0" smtClean="0">
                <a:cs typeface="+mj-cs"/>
              </a:rPr>
              <a:t>*Reviews </a:t>
            </a:r>
            <a:r>
              <a:rPr lang="en-US" sz="2800" dirty="0" smtClean="0">
                <a:cs typeface="+mj-cs"/>
              </a:rPr>
              <a:t>of research on religion and </a:t>
            </a:r>
            <a:r>
              <a:rPr lang="en-US" sz="2800" dirty="0" smtClean="0">
                <a:cs typeface="+mj-cs"/>
              </a:rPr>
              <a:t>health have </a:t>
            </a:r>
            <a:r>
              <a:rPr lang="ar-IQ" sz="2800" dirty="0" smtClean="0">
                <a:cs typeface="+mj-cs"/>
              </a:rPr>
              <a:t> </a:t>
            </a:r>
            <a:r>
              <a:rPr lang="en-US" sz="2800" dirty="0" smtClean="0">
                <a:cs typeface="+mj-cs"/>
              </a:rPr>
              <a:t>concluded </a:t>
            </a:r>
            <a:r>
              <a:rPr lang="en-US" sz="2800" dirty="0" smtClean="0">
                <a:cs typeface="+mj-cs"/>
              </a:rPr>
              <a:t>that at least some </a:t>
            </a:r>
            <a:r>
              <a:rPr lang="en-US" sz="2800" dirty="0" smtClean="0">
                <a:cs typeface="+mj-cs"/>
              </a:rPr>
              <a:t>types of </a:t>
            </a:r>
            <a:r>
              <a:rPr lang="en-US" sz="2800" dirty="0" smtClean="0">
                <a:cs typeface="+mj-cs"/>
              </a:rPr>
              <a:t>religious behaviors are related to higher levels of physical and </a:t>
            </a:r>
            <a:r>
              <a:rPr lang="en-US" sz="2800" dirty="0" smtClean="0">
                <a:cs typeface="+mj-cs"/>
              </a:rPr>
              <a:t>mental health</a:t>
            </a:r>
            <a:endParaRPr lang="en-US" sz="2800" dirty="0" smtClean="0">
              <a:cs typeface="+mj-cs"/>
            </a:endParaRPr>
          </a:p>
          <a:p>
            <a:pPr algn="l"/>
            <a:r>
              <a:rPr lang="en-US" sz="2800" dirty="0" smtClean="0">
                <a:cs typeface="+mj-cs"/>
              </a:rPr>
              <a:t>(</a:t>
            </a:r>
            <a:r>
              <a:rPr lang="en-US" sz="2800" dirty="0" err="1" smtClean="0">
                <a:cs typeface="+mj-cs"/>
              </a:rPr>
              <a:t>Payne,Bergin</a:t>
            </a:r>
            <a:r>
              <a:rPr lang="en-US" sz="2800" dirty="0" smtClean="0">
                <a:cs typeface="+mj-cs"/>
              </a:rPr>
              <a:t>, </a:t>
            </a:r>
            <a:r>
              <a:rPr lang="en-US" sz="2800" dirty="0" err="1" smtClean="0">
                <a:cs typeface="+mj-cs"/>
              </a:rPr>
              <a:t>Bielema</a:t>
            </a:r>
            <a:r>
              <a:rPr lang="en-US" sz="2800" dirty="0" smtClean="0">
                <a:cs typeface="+mj-cs"/>
              </a:rPr>
              <a:t>, &amp; Jenkins,1991).</a:t>
            </a:r>
          </a:p>
          <a:p>
            <a:pPr algn="l"/>
            <a:endParaRPr lang="en-US" sz="2800" dirty="0" smtClean="0">
              <a:cs typeface="+mj-cs"/>
            </a:endParaRPr>
          </a:p>
          <a:p>
            <a:pPr algn="l"/>
            <a:r>
              <a:rPr lang="en-US" sz="2800" dirty="0" smtClean="0">
                <a:cs typeface="+mj-cs"/>
              </a:rPr>
              <a:t>Payne et </a:t>
            </a:r>
            <a:r>
              <a:rPr lang="en-US" sz="2800" dirty="0" smtClean="0">
                <a:cs typeface="+mj-cs"/>
              </a:rPr>
              <a:t>al. (1991) showed that ....</a:t>
            </a:r>
            <a:endParaRPr lang="ar-IQ" sz="2800" dirty="0">
              <a:cs typeface="+mj-cs"/>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9567308</TotalTime>
  <Words>731</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سمة Office</vt:lpstr>
      <vt:lpstr>APA Style</vt:lpstr>
      <vt:lpstr>Slide 2</vt:lpstr>
      <vt:lpstr>2*Recently, different questions about the impact of tests are being asked. Work  from the field of World Englishes has called into question the validity of tests in light of the use of English as an “international” language—specifically the extent to which current tests and test design practices represent the way English is now used in the global context (Widdowson, 2012)   Widdowson, H. G. (2012). ELF and the inconvenience               of established concepts. Journal of English as                a Lingua Franca, 1(1), 5–26. doi: 10.1515/jelf-                2012-0002  </vt:lpstr>
      <vt:lpstr>3-*Alternatively, important considerations  about testing within the teaching English as an international language (TEIL) context have been raised, in particular that “recent debates about assessment of English as an international language have revolved around two important questions: Whose norms should we apply? How do we define proficiency in the English language?” (Canagarajah, 2006, p.229).  </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 Style</dc:title>
  <dc:creator>aaa</dc:creator>
  <cp:lastModifiedBy>aaa</cp:lastModifiedBy>
  <cp:revision>32</cp:revision>
  <dcterms:created xsi:type="dcterms:W3CDTF">2000-12-31T21:32:53Z</dcterms:created>
  <dcterms:modified xsi:type="dcterms:W3CDTF">2019-03-11T20:45:24Z</dcterms:modified>
</cp:coreProperties>
</file>