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7" r:id="rId4"/>
    <p:sldId id="259" r:id="rId5"/>
    <p:sldId id="288" r:id="rId6"/>
    <p:sldId id="290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8309D-9DB1-4DBF-9A42-E35ECEF2CF5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FDDE-A02A-45D2-967B-846EB30B6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2667000" y="48768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Dr.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Abdulhussein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M. Abdullah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42692" y="4495800"/>
            <a:ext cx="35773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kern="0" dirty="0" smtClean="0">
              <a:solidFill>
                <a:srgbClr val="0070C0"/>
              </a:solidFill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C00000"/>
                </a:solidFill>
              </a:rPr>
              <a:t>1</a:t>
            </a:r>
            <a:r>
              <a:rPr lang="en-US" b="1" kern="0" baseline="30000" dirty="0" smtClean="0">
                <a:solidFill>
                  <a:srgbClr val="C00000"/>
                </a:solidFill>
              </a:rPr>
              <a:t>st</a:t>
            </a:r>
            <a:r>
              <a:rPr lang="en-US" b="1" kern="0" dirty="0" smtClean="0">
                <a:solidFill>
                  <a:srgbClr val="C00000"/>
                </a:solidFill>
              </a:rPr>
              <a:t>  </a:t>
            </a:r>
            <a:r>
              <a:rPr lang="en-US" b="1" kern="0" dirty="0">
                <a:solidFill>
                  <a:srgbClr val="C00000"/>
                </a:solidFill>
              </a:rPr>
              <a:t>semester </a:t>
            </a:r>
            <a:r>
              <a:rPr lang="en-US" b="1" kern="0" dirty="0" smtClean="0">
                <a:solidFill>
                  <a:srgbClr val="C00000"/>
                </a:solidFill>
              </a:rPr>
              <a:t>2018-2019</a:t>
            </a:r>
            <a:endParaRPr lang="en-US" b="1" kern="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6248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Computer Science Dept., College </a:t>
            </a:r>
            <a:r>
              <a:rPr lang="en-US" dirty="0" smtClean="0"/>
              <a:t>of CS &amp; IT, </a:t>
            </a:r>
            <a:r>
              <a:rPr lang="en-US" dirty="0" err="1" smtClean="0"/>
              <a:t>Basrah</a:t>
            </a:r>
            <a:r>
              <a:rPr lang="en-US" dirty="0" smtClean="0"/>
              <a:t> University</a:t>
            </a:r>
            <a:endParaRPr lang="en-US" dirty="0"/>
          </a:p>
        </p:txBody>
      </p:sp>
      <p:pic>
        <p:nvPicPr>
          <p:cNvPr id="11" name="Picture 10" descr="semantic-we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4429125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730146">
            <a:off x="6731287" y="1352401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Lecture # </a:t>
            </a:r>
            <a:r>
              <a:rPr lang="en-US" sz="2800" b="1" dirty="0" smtClean="0">
                <a:solidFill>
                  <a:srgbClr val="002060"/>
                </a:solidFill>
              </a:rPr>
              <a:t>7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3657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RDF Schema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54617">
            <a:off x="5960528" y="1734910"/>
            <a:ext cx="23241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RDF Schema (Another Example)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/>
              <a:t>rdf:Description</a:t>
            </a:r>
            <a:r>
              <a:rPr lang="en-US" dirty="0"/>
              <a:t> ID=“</a:t>
            </a:r>
            <a:r>
              <a:rPr lang="en-US" b="1" dirty="0">
                <a:solidFill>
                  <a:srgbClr val="FF0000"/>
                </a:solidFill>
              </a:rPr>
              <a:t>Teacher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 err="1"/>
              <a:t>rdf:type</a:t>
            </a:r>
            <a:r>
              <a:rPr lang="en-US" dirty="0"/>
              <a:t> resource=“</a:t>
            </a:r>
            <a:r>
              <a:rPr lang="en-US" dirty="0" err="1"/>
              <a:t>rdf:</a:t>
            </a:r>
            <a:r>
              <a:rPr lang="en-US" b="1" dirty="0" err="1">
                <a:solidFill>
                  <a:srgbClr val="FF0000"/>
                </a:solidFill>
              </a:rPr>
              <a:t>Class</a:t>
            </a:r>
            <a:r>
              <a:rPr lang="en-US" dirty="0" smtClean="0"/>
              <a:t>"/&gt;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&lt;</a:t>
            </a:r>
            <a:r>
              <a:rPr lang="en-US" dirty="0" err="1"/>
              <a:t>rdfs:subClassOf</a:t>
            </a:r>
            <a:r>
              <a:rPr lang="en-US" dirty="0"/>
              <a:t> </a:t>
            </a:r>
            <a:r>
              <a:rPr lang="en-US" dirty="0" err="1"/>
              <a:t>rdf:resource</a:t>
            </a:r>
            <a:r>
              <a:rPr lang="en-US" dirty="0"/>
              <a:t>=“</a:t>
            </a:r>
            <a:r>
              <a:rPr lang="en-US" dirty="0" err="1"/>
              <a:t>foaf:Person</a:t>
            </a:r>
            <a:r>
              <a:rPr lang="en-US" dirty="0" smtClean="0"/>
              <a:t>"/&gt;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&lt;/</a:t>
            </a:r>
            <a:r>
              <a:rPr lang="en-US" dirty="0" err="1"/>
              <a:t>rdf:Description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 err="1"/>
              <a:t>rdf:Description</a:t>
            </a:r>
            <a:r>
              <a:rPr lang="en-US" dirty="0"/>
              <a:t> ID=“</a:t>
            </a:r>
            <a:r>
              <a:rPr lang="en-US" b="1" dirty="0">
                <a:solidFill>
                  <a:srgbClr val="FF0000"/>
                </a:solidFill>
              </a:rPr>
              <a:t>Course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&lt;</a:t>
            </a:r>
            <a:r>
              <a:rPr lang="en-US" dirty="0" err="1"/>
              <a:t>rdf:type</a:t>
            </a:r>
            <a:r>
              <a:rPr lang="en-US" dirty="0"/>
              <a:t> resource=“</a:t>
            </a:r>
            <a:r>
              <a:rPr lang="en-US" dirty="0" err="1"/>
              <a:t>rdf:</a:t>
            </a:r>
            <a:r>
              <a:rPr lang="en-US" b="1" dirty="0" err="1">
                <a:solidFill>
                  <a:srgbClr val="FF0000"/>
                </a:solidFill>
              </a:rPr>
              <a:t>Class</a:t>
            </a:r>
            <a:r>
              <a:rPr lang="en-US" dirty="0" smtClean="0"/>
              <a:t>"/&gt;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&lt;/</a:t>
            </a:r>
            <a:r>
              <a:rPr lang="en-US" dirty="0" err="1"/>
              <a:t>rdf:Description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 err="1"/>
              <a:t>rdf:Description</a:t>
            </a:r>
            <a:r>
              <a:rPr lang="en-US" dirty="0"/>
              <a:t> ID=“</a:t>
            </a:r>
            <a:r>
              <a:rPr lang="en-US" b="1" dirty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&lt;</a:t>
            </a:r>
            <a:r>
              <a:rPr lang="en-US" dirty="0" err="1"/>
              <a:t>rdf:type</a:t>
            </a:r>
            <a:r>
              <a:rPr lang="en-US" dirty="0"/>
              <a:t> resource=“</a:t>
            </a:r>
            <a:r>
              <a:rPr lang="en-US" dirty="0" err="1"/>
              <a:t>rdf:</a:t>
            </a:r>
            <a:r>
              <a:rPr lang="en-US" b="1" dirty="0" err="1">
                <a:solidFill>
                  <a:srgbClr val="FF0000"/>
                </a:solidFill>
              </a:rPr>
              <a:t>Class</a:t>
            </a:r>
            <a:r>
              <a:rPr lang="en-US" dirty="0" smtClean="0"/>
              <a:t>"/&gt;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&lt;/</a:t>
            </a:r>
            <a:r>
              <a:rPr lang="en-US" dirty="0" err="1"/>
              <a:t>rdf:Description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 err="1"/>
              <a:t>rdf:Description</a:t>
            </a:r>
            <a:r>
              <a:rPr lang="en-US" dirty="0"/>
              <a:t> ID="</a:t>
            </a:r>
            <a:r>
              <a:rPr lang="en-US" b="1" dirty="0">
                <a:solidFill>
                  <a:srgbClr val="FF0000"/>
                </a:solidFill>
              </a:rPr>
              <a:t>Truck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&lt;</a:t>
            </a:r>
            <a:r>
              <a:rPr lang="en-US" dirty="0" err="1"/>
              <a:t>rdf:type</a:t>
            </a:r>
            <a:r>
              <a:rPr lang="en-US" dirty="0"/>
              <a:t> resource="http://www.w3.org/...#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"/&gt;</a:t>
            </a:r>
          </a:p>
          <a:p>
            <a:pPr>
              <a:buNone/>
            </a:pPr>
            <a:r>
              <a:rPr lang="en-US" dirty="0" smtClean="0"/>
              <a:t>          &lt;</a:t>
            </a:r>
            <a:r>
              <a:rPr lang="en-US" dirty="0" err="1" smtClean="0"/>
              <a:t>rdfs:</a:t>
            </a:r>
            <a:r>
              <a:rPr lang="en-US" b="1" dirty="0" err="1" smtClean="0">
                <a:solidFill>
                  <a:srgbClr val="FF0000"/>
                </a:solidFill>
              </a:rPr>
              <a:t>subClassOf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rdf:resource</a:t>
            </a:r>
            <a:r>
              <a:rPr lang="en-US" dirty="0"/>
              <a:t>="#</a:t>
            </a:r>
            <a:r>
              <a:rPr lang="en-US" b="1" dirty="0" err="1">
                <a:solidFill>
                  <a:srgbClr val="FF0000"/>
                </a:solidFill>
              </a:rPr>
              <a:t>MotorVehicle</a:t>
            </a:r>
            <a:r>
              <a:rPr lang="en-US" dirty="0" smtClean="0"/>
              <a:t>"/&gt;</a:t>
            </a:r>
          </a:p>
          <a:p>
            <a:pPr>
              <a:buNone/>
            </a:pPr>
            <a:r>
              <a:rPr lang="en-US" dirty="0" smtClean="0"/>
              <a:t>      &lt;/</a:t>
            </a:r>
            <a:r>
              <a:rPr lang="en-US" dirty="0" err="1"/>
              <a:t>rdf:Description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/>
              <a:t>rdf:Description</a:t>
            </a:r>
            <a:r>
              <a:rPr lang="en-US" dirty="0"/>
              <a:t> ID="</a:t>
            </a:r>
            <a:r>
              <a:rPr lang="en-US" b="1" dirty="0" err="1">
                <a:solidFill>
                  <a:srgbClr val="FF0000"/>
                </a:solidFill>
              </a:rPr>
              <a:t>registeredTo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&lt;</a:t>
            </a:r>
            <a:r>
              <a:rPr lang="en-US" dirty="0" err="1"/>
              <a:t>rdf:type</a:t>
            </a:r>
            <a:r>
              <a:rPr lang="en-US" dirty="0"/>
              <a:t> resource="http://www.w3.org/...#</a:t>
            </a:r>
            <a:r>
              <a:rPr lang="en-US" b="1" dirty="0">
                <a:solidFill>
                  <a:srgbClr val="FF0000"/>
                </a:solidFill>
              </a:rPr>
              <a:t>Property</a:t>
            </a:r>
            <a:r>
              <a:rPr lang="en-US" dirty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Introductory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Person </a:t>
            </a:r>
            <a:r>
              <a:rPr lang="en-US" i="1" dirty="0"/>
              <a:t>writes/authors Document.</a:t>
            </a:r>
          </a:p>
          <a:p>
            <a:r>
              <a:rPr lang="en-US" dirty="0" smtClean="0"/>
              <a:t> </a:t>
            </a:r>
            <a:r>
              <a:rPr lang="en-US" dirty="0"/>
              <a:t>Person has </a:t>
            </a:r>
            <a:r>
              <a:rPr lang="en-US" i="1" dirty="0"/>
              <a:t>name (Literal).</a:t>
            </a:r>
          </a:p>
          <a:p>
            <a:r>
              <a:rPr lang="en-US" dirty="0" smtClean="0"/>
              <a:t> </a:t>
            </a:r>
            <a:r>
              <a:rPr lang="en-US" dirty="0"/>
              <a:t>Document has </a:t>
            </a:r>
            <a:r>
              <a:rPr lang="en-US" i="1" dirty="0"/>
              <a:t>title (</a:t>
            </a:r>
            <a:r>
              <a:rPr lang="en-US" i="1" dirty="0" err="1"/>
              <a:t>DC:title</a:t>
            </a:r>
            <a:r>
              <a:rPr lang="en-US" i="1" dirty="0"/>
              <a:t>).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1" y="3543300"/>
            <a:ext cx="6324599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Introductory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Person </a:t>
            </a:r>
            <a:r>
              <a:rPr lang="en-US" i="1" dirty="0"/>
              <a:t>writes/authors Document.</a:t>
            </a:r>
          </a:p>
          <a:p>
            <a:r>
              <a:rPr lang="en-US" dirty="0" smtClean="0"/>
              <a:t> </a:t>
            </a:r>
            <a:r>
              <a:rPr lang="en-US" dirty="0"/>
              <a:t>Person has </a:t>
            </a:r>
            <a:r>
              <a:rPr lang="en-US" i="1" dirty="0"/>
              <a:t>name (Literal).</a:t>
            </a:r>
          </a:p>
          <a:p>
            <a:r>
              <a:rPr lang="en-US" dirty="0" smtClean="0"/>
              <a:t> </a:t>
            </a:r>
            <a:r>
              <a:rPr lang="en-US" dirty="0"/>
              <a:t>Document has </a:t>
            </a:r>
            <a:r>
              <a:rPr lang="en-US" i="1" dirty="0"/>
              <a:t>title (</a:t>
            </a:r>
            <a:r>
              <a:rPr lang="en-US" i="1" dirty="0" err="1"/>
              <a:t>DC:title</a:t>
            </a:r>
            <a:r>
              <a:rPr lang="en-US" i="1" dirty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If we want to focus on the PROPERTY, ...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895725"/>
            <a:ext cx="5943600" cy="270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Person </a:t>
            </a:r>
            <a:r>
              <a:rPr lang="en-US" i="1" dirty="0"/>
              <a:t>writes/authors Document.</a:t>
            </a:r>
          </a:p>
          <a:p>
            <a:r>
              <a:rPr lang="en-US" dirty="0" smtClean="0"/>
              <a:t> </a:t>
            </a:r>
            <a:r>
              <a:rPr lang="en-US" dirty="0"/>
              <a:t>Person has </a:t>
            </a:r>
            <a:r>
              <a:rPr lang="en-US" i="1" dirty="0"/>
              <a:t>name (Literal).</a:t>
            </a:r>
          </a:p>
          <a:p>
            <a:r>
              <a:rPr lang="en-US" dirty="0" smtClean="0"/>
              <a:t> </a:t>
            </a:r>
            <a:r>
              <a:rPr lang="en-US" dirty="0"/>
              <a:t>Document has </a:t>
            </a:r>
            <a:r>
              <a:rPr lang="en-US" i="1" dirty="0"/>
              <a:t>title (</a:t>
            </a:r>
            <a:r>
              <a:rPr lang="en-US" i="1" dirty="0" err="1"/>
              <a:t>DC:title</a:t>
            </a:r>
            <a:r>
              <a:rPr lang="en-US" i="1" dirty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If we want to focus on the PROPERTY, ...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05199"/>
            <a:ext cx="7239000" cy="305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Two-layer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Person </a:t>
            </a:r>
            <a:r>
              <a:rPr lang="en-US" i="1" dirty="0"/>
              <a:t>writes/authors Document.</a:t>
            </a:r>
          </a:p>
          <a:p>
            <a:r>
              <a:rPr lang="en-US" dirty="0" smtClean="0"/>
              <a:t> </a:t>
            </a:r>
            <a:r>
              <a:rPr lang="en-US" dirty="0"/>
              <a:t>Person has </a:t>
            </a:r>
            <a:r>
              <a:rPr lang="en-US" i="1" dirty="0"/>
              <a:t>name (Literal).</a:t>
            </a:r>
          </a:p>
          <a:p>
            <a:r>
              <a:rPr lang="en-US" dirty="0" smtClean="0"/>
              <a:t> </a:t>
            </a:r>
            <a:r>
              <a:rPr lang="en-US" dirty="0"/>
              <a:t>Document has </a:t>
            </a:r>
            <a:r>
              <a:rPr lang="en-US" i="1" dirty="0"/>
              <a:t>title (</a:t>
            </a:r>
            <a:r>
              <a:rPr lang="en-US" i="1" dirty="0" err="1"/>
              <a:t>DC:title</a:t>
            </a:r>
            <a:r>
              <a:rPr lang="en-US" i="1" dirty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If we want to focus on the PROPERTY, ...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352800"/>
            <a:ext cx="695029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Two-layer structure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7239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Two-layer structure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31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Introductory</a:t>
            </a:r>
            <a:br>
              <a:rPr lang="en-US" dirty="0" smtClean="0"/>
            </a:br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76201"/>
            <a:ext cx="4572000" cy="12953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 A </a:t>
            </a:r>
            <a:r>
              <a:rPr lang="en-US" dirty="0"/>
              <a:t>simple example is presented </a:t>
            </a:r>
            <a:r>
              <a:rPr lang="en-US" dirty="0" smtClean="0"/>
              <a:t>here in diagrammatic </a:t>
            </a:r>
            <a:r>
              <a:rPr lang="en-US" dirty="0"/>
              <a:t>form, </a:t>
            </a:r>
            <a:r>
              <a:rPr lang="en-US" dirty="0" smtClean="0"/>
              <a:t>illustrating the </a:t>
            </a:r>
            <a:r>
              <a:rPr lang="en-US" dirty="0"/>
              <a:t>use of the RDF </a:t>
            </a:r>
            <a:r>
              <a:rPr lang="en-US" dirty="0" smtClean="0"/>
              <a:t>Schema vocabulary </a:t>
            </a:r>
            <a:r>
              <a:rPr lang="en-US" dirty="0"/>
              <a:t>for describing </a:t>
            </a:r>
            <a:r>
              <a:rPr lang="en-US" dirty="0" smtClean="0"/>
              <a:t>classes and </a:t>
            </a:r>
            <a:r>
              <a:rPr lang="en-US" dirty="0"/>
              <a:t>properties, and the </a:t>
            </a:r>
            <a:r>
              <a:rPr lang="en-US" dirty="0" smtClean="0"/>
              <a:t>connection to </a:t>
            </a:r>
            <a:r>
              <a:rPr lang="en-US" dirty="0"/>
              <a:t>application-level data.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3999"/>
            <a:ext cx="7543800" cy="482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RDF Schema Model (General)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Property-centric: Each property specifies </a:t>
            </a:r>
            <a:r>
              <a:rPr lang="en-US" dirty="0" smtClean="0"/>
              <a:t>what classes </a:t>
            </a:r>
            <a:r>
              <a:rPr lang="en-US" dirty="0"/>
              <a:t>of subjects and objects it relates. </a:t>
            </a:r>
            <a:r>
              <a:rPr lang="en-US" dirty="0" smtClean="0"/>
              <a:t>New properties </a:t>
            </a:r>
            <a:r>
              <a:rPr lang="en-US" dirty="0"/>
              <a:t>can be added to a class </a:t>
            </a:r>
            <a:r>
              <a:rPr lang="en-US" dirty="0" smtClean="0"/>
              <a:t>without modifying </a:t>
            </a:r>
            <a:r>
              <a:rPr lang="en-US" dirty="0"/>
              <a:t>the class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" resource, class, </a:t>
            </a:r>
            <a:r>
              <a:rPr lang="en-US" dirty="0" err="1">
                <a:solidFill>
                  <a:srgbClr val="FF0000"/>
                </a:solidFill>
              </a:rPr>
              <a:t>subClassOf</a:t>
            </a:r>
            <a:r>
              <a:rPr lang="en-US" dirty="0">
                <a:solidFill>
                  <a:srgbClr val="FF0000"/>
                </a:solidFill>
              </a:rPr>
              <a:t>, type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" property, </a:t>
            </a:r>
            <a:r>
              <a:rPr lang="en-US" dirty="0" err="1">
                <a:solidFill>
                  <a:srgbClr val="FF0000"/>
                </a:solidFill>
              </a:rPr>
              <a:t>subPropertyOf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" domain, range, </a:t>
            </a:r>
            <a:r>
              <a:rPr lang="en-US" dirty="0" err="1">
                <a:solidFill>
                  <a:srgbClr val="FF0000"/>
                </a:solidFill>
              </a:rPr>
              <a:t>constraintResource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constraintProperty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Definitions can include constraints which </a:t>
            </a:r>
            <a:r>
              <a:rPr lang="en-US" dirty="0" smtClean="0"/>
              <a:t>express validation </a:t>
            </a:r>
            <a:r>
              <a:rPr lang="en-US" dirty="0"/>
              <a:t>conditions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" domain constraints link properties with classes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" range constraints limit property values</a:t>
            </a:r>
          </a:p>
          <a:p>
            <a:r>
              <a:rPr lang="en-US" dirty="0"/>
              <a:t>! BUT… expressiveness inadequacy and </a:t>
            </a:r>
            <a:r>
              <a:rPr lang="en-US" dirty="0" smtClean="0"/>
              <a:t>poorly defined </a:t>
            </a:r>
            <a:r>
              <a:rPr lang="en-US" dirty="0"/>
              <a:t>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Property-centric: 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/>
              <a:t>The RDF Schema class and property system </a:t>
            </a:r>
            <a:r>
              <a:rPr lang="en-US" dirty="0" smtClean="0"/>
              <a:t>is similar </a:t>
            </a:r>
            <a:r>
              <a:rPr lang="en-US" dirty="0"/>
              <a:t>to the type systems of object-oriented</a:t>
            </a:r>
          </a:p>
          <a:p>
            <a:pPr>
              <a:buNone/>
            </a:pPr>
            <a:r>
              <a:rPr lang="en-US" dirty="0" smtClean="0"/>
              <a:t>    programming </a:t>
            </a:r>
            <a:r>
              <a:rPr lang="en-US" dirty="0"/>
              <a:t>languages such as Java. However,</a:t>
            </a:r>
          </a:p>
          <a:p>
            <a:pPr>
              <a:buNone/>
            </a:pPr>
            <a:r>
              <a:rPr lang="en-US" dirty="0" smtClean="0"/>
              <a:t>    RDF </a:t>
            </a:r>
            <a:r>
              <a:rPr lang="en-US" dirty="0"/>
              <a:t>differs from many such systems in </a:t>
            </a:r>
            <a:r>
              <a:rPr lang="en-US" dirty="0" smtClean="0"/>
              <a:t>that instead </a:t>
            </a:r>
            <a:r>
              <a:rPr lang="en-US" dirty="0"/>
              <a:t>of defining a class in terms of </a:t>
            </a:r>
            <a:r>
              <a:rPr lang="en-US" dirty="0" smtClean="0"/>
              <a:t>the properties </a:t>
            </a:r>
            <a:r>
              <a:rPr lang="en-US" dirty="0"/>
              <a:t>its instances may have, an </a:t>
            </a:r>
            <a:r>
              <a:rPr lang="en-US" dirty="0" smtClean="0"/>
              <a:t>RDF schema </a:t>
            </a:r>
            <a:r>
              <a:rPr lang="en-US" dirty="0"/>
              <a:t>will define properties in terms of </a:t>
            </a:r>
            <a:r>
              <a:rPr lang="en-US" dirty="0" smtClean="0"/>
              <a:t>the classes </a:t>
            </a:r>
            <a:r>
              <a:rPr lang="en-US" dirty="0"/>
              <a:t>of resource to which they apply. This </a:t>
            </a:r>
            <a:r>
              <a:rPr lang="en-US" dirty="0" smtClean="0"/>
              <a:t>is the </a:t>
            </a:r>
            <a:r>
              <a:rPr lang="en-US" dirty="0"/>
              <a:t>role of </a:t>
            </a:r>
            <a:r>
              <a:rPr lang="en-US" dirty="0" smtClean="0"/>
              <a:t>the </a:t>
            </a:r>
            <a:r>
              <a:rPr lang="en-US" dirty="0" err="1" smtClean="0"/>
              <a:t>rdfs:domain</a:t>
            </a:r>
            <a:r>
              <a:rPr lang="en-US" dirty="0" smtClean="0"/>
              <a:t> and </a:t>
            </a:r>
            <a:r>
              <a:rPr lang="en-US" dirty="0" err="1" smtClean="0"/>
              <a:t>rdf:range</a:t>
            </a:r>
            <a:r>
              <a:rPr lang="en-US" dirty="0" smtClean="0"/>
              <a:t> mechanisms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RDF Schema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RDF Schema provides the </a:t>
            </a:r>
            <a:r>
              <a:rPr lang="en-US" b="1" dirty="0" smtClean="0"/>
              <a:t>framework to </a:t>
            </a:r>
            <a:r>
              <a:rPr lang="en-US" b="1" dirty="0"/>
              <a:t>describe application-specific classes and properties.</a:t>
            </a:r>
          </a:p>
          <a:p>
            <a:pPr>
              <a:buNone/>
            </a:pPr>
            <a:r>
              <a:rPr lang="en-US" dirty="0"/>
              <a:t>•RDF Schema ‘semantically extends’ RDF to enable us to talk about classes of resources, and the properties that will be used with them.</a:t>
            </a:r>
          </a:p>
          <a:p>
            <a:pPr>
              <a:buNone/>
            </a:pPr>
            <a:r>
              <a:rPr lang="en-US" dirty="0"/>
              <a:t>•Classes in RDF Schema is much like classes in object oriented programming languages. This allows resources to be defined as instances of classes, and subclasses of classes.</a:t>
            </a:r>
          </a:p>
          <a:p>
            <a:pPr>
              <a:buNone/>
            </a:pPr>
            <a:r>
              <a:rPr lang="en-US" dirty="0"/>
              <a:t>•</a:t>
            </a:r>
            <a:r>
              <a:rPr lang="en-US" b="1" dirty="0"/>
              <a:t>RDF schemas are Web resources (and have URIs) and can be described using RDF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RDF Core Classes and Properties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rdfs:Resource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 All </a:t>
            </a:r>
            <a:r>
              <a:rPr lang="en-US" dirty="0"/>
              <a:t>things described by RDF are called </a:t>
            </a:r>
            <a:r>
              <a:rPr lang="en-US" i="1" dirty="0"/>
              <a:t>resources, and </a:t>
            </a:r>
            <a:r>
              <a:rPr lang="en-US" i="1" dirty="0" smtClean="0"/>
              <a:t>are </a:t>
            </a:r>
            <a:r>
              <a:rPr lang="en-US" dirty="0" smtClean="0"/>
              <a:t>members </a:t>
            </a:r>
            <a:r>
              <a:rPr lang="en-US" dirty="0"/>
              <a:t>of the </a:t>
            </a:r>
            <a:r>
              <a:rPr lang="en-US" dirty="0" smtClean="0"/>
              <a:t>class </a:t>
            </a:r>
            <a:r>
              <a:rPr lang="en-US" dirty="0" err="1" smtClean="0"/>
              <a:t>rdfs:resource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err="1"/>
              <a:t>rdfs:Literal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 The </a:t>
            </a:r>
            <a:r>
              <a:rPr lang="en-US" dirty="0"/>
              <a:t>class </a:t>
            </a:r>
            <a:r>
              <a:rPr lang="en-US" dirty="0" err="1" smtClean="0"/>
              <a:t>rdfs:literal</a:t>
            </a:r>
            <a:r>
              <a:rPr lang="en-US" dirty="0" smtClean="0"/>
              <a:t> </a:t>
            </a:r>
            <a:r>
              <a:rPr lang="en-US" dirty="0"/>
              <a:t>represents the self-denoting </a:t>
            </a:r>
            <a:r>
              <a:rPr lang="en-US" dirty="0" smtClean="0"/>
              <a:t>nodes called </a:t>
            </a:r>
            <a:r>
              <a:rPr lang="en-US" dirty="0"/>
              <a:t>the 'literals' in the RDF graph structure. </a:t>
            </a:r>
            <a:r>
              <a:rPr lang="en-US" dirty="0" smtClean="0"/>
              <a:t>Property values </a:t>
            </a:r>
            <a:r>
              <a:rPr lang="en-US" dirty="0"/>
              <a:t>such as textual strings are examples of RDF literals.</a:t>
            </a:r>
          </a:p>
          <a:p>
            <a:r>
              <a:rPr lang="en-US" b="1" dirty="0" err="1"/>
              <a:t>rdfs:Class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 This </a:t>
            </a:r>
            <a:r>
              <a:rPr lang="en-US" dirty="0"/>
              <a:t>corresponds to the generic concept of a </a:t>
            </a:r>
            <a:r>
              <a:rPr lang="en-US" i="1" dirty="0"/>
              <a:t>type </a:t>
            </a:r>
            <a:r>
              <a:rPr lang="en-US" i="1" dirty="0" smtClean="0"/>
              <a:t>or category </a:t>
            </a:r>
            <a:r>
              <a:rPr lang="en-US" i="1" dirty="0"/>
              <a:t>of resource.</a:t>
            </a:r>
          </a:p>
          <a:p>
            <a:pPr>
              <a:buNone/>
            </a:pPr>
            <a:r>
              <a:rPr lang="en-US" dirty="0" smtClean="0"/>
              <a:t>     * </a:t>
            </a:r>
            <a:r>
              <a:rPr lang="en-US" dirty="0"/>
              <a:t>RDF class membership is used to represent types </a:t>
            </a:r>
            <a:r>
              <a:rPr lang="en-US" dirty="0" smtClean="0"/>
              <a:t>or categories </a:t>
            </a:r>
            <a:r>
              <a:rPr lang="en-US" dirty="0"/>
              <a:t>of resources. Two classes may happen to </a:t>
            </a:r>
            <a:r>
              <a:rPr lang="en-US" dirty="0" smtClean="0"/>
              <a:t>have the </a:t>
            </a:r>
            <a:r>
              <a:rPr lang="en-US" dirty="0"/>
              <a:t>same members, while remaining distinct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/>
              <a:t>rdfs:Class</a:t>
            </a:r>
            <a:r>
              <a:rPr lang="en-US" b="1" dirty="0"/>
              <a:t> </a:t>
            </a:r>
            <a:r>
              <a:rPr lang="en-US" b="1" dirty="0" err="1"/>
              <a:t>rdf:ID</a:t>
            </a:r>
            <a:r>
              <a:rPr lang="en-US" b="1" dirty="0"/>
              <a:t>="Animal"&gt;</a:t>
            </a:r>
          </a:p>
          <a:p>
            <a:pPr>
              <a:buNone/>
            </a:pPr>
            <a:r>
              <a:rPr lang="en-US" b="1" dirty="0" smtClean="0"/>
              <a:t>   &lt;</a:t>
            </a:r>
            <a:r>
              <a:rPr lang="en-US" b="1" dirty="0" err="1"/>
              <a:t>rdfs:label</a:t>
            </a:r>
            <a:r>
              <a:rPr lang="en-US" b="1" dirty="0"/>
              <a:t>&gt;Animal&lt;/</a:t>
            </a:r>
            <a:r>
              <a:rPr lang="en-US" b="1" dirty="0" err="1"/>
              <a:t>rdfs:label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 smtClean="0"/>
              <a:t>   &lt;</a:t>
            </a:r>
            <a:r>
              <a:rPr lang="en-US" b="1" dirty="0" err="1"/>
              <a:t>rdfs:comment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class of animals is illustrative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of </a:t>
            </a:r>
            <a:r>
              <a:rPr lang="en-US" dirty="0">
                <a:solidFill>
                  <a:srgbClr val="FF0000"/>
                </a:solidFill>
              </a:rPr>
              <a:t>a number of ontological idioms.</a:t>
            </a:r>
          </a:p>
          <a:p>
            <a:pPr>
              <a:buNone/>
            </a:pPr>
            <a:r>
              <a:rPr lang="en-US" b="1" dirty="0" smtClean="0"/>
              <a:t>   &lt;/</a:t>
            </a:r>
            <a:r>
              <a:rPr lang="en-US" b="1" dirty="0" err="1"/>
              <a:t>rdfs:comment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&lt;/</a:t>
            </a:r>
            <a:r>
              <a:rPr lang="en-US" b="1" dirty="0" err="1"/>
              <a:t>rdfs:Class</a:t>
            </a:r>
            <a:r>
              <a:rPr lang="en-US" b="1" dirty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rdf:Property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dirty="0" err="1" smtClean="0"/>
              <a:t>rdf:Property</a:t>
            </a:r>
            <a:r>
              <a:rPr lang="en-US" dirty="0" smtClean="0"/>
              <a:t> represents </a:t>
            </a:r>
            <a:r>
              <a:rPr lang="en-US" dirty="0"/>
              <a:t>those resources that are </a:t>
            </a:r>
            <a:r>
              <a:rPr lang="en-US" dirty="0" smtClean="0"/>
              <a:t>RDF properties</a:t>
            </a:r>
            <a:r>
              <a:rPr lang="en-US" dirty="0"/>
              <a:t>.</a:t>
            </a:r>
          </a:p>
          <a:p>
            <a:r>
              <a:rPr lang="en-US" b="1" dirty="0" err="1"/>
              <a:t>rdf:type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The </a:t>
            </a:r>
            <a:r>
              <a:rPr lang="en-US" dirty="0" err="1" smtClean="0"/>
              <a:t>rdf:type</a:t>
            </a:r>
            <a:r>
              <a:rPr lang="en-US" dirty="0" smtClean="0"/>
              <a:t>, </a:t>
            </a:r>
            <a:r>
              <a:rPr lang="en-US" dirty="0"/>
              <a:t>property indicates that a resource is a </a:t>
            </a:r>
            <a:r>
              <a:rPr lang="en-US" dirty="0" smtClean="0"/>
              <a:t>member of </a:t>
            </a:r>
            <a:r>
              <a:rPr lang="en-US" dirty="0"/>
              <a:t>a class.</a:t>
            </a:r>
          </a:p>
          <a:p>
            <a:pPr lvl="1">
              <a:buNone/>
            </a:pPr>
            <a:r>
              <a:rPr lang="en-US" dirty="0"/>
              <a:t>* When a resource has an </a:t>
            </a:r>
            <a:r>
              <a:rPr lang="en-US" dirty="0" err="1" smtClean="0"/>
              <a:t>rdf:type</a:t>
            </a:r>
            <a:r>
              <a:rPr lang="en-US" b="1" dirty="0" smtClean="0"/>
              <a:t> </a:t>
            </a:r>
            <a:r>
              <a:rPr lang="en-US" dirty="0" smtClean="0"/>
              <a:t>, </a:t>
            </a:r>
            <a:r>
              <a:rPr lang="en-US" dirty="0"/>
              <a:t>property whose value is</a:t>
            </a:r>
          </a:p>
          <a:p>
            <a:pPr lvl="1">
              <a:buNone/>
            </a:pPr>
            <a:r>
              <a:rPr lang="en-US" dirty="0"/>
              <a:t>some specific class, we say that the resource is an</a:t>
            </a:r>
          </a:p>
          <a:p>
            <a:pPr lvl="1">
              <a:buNone/>
            </a:pPr>
            <a:r>
              <a:rPr lang="en-US" i="1" dirty="0"/>
              <a:t>instance of the specified class.</a:t>
            </a:r>
          </a:p>
          <a:p>
            <a:pPr lvl="1">
              <a:buNone/>
            </a:pPr>
            <a:r>
              <a:rPr lang="en-US" dirty="0"/>
              <a:t>The value of an </a:t>
            </a:r>
            <a:r>
              <a:rPr lang="en-US" dirty="0" err="1" smtClean="0"/>
              <a:t>rdf:type</a:t>
            </a:r>
            <a:r>
              <a:rPr lang="en-US" b="1" dirty="0" smtClean="0"/>
              <a:t> </a:t>
            </a:r>
            <a:r>
              <a:rPr lang="en-US" dirty="0" smtClean="0"/>
              <a:t>, </a:t>
            </a:r>
            <a:r>
              <a:rPr lang="en-US" dirty="0"/>
              <a:t>property will always be a resource</a:t>
            </a:r>
          </a:p>
          <a:p>
            <a:pPr lvl="1">
              <a:buNone/>
            </a:pPr>
            <a:r>
              <a:rPr lang="en-US" dirty="0"/>
              <a:t>that is an instance of </a:t>
            </a:r>
            <a:r>
              <a:rPr lang="en-US" dirty="0" err="1" smtClean="0"/>
              <a:t>rdfs:class</a:t>
            </a:r>
            <a:r>
              <a:rPr lang="en-US" dirty="0" smtClean="0"/>
              <a:t>. </a:t>
            </a:r>
            <a:r>
              <a:rPr lang="en-US" dirty="0"/>
              <a:t>The resource known as</a:t>
            </a:r>
          </a:p>
          <a:p>
            <a:pPr lvl="1">
              <a:buNone/>
            </a:pPr>
            <a:r>
              <a:rPr lang="en-US" dirty="0" err="1" smtClean="0"/>
              <a:t>rdfs:class</a:t>
            </a:r>
            <a:r>
              <a:rPr lang="en-US" dirty="0" smtClean="0"/>
              <a:t> is </a:t>
            </a:r>
            <a:r>
              <a:rPr lang="en-US" dirty="0"/>
              <a:t>itself a resource of </a:t>
            </a:r>
            <a:r>
              <a:rPr lang="en-US" dirty="0" err="1" smtClean="0"/>
              <a:t>rdf:type</a:t>
            </a:r>
            <a:r>
              <a:rPr lang="en-US" dirty="0" smtClean="0"/>
              <a:t> , </a:t>
            </a:r>
            <a:r>
              <a:rPr lang="en-US" dirty="0" err="1" smtClean="0"/>
              <a:t>rdfs:class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/>
              <a:t>rdf:Property</a:t>
            </a:r>
            <a:r>
              <a:rPr lang="en-US" b="1" dirty="0"/>
              <a:t> </a:t>
            </a:r>
            <a:r>
              <a:rPr lang="en-US" b="1" dirty="0" err="1"/>
              <a:t>rdf:ID</a:t>
            </a:r>
            <a:r>
              <a:rPr lang="en-US" b="1" dirty="0"/>
              <a:t>="</a:t>
            </a:r>
            <a:r>
              <a:rPr lang="en-US" b="1" dirty="0" err="1"/>
              <a:t>hasParent</a:t>
            </a:r>
            <a:r>
              <a:rPr lang="en-US" b="1" dirty="0"/>
              <a:t>"&gt;</a:t>
            </a:r>
          </a:p>
          <a:p>
            <a:pPr lvl="1">
              <a:buNone/>
            </a:pPr>
            <a:r>
              <a:rPr lang="en-US" b="1" dirty="0"/>
              <a:t>&lt;</a:t>
            </a:r>
            <a:r>
              <a:rPr lang="en-US" b="1" dirty="0" err="1"/>
              <a:t>rdfs:domain</a:t>
            </a:r>
            <a:r>
              <a:rPr lang="en-US" b="1" dirty="0"/>
              <a:t> </a:t>
            </a:r>
            <a:r>
              <a:rPr lang="en-US" b="1" dirty="0" err="1"/>
              <a:t>rdf:resource</a:t>
            </a:r>
            <a:r>
              <a:rPr lang="en-US" b="1" dirty="0"/>
              <a:t>="#Animal"/&gt;</a:t>
            </a:r>
          </a:p>
          <a:p>
            <a:pPr lvl="1">
              <a:buNone/>
            </a:pPr>
            <a:r>
              <a:rPr lang="en-US" b="1" dirty="0"/>
              <a:t>&lt;</a:t>
            </a:r>
            <a:r>
              <a:rPr lang="en-US" b="1" dirty="0" err="1"/>
              <a:t>rdfs:range</a:t>
            </a:r>
            <a:r>
              <a:rPr lang="en-US" b="1" dirty="0"/>
              <a:t> </a:t>
            </a:r>
            <a:r>
              <a:rPr lang="en-US" b="1" dirty="0" err="1"/>
              <a:t>rdf:resource</a:t>
            </a:r>
            <a:r>
              <a:rPr lang="en-US" b="1" dirty="0"/>
              <a:t>="#Animal"/&gt;</a:t>
            </a:r>
          </a:p>
          <a:p>
            <a:pPr>
              <a:buNone/>
            </a:pPr>
            <a:r>
              <a:rPr lang="en-US" b="1" dirty="0"/>
              <a:t>&lt;/</a:t>
            </a:r>
            <a:r>
              <a:rPr lang="en-US" b="1" dirty="0" err="1"/>
              <a:t>rdf:Property</a:t>
            </a:r>
            <a:r>
              <a:rPr lang="en-US" b="1" dirty="0"/>
              <a:t>&gt;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/>
              <a:t>rdf:DatatypeProperty</a:t>
            </a:r>
            <a:r>
              <a:rPr lang="en-US" b="1" dirty="0"/>
              <a:t> </a:t>
            </a:r>
            <a:r>
              <a:rPr lang="en-US" b="1" dirty="0" err="1"/>
              <a:t>rdf:ID</a:t>
            </a:r>
            <a:r>
              <a:rPr lang="en-US" b="1" dirty="0"/>
              <a:t>="</a:t>
            </a:r>
            <a:r>
              <a:rPr lang="en-US" b="1" dirty="0" err="1"/>
              <a:t>shoesize</a:t>
            </a:r>
            <a:r>
              <a:rPr lang="en-US" b="1" dirty="0"/>
              <a:t>"&gt;</a:t>
            </a:r>
          </a:p>
          <a:p>
            <a:pPr>
              <a:buNone/>
            </a:pPr>
            <a:r>
              <a:rPr lang="en-US" b="1" dirty="0" smtClean="0"/>
              <a:t>       &lt;</a:t>
            </a:r>
            <a:r>
              <a:rPr lang="en-US" b="1" dirty="0" err="1"/>
              <a:t>rdfs:comment</a:t>
            </a:r>
            <a:r>
              <a:rPr lang="en-US" b="1" dirty="0"/>
              <a:t>&gt;</a:t>
            </a:r>
            <a:r>
              <a:rPr lang="en-US" b="1" dirty="0" err="1"/>
              <a:t>shoesize</a:t>
            </a:r>
            <a:r>
              <a:rPr lang="en-US" b="1" dirty="0"/>
              <a:t> is a </a:t>
            </a:r>
            <a:r>
              <a:rPr lang="en-US" b="1" dirty="0" err="1"/>
              <a:t>DatatypeProperty</a:t>
            </a:r>
            <a:r>
              <a:rPr lang="en-US" b="1" dirty="0"/>
              <a:t> whose</a:t>
            </a:r>
          </a:p>
          <a:p>
            <a:pPr>
              <a:buNone/>
            </a:pPr>
            <a:r>
              <a:rPr lang="en-US" b="1" dirty="0" smtClean="0"/>
              <a:t>                                      range </a:t>
            </a:r>
            <a:r>
              <a:rPr lang="en-US" b="1" dirty="0"/>
              <a:t>is </a:t>
            </a:r>
            <a:r>
              <a:rPr lang="en-US" b="1" dirty="0" err="1"/>
              <a:t>xsd:decimal</a:t>
            </a:r>
            <a:r>
              <a:rPr lang="en-US" b="1" dirty="0"/>
              <a:t>. </a:t>
            </a:r>
            <a:r>
              <a:rPr lang="en-US" b="1" dirty="0" err="1"/>
              <a:t>shoesize</a:t>
            </a:r>
            <a:r>
              <a:rPr lang="en-US" b="1" dirty="0"/>
              <a:t> is also a </a:t>
            </a:r>
            <a:r>
              <a:rPr lang="en-US" b="1" dirty="0" err="1"/>
              <a:t>UniqueProperty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                                      (</a:t>
            </a:r>
            <a:r>
              <a:rPr lang="en-US" b="1" dirty="0"/>
              <a:t>can only have one </a:t>
            </a:r>
            <a:r>
              <a:rPr lang="en-US" b="1" dirty="0" err="1"/>
              <a:t>shoesize</a:t>
            </a:r>
            <a:r>
              <a:rPr lang="en-US" b="1" dirty="0"/>
              <a:t>)</a:t>
            </a:r>
          </a:p>
          <a:p>
            <a:pPr>
              <a:buNone/>
            </a:pPr>
            <a:r>
              <a:rPr lang="en-US" b="1" dirty="0" smtClean="0"/>
              <a:t>       &lt;/</a:t>
            </a:r>
            <a:r>
              <a:rPr lang="en-US" b="1" dirty="0" err="1"/>
              <a:t>rdfs:comment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 smtClean="0"/>
              <a:t>       &lt;</a:t>
            </a:r>
            <a:r>
              <a:rPr lang="en-US" b="1" dirty="0" err="1"/>
              <a:t>rdf:type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b="1" dirty="0" err="1" smtClean="0"/>
              <a:t>rdf:resource</a:t>
            </a:r>
            <a:r>
              <a:rPr lang="en-US" b="1" dirty="0"/>
              <a:t>="http://www.w3.org/2001/10/daml+oil#UniqueProperty"/&gt;</a:t>
            </a:r>
          </a:p>
          <a:p>
            <a:pPr>
              <a:buNone/>
            </a:pPr>
            <a:r>
              <a:rPr lang="en-US" b="1" dirty="0" smtClean="0"/>
              <a:t>       &lt;</a:t>
            </a:r>
            <a:r>
              <a:rPr lang="en-US" b="1" dirty="0" err="1"/>
              <a:t>rdfs:range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           </a:t>
            </a:r>
            <a:r>
              <a:rPr lang="en-US" b="1" dirty="0" err="1" smtClean="0"/>
              <a:t>rdf:resource</a:t>
            </a:r>
            <a:r>
              <a:rPr lang="en-US" b="1" dirty="0"/>
              <a:t>="http://www.w3.org/2000/10/XMLSchema#decimal"/&gt;</a:t>
            </a:r>
          </a:p>
          <a:p>
            <a:pPr>
              <a:buNone/>
            </a:pPr>
            <a:r>
              <a:rPr lang="en-US" b="1" dirty="0"/>
              <a:t>&lt;/</a:t>
            </a:r>
            <a:r>
              <a:rPr lang="en-US" b="1" dirty="0" err="1"/>
              <a:t>rdf:DatatypeProperty</a:t>
            </a:r>
            <a:r>
              <a:rPr lang="en-US" b="1" dirty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rdfs:subClassOf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 The </a:t>
            </a:r>
            <a:r>
              <a:rPr lang="en-US" dirty="0" err="1" smtClean="0"/>
              <a:t>rdfs:subClassOf</a:t>
            </a:r>
            <a:r>
              <a:rPr lang="en-US" b="1" dirty="0" smtClean="0"/>
              <a:t> </a:t>
            </a:r>
            <a:r>
              <a:rPr lang="en-US" dirty="0" smtClean="0"/>
              <a:t>property </a:t>
            </a:r>
            <a:r>
              <a:rPr lang="en-US" dirty="0"/>
              <a:t>represents a </a:t>
            </a:r>
            <a:r>
              <a:rPr lang="en-US" dirty="0" smtClean="0"/>
              <a:t>specialization  relationship </a:t>
            </a:r>
            <a:r>
              <a:rPr lang="en-US" dirty="0"/>
              <a:t>between classes of resources. </a:t>
            </a:r>
            <a:r>
              <a:rPr lang="en-US" dirty="0" smtClean="0"/>
              <a:t>The </a:t>
            </a:r>
            <a:r>
              <a:rPr lang="en-US" dirty="0" err="1" smtClean="0"/>
              <a:t>rdfs:subClassOf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property </a:t>
            </a:r>
            <a:r>
              <a:rPr lang="en-US" dirty="0"/>
              <a:t>is transitive.</a:t>
            </a:r>
          </a:p>
          <a:p>
            <a:r>
              <a:rPr lang="en-US" b="1" dirty="0" err="1"/>
              <a:t>rdfs:subPropertyOf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 The </a:t>
            </a:r>
            <a:r>
              <a:rPr lang="en-US" dirty="0"/>
              <a:t>property </a:t>
            </a:r>
            <a:r>
              <a:rPr lang="en-US" dirty="0" err="1" smtClean="0"/>
              <a:t>rdfs:subPropertyOf</a:t>
            </a:r>
            <a:r>
              <a:rPr lang="en-US" dirty="0" smtClean="0"/>
              <a:t> is </a:t>
            </a:r>
            <a:r>
              <a:rPr lang="en-US" dirty="0"/>
              <a:t>an instance of </a:t>
            </a:r>
            <a:r>
              <a:rPr lang="en-US" dirty="0" err="1" smtClean="0"/>
              <a:t>rdf:property</a:t>
            </a:r>
            <a:endParaRPr lang="en-US" dirty="0"/>
          </a:p>
          <a:p>
            <a:pPr>
              <a:buNone/>
            </a:pPr>
            <a:r>
              <a:rPr lang="en-US" dirty="0" smtClean="0"/>
              <a:t>      that </a:t>
            </a:r>
            <a:r>
              <a:rPr lang="en-US" dirty="0"/>
              <a:t>is used to specify that one property is a </a:t>
            </a:r>
            <a:r>
              <a:rPr lang="en-US" dirty="0" smtClean="0"/>
              <a:t>specialization of </a:t>
            </a:r>
            <a:r>
              <a:rPr lang="en-US" dirty="0"/>
              <a:t>another.</a:t>
            </a:r>
          </a:p>
          <a:p>
            <a:pPr>
              <a:buNone/>
            </a:pPr>
            <a:r>
              <a:rPr lang="en-US" dirty="0" smtClean="0"/>
              <a:t>       Sub-property </a:t>
            </a:r>
            <a:r>
              <a:rPr lang="en-US" dirty="0"/>
              <a:t>hierarchies can be used to express hierarchies</a:t>
            </a:r>
          </a:p>
          <a:p>
            <a:pPr>
              <a:buNone/>
            </a:pPr>
            <a:r>
              <a:rPr lang="en-US" dirty="0" smtClean="0"/>
              <a:t>       of </a:t>
            </a:r>
            <a:r>
              <a:rPr lang="en-US" dirty="0"/>
              <a:t>range and domain constraints.</a:t>
            </a:r>
          </a:p>
          <a:p>
            <a:pPr>
              <a:buNone/>
            </a:pPr>
            <a:r>
              <a:rPr lang="en-US" b="1" dirty="0" smtClean="0"/>
              <a:t>       * </a:t>
            </a:r>
            <a:r>
              <a:rPr lang="en-US" b="1" dirty="0"/>
              <a:t>The term 'super-property' is sometimes used to indicate</a:t>
            </a:r>
          </a:p>
          <a:p>
            <a:pPr>
              <a:buNone/>
            </a:pPr>
            <a:r>
              <a:rPr lang="en-US" dirty="0" smtClean="0"/>
              <a:t>         the </a:t>
            </a:r>
            <a:r>
              <a:rPr lang="en-US" dirty="0"/>
              <a:t>relationship between some property and another more</a:t>
            </a:r>
          </a:p>
          <a:p>
            <a:pPr>
              <a:buNone/>
            </a:pPr>
            <a:r>
              <a:rPr lang="en-US" dirty="0" smtClean="0"/>
              <a:t>         general </a:t>
            </a:r>
            <a:r>
              <a:rPr lang="en-US" dirty="0"/>
              <a:t>property that it is a </a:t>
            </a:r>
            <a:r>
              <a:rPr lang="en-US" dirty="0" err="1" smtClean="0"/>
              <a:t>rdfs:subPropertyOf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/>
              <a:t>rdfs:Class</a:t>
            </a:r>
            <a:r>
              <a:rPr lang="en-US" b="1" dirty="0"/>
              <a:t> </a:t>
            </a:r>
            <a:r>
              <a:rPr lang="en-US" b="1" dirty="0" err="1"/>
              <a:t>rdf:ID</a:t>
            </a:r>
            <a:r>
              <a:rPr lang="en-US" b="1" dirty="0"/>
              <a:t>="Male"&gt;</a:t>
            </a:r>
          </a:p>
          <a:p>
            <a:pPr>
              <a:buNone/>
            </a:pPr>
            <a:r>
              <a:rPr lang="en-US" b="1" dirty="0" smtClean="0"/>
              <a:t>    &lt;</a:t>
            </a:r>
            <a:r>
              <a:rPr lang="en-US" b="1" dirty="0" err="1"/>
              <a:t>rdfs:subClassOf</a:t>
            </a:r>
            <a:r>
              <a:rPr lang="en-US" b="1" dirty="0"/>
              <a:t> </a:t>
            </a:r>
            <a:r>
              <a:rPr lang="en-US" b="1" dirty="0" err="1"/>
              <a:t>rdf:resource</a:t>
            </a:r>
            <a:r>
              <a:rPr lang="en-US" b="1" dirty="0"/>
              <a:t>="#Animal"/&gt;</a:t>
            </a:r>
          </a:p>
          <a:p>
            <a:pPr>
              <a:buNone/>
            </a:pPr>
            <a:r>
              <a:rPr lang="en-US" b="1" dirty="0"/>
              <a:t>&lt;/</a:t>
            </a:r>
            <a:r>
              <a:rPr lang="en-US" b="1" dirty="0" err="1"/>
              <a:t>rdfs:Class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b="1" dirty="0"/>
              <a:t>&lt;</a:t>
            </a:r>
            <a:r>
              <a:rPr lang="en-US" b="1" dirty="0" err="1"/>
              <a:t>rdf:Property</a:t>
            </a:r>
            <a:r>
              <a:rPr lang="en-US" b="1" dirty="0"/>
              <a:t> </a:t>
            </a:r>
            <a:r>
              <a:rPr lang="en-US" b="1" dirty="0" err="1"/>
              <a:t>rdf:ID</a:t>
            </a:r>
            <a:r>
              <a:rPr lang="en-US" b="1" dirty="0"/>
              <a:t>="</a:t>
            </a:r>
            <a:r>
              <a:rPr lang="en-US" b="1" dirty="0" err="1"/>
              <a:t>hasFather</a:t>
            </a:r>
            <a:r>
              <a:rPr lang="en-US" b="1" dirty="0"/>
              <a:t>"&gt;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sz="2800" b="1" dirty="0" smtClean="0"/>
              <a:t>&lt;</a:t>
            </a:r>
            <a:r>
              <a:rPr lang="en-US" sz="2800" b="1" dirty="0" err="1" smtClean="0"/>
              <a:t>rdfs:subPropertyOf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rdf:resource</a:t>
            </a:r>
            <a:r>
              <a:rPr lang="en-US" sz="2800" b="1" dirty="0"/>
              <a:t>="#</a:t>
            </a:r>
            <a:r>
              <a:rPr lang="en-US" sz="2800" b="1" dirty="0" err="1"/>
              <a:t>hasParent</a:t>
            </a:r>
            <a:r>
              <a:rPr lang="en-US" sz="2800" b="1" dirty="0"/>
              <a:t>"/&gt;</a:t>
            </a:r>
          </a:p>
          <a:p>
            <a:pPr>
              <a:buNone/>
            </a:pPr>
            <a:r>
              <a:rPr lang="en-US" b="1" dirty="0" smtClean="0"/>
              <a:t>      &lt;</a:t>
            </a:r>
            <a:r>
              <a:rPr lang="en-US" b="1" dirty="0" err="1"/>
              <a:t>rdfs:range</a:t>
            </a:r>
            <a:r>
              <a:rPr lang="en-US" b="1" dirty="0"/>
              <a:t> </a:t>
            </a:r>
            <a:r>
              <a:rPr lang="en-US" b="1" dirty="0" err="1"/>
              <a:t>rdf:resource</a:t>
            </a:r>
            <a:r>
              <a:rPr lang="en-US" b="1" dirty="0"/>
              <a:t>="#Male"/&gt;</a:t>
            </a:r>
          </a:p>
          <a:p>
            <a:pPr>
              <a:buNone/>
            </a:pPr>
            <a:r>
              <a:rPr lang="en-US" b="1" dirty="0"/>
              <a:t>&lt;/</a:t>
            </a:r>
            <a:r>
              <a:rPr lang="en-US" b="1" dirty="0" err="1"/>
              <a:t>rdf:Property</a:t>
            </a:r>
            <a:r>
              <a:rPr lang="en-US" b="1" dirty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rdfs:range</a:t>
            </a:r>
            <a:r>
              <a:rPr lang="en-US" b="1" dirty="0" smtClean="0"/>
              <a:t> and </a:t>
            </a:r>
            <a:r>
              <a:rPr lang="en-US" b="1" dirty="0" err="1" smtClean="0"/>
              <a:t>rdfs:domain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An </a:t>
            </a:r>
            <a:r>
              <a:rPr lang="en-US" dirty="0"/>
              <a:t>instance of </a:t>
            </a:r>
            <a:r>
              <a:rPr lang="en-US" dirty="0" err="1" smtClean="0"/>
              <a:t>rdf:property</a:t>
            </a:r>
            <a:r>
              <a:rPr lang="en-US" dirty="0" smtClean="0"/>
              <a:t> used </a:t>
            </a:r>
            <a:r>
              <a:rPr lang="en-US" dirty="0"/>
              <a:t>to indicate class(</a:t>
            </a:r>
            <a:r>
              <a:rPr lang="en-US" dirty="0" err="1"/>
              <a:t>es</a:t>
            </a:r>
            <a:r>
              <a:rPr lang="en-US" dirty="0"/>
              <a:t>) that</a:t>
            </a:r>
          </a:p>
          <a:p>
            <a:pPr>
              <a:buNone/>
            </a:pPr>
            <a:r>
              <a:rPr lang="en-US" dirty="0"/>
              <a:t>the values of a property will be members of.</a:t>
            </a:r>
          </a:p>
          <a:p>
            <a:pPr>
              <a:buNone/>
            </a:pPr>
            <a:r>
              <a:rPr lang="en-US" dirty="0"/>
              <a:t>The value of </a:t>
            </a:r>
            <a:r>
              <a:rPr lang="en-US" dirty="0" err="1" smtClean="0"/>
              <a:t>rdfs:range</a:t>
            </a:r>
            <a:r>
              <a:rPr lang="en-US" dirty="0" smtClean="0"/>
              <a:t> and </a:t>
            </a:r>
            <a:r>
              <a:rPr lang="en-US" dirty="0" err="1" smtClean="0"/>
              <a:t>rdfs:domain</a:t>
            </a:r>
            <a:r>
              <a:rPr lang="en-US" dirty="0" smtClean="0"/>
              <a:t> property </a:t>
            </a:r>
            <a:r>
              <a:rPr lang="en-US" dirty="0"/>
              <a:t>is always a</a:t>
            </a:r>
          </a:p>
          <a:p>
            <a:pPr marL="0" indent="0">
              <a:buNone/>
            </a:pPr>
            <a:r>
              <a:rPr lang="en-US" dirty="0" err="1" smtClean="0"/>
              <a:t>Rdfs:class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dirty="0" err="1" smtClean="0"/>
              <a:t>rdfs:range</a:t>
            </a:r>
            <a:r>
              <a:rPr lang="en-US" dirty="0" smtClean="0"/>
              <a:t> and </a:t>
            </a:r>
            <a:r>
              <a:rPr lang="en-US" dirty="0" err="1" smtClean="0"/>
              <a:t>rdfs:domain</a:t>
            </a:r>
            <a:r>
              <a:rPr lang="en-US" dirty="0" smtClean="0"/>
              <a:t> property </a:t>
            </a:r>
            <a:r>
              <a:rPr lang="en-US" dirty="0"/>
              <a:t>can </a:t>
            </a:r>
            <a:r>
              <a:rPr lang="en-US" dirty="0" smtClean="0"/>
              <a:t>itself be used </a:t>
            </a:r>
            <a:r>
              <a:rPr lang="en-US" dirty="0"/>
              <a:t>to express this, </a:t>
            </a:r>
            <a:r>
              <a:rPr lang="en-US" dirty="0" err="1"/>
              <a:t>e.g</a:t>
            </a:r>
            <a:r>
              <a:rPr lang="en-US" dirty="0"/>
              <a:t>: the </a:t>
            </a:r>
            <a:r>
              <a:rPr lang="en-US" dirty="0" err="1" smtClean="0"/>
              <a:t>rdfs:range</a:t>
            </a:r>
            <a:r>
              <a:rPr lang="en-US" dirty="0" smtClean="0"/>
              <a:t> of </a:t>
            </a:r>
            <a:r>
              <a:rPr lang="en-US" dirty="0" err="1" smtClean="0"/>
              <a:t>rdfs:range</a:t>
            </a:r>
            <a:r>
              <a:rPr lang="en-US" dirty="0" smtClean="0"/>
              <a:t>, </a:t>
            </a:r>
            <a:r>
              <a:rPr lang="en-US" dirty="0"/>
              <a:t>is the</a:t>
            </a:r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 smtClean="0"/>
              <a:t>Rdfs:class</a:t>
            </a:r>
            <a:r>
              <a:rPr lang="en-US" dirty="0" smtClean="0"/>
              <a:t>. </a:t>
            </a:r>
            <a:r>
              <a:rPr lang="en-US" dirty="0"/>
              <a:t>This indicates that any resource that is the</a:t>
            </a:r>
          </a:p>
          <a:p>
            <a:pPr>
              <a:buNone/>
            </a:pPr>
            <a:r>
              <a:rPr lang="en-US" dirty="0"/>
              <a:t>value of a range property will be a class.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rdfs:range</a:t>
            </a:r>
            <a:r>
              <a:rPr lang="en-US" dirty="0" smtClean="0"/>
              <a:t> and </a:t>
            </a:r>
            <a:r>
              <a:rPr lang="en-US" dirty="0" err="1" smtClean="0"/>
              <a:t>rdfs:domain</a:t>
            </a:r>
            <a:r>
              <a:rPr lang="en-US" dirty="0" smtClean="0"/>
              <a:t> property </a:t>
            </a:r>
            <a:r>
              <a:rPr lang="en-US" dirty="0"/>
              <a:t>is only applied to</a:t>
            </a:r>
          </a:p>
          <a:p>
            <a:pPr>
              <a:buNone/>
            </a:pPr>
            <a:r>
              <a:rPr lang="en-US" dirty="0"/>
              <a:t>properties. </a:t>
            </a:r>
            <a:r>
              <a:rPr lang="en-US" dirty="0" smtClean="0"/>
              <a:t>The </a:t>
            </a:r>
            <a:r>
              <a:rPr lang="en-US" dirty="0" err="1" smtClean="0"/>
              <a:t>rdfs:range</a:t>
            </a:r>
            <a:r>
              <a:rPr lang="en-US" dirty="0" smtClean="0"/>
              <a:t> and </a:t>
            </a:r>
            <a:r>
              <a:rPr lang="en-US" dirty="0" err="1" smtClean="0"/>
              <a:t>rdfs:domain</a:t>
            </a:r>
            <a:r>
              <a:rPr lang="en-US" dirty="0" smtClean="0"/>
              <a:t>  </a:t>
            </a:r>
            <a:r>
              <a:rPr lang="en-US" dirty="0"/>
              <a:t>is the class</a:t>
            </a:r>
          </a:p>
          <a:p>
            <a:pPr>
              <a:buNone/>
            </a:pPr>
            <a:r>
              <a:rPr lang="en-US" dirty="0" err="1" smtClean="0"/>
              <a:t>Rdf:property</a:t>
            </a:r>
            <a:r>
              <a:rPr lang="en-US" dirty="0" smtClean="0"/>
              <a:t>. This </a:t>
            </a:r>
            <a:r>
              <a:rPr lang="en-US" dirty="0"/>
              <a:t>indicates that the </a:t>
            </a:r>
            <a:r>
              <a:rPr lang="en-US" dirty="0" smtClean="0"/>
              <a:t>range </a:t>
            </a:r>
            <a:r>
              <a:rPr lang="en-US" dirty="0"/>
              <a:t>property applies to</a:t>
            </a:r>
          </a:p>
          <a:p>
            <a:pPr>
              <a:buNone/>
            </a:pPr>
            <a:r>
              <a:rPr lang="en-US" dirty="0"/>
              <a:t>resources that are themselves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100" b="1" i="1" dirty="0" smtClean="0"/>
              <a:t>Note: range, domain, and sub-property hierarchies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Sub-property </a:t>
            </a:r>
            <a:r>
              <a:rPr lang="en-US" dirty="0"/>
              <a:t>hierarchies can be used to express </a:t>
            </a:r>
            <a:r>
              <a:rPr lang="en-US" dirty="0" smtClean="0"/>
              <a:t>hierarchies of </a:t>
            </a:r>
            <a:r>
              <a:rPr lang="en-US" dirty="0"/>
              <a:t>range and domain constraints. All </a:t>
            </a:r>
            <a:r>
              <a:rPr lang="en-US" dirty="0" err="1" smtClean="0"/>
              <a:t>rdfs:domain</a:t>
            </a:r>
            <a:r>
              <a:rPr lang="en-US" dirty="0" smtClean="0"/>
              <a:t> and </a:t>
            </a:r>
            <a:r>
              <a:rPr lang="en-US" dirty="0" err="1" smtClean="0"/>
              <a:t>rdfs:range</a:t>
            </a:r>
            <a:r>
              <a:rPr lang="en-US" dirty="0" smtClean="0"/>
              <a:t> </a:t>
            </a:r>
            <a:r>
              <a:rPr lang="en-US" dirty="0"/>
              <a:t>properties that apply to an RDF property </a:t>
            </a:r>
            <a:r>
              <a:rPr lang="en-US" dirty="0" smtClean="0"/>
              <a:t>also apply </a:t>
            </a:r>
            <a:r>
              <a:rPr lang="en-US" dirty="0"/>
              <a:t>to each of its sub-properties.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/>
              <a:t>rdfs:label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The </a:t>
            </a:r>
            <a:r>
              <a:rPr lang="en-US" b="1" dirty="0" err="1" smtClean="0"/>
              <a:t>rdfs:label</a:t>
            </a:r>
            <a:r>
              <a:rPr lang="en-US" b="1" dirty="0"/>
              <a:t> </a:t>
            </a:r>
            <a:r>
              <a:rPr lang="en-US" dirty="0" smtClean="0"/>
              <a:t>property </a:t>
            </a:r>
            <a:r>
              <a:rPr lang="en-US" dirty="0"/>
              <a:t>is used to provide a human-readable</a:t>
            </a:r>
          </a:p>
          <a:p>
            <a:pPr>
              <a:buNone/>
            </a:pPr>
            <a:r>
              <a:rPr lang="en-US" dirty="0" smtClean="0"/>
              <a:t>      version </a:t>
            </a:r>
            <a:r>
              <a:rPr lang="en-US" dirty="0"/>
              <a:t>of a resource's name.</a:t>
            </a:r>
          </a:p>
          <a:p>
            <a:r>
              <a:rPr lang="en-US" b="1" dirty="0" err="1"/>
              <a:t>rdfs:comment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The </a:t>
            </a:r>
            <a:r>
              <a:rPr lang="en-US" b="1" dirty="0" err="1" smtClean="0"/>
              <a:t>rdfs:comment</a:t>
            </a:r>
            <a:r>
              <a:rPr lang="en-US" b="1" dirty="0" smtClean="0"/>
              <a:t> </a:t>
            </a:r>
            <a:r>
              <a:rPr lang="en-US" dirty="0" smtClean="0"/>
              <a:t>property </a:t>
            </a:r>
            <a:r>
              <a:rPr lang="en-US" dirty="0"/>
              <a:t>is used to provide a </a:t>
            </a:r>
            <a:r>
              <a:rPr lang="en-US" dirty="0" smtClean="0"/>
              <a:t>human readable</a:t>
            </a:r>
            <a:endParaRPr lang="en-US" dirty="0"/>
          </a:p>
          <a:p>
            <a:pPr>
              <a:buNone/>
            </a:pPr>
            <a:r>
              <a:rPr lang="en-US" dirty="0" smtClean="0"/>
              <a:t>      description </a:t>
            </a:r>
            <a:r>
              <a:rPr lang="en-US" dirty="0"/>
              <a:t>of a resource</a:t>
            </a:r>
            <a:r>
              <a:rPr lang="en-US" dirty="0" smtClean="0"/>
              <a:t>. A </a:t>
            </a:r>
            <a:r>
              <a:rPr lang="en-US" dirty="0"/>
              <a:t>textual comment helps clarify the meaning of RDF </a:t>
            </a:r>
            <a:r>
              <a:rPr lang="en-US" dirty="0" smtClean="0"/>
              <a:t>classes and </a:t>
            </a:r>
            <a:r>
              <a:rPr lang="en-US" dirty="0"/>
              <a:t>properties. Such inline documentation complements </a:t>
            </a:r>
            <a:r>
              <a:rPr lang="en-US" dirty="0" smtClean="0"/>
              <a:t>the use </a:t>
            </a:r>
            <a:r>
              <a:rPr lang="en-US" dirty="0"/>
              <a:t>of both formal techniques (Ontology and rule</a:t>
            </a:r>
          </a:p>
          <a:p>
            <a:pPr>
              <a:buNone/>
            </a:pPr>
            <a:r>
              <a:rPr lang="en-US" dirty="0" smtClean="0"/>
              <a:t>      languages</a:t>
            </a:r>
            <a:r>
              <a:rPr lang="en-US" dirty="0"/>
              <a:t>) and informal (prose documentation, examples</a:t>
            </a:r>
            <a:r>
              <a:rPr lang="en-US" dirty="0" smtClean="0"/>
              <a:t>, test </a:t>
            </a:r>
            <a:r>
              <a:rPr lang="en-US" dirty="0"/>
              <a:t>cases). A variety of documentation forms can </a:t>
            </a:r>
            <a:r>
              <a:rPr lang="en-US" dirty="0" smtClean="0"/>
              <a:t>be combined </a:t>
            </a:r>
            <a:r>
              <a:rPr lang="en-US" dirty="0"/>
              <a:t>to indicate the intended meaning of the </a:t>
            </a:r>
            <a:r>
              <a:rPr lang="en-US" dirty="0" smtClean="0"/>
              <a:t>classes and </a:t>
            </a:r>
            <a:r>
              <a:rPr lang="en-US" dirty="0"/>
              <a:t>properties described in an RDF Schema. </a:t>
            </a:r>
            <a:r>
              <a:rPr lang="en-US" dirty="0" smtClean="0"/>
              <a:t>Multilingual text </a:t>
            </a:r>
            <a:r>
              <a:rPr lang="en-US" dirty="0"/>
              <a:t>is supported with </a:t>
            </a:r>
            <a:r>
              <a:rPr lang="en-US" dirty="0" err="1" smtClean="0"/>
              <a:t>xml:lang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rdfs:Container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b="1" dirty="0" err="1" smtClean="0"/>
              <a:t>rdfs:Container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class is a super-class of the RDF Container</a:t>
            </a:r>
          </a:p>
          <a:p>
            <a:pPr>
              <a:buNone/>
            </a:pPr>
            <a:r>
              <a:rPr lang="pt-BR" dirty="0" smtClean="0"/>
              <a:t>     classes</a:t>
            </a:r>
            <a:r>
              <a:rPr lang="pt-BR" dirty="0"/>
              <a:t>, i.e., </a:t>
            </a:r>
            <a:r>
              <a:rPr lang="en-US" b="1" dirty="0" err="1" smtClean="0"/>
              <a:t>rdf:Bag</a:t>
            </a:r>
            <a:r>
              <a:rPr lang="en-US" b="1" dirty="0" smtClean="0"/>
              <a:t> </a:t>
            </a:r>
            <a:r>
              <a:rPr lang="pt-BR" dirty="0" smtClean="0"/>
              <a:t>, </a:t>
            </a:r>
            <a:r>
              <a:rPr lang="en-US" b="1" dirty="0" err="1" smtClean="0"/>
              <a:t>rdf:Seq</a:t>
            </a:r>
            <a:r>
              <a:rPr lang="pt-BR" dirty="0" smtClean="0"/>
              <a:t>, </a:t>
            </a:r>
            <a:r>
              <a:rPr lang="en-US" b="1" dirty="0" err="1" smtClean="0"/>
              <a:t>rdf:Alt</a:t>
            </a:r>
            <a:endParaRPr lang="en-US" b="1" dirty="0" smtClean="0"/>
          </a:p>
          <a:p>
            <a:pPr>
              <a:buNone/>
            </a:pPr>
            <a:endParaRPr lang="pt-BR" dirty="0"/>
          </a:p>
          <a:p>
            <a:r>
              <a:rPr lang="en-US" b="1" dirty="0" err="1"/>
              <a:t>rdf:Bag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  The </a:t>
            </a:r>
            <a:r>
              <a:rPr lang="en-US" b="1" dirty="0" err="1" smtClean="0"/>
              <a:t>rdf:Bag</a:t>
            </a:r>
            <a:r>
              <a:rPr lang="en-US" b="1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represents RDF's 'Bag' container construct</a:t>
            </a:r>
            <a:r>
              <a:rPr lang="en-US" dirty="0" smtClean="0"/>
              <a:t>, and </a:t>
            </a:r>
            <a:r>
              <a:rPr lang="en-US" dirty="0"/>
              <a:t>is a subclass of </a:t>
            </a:r>
            <a:r>
              <a:rPr lang="en-US" b="1" dirty="0" err="1" smtClean="0"/>
              <a:t>rdfs:Container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 err="1"/>
              <a:t>rdf:Seq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 The </a:t>
            </a:r>
            <a:r>
              <a:rPr lang="en-US" b="1" dirty="0" err="1" smtClean="0"/>
              <a:t>rdf:Seq</a:t>
            </a:r>
            <a:r>
              <a:rPr lang="en-US" b="1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represents RDF's 'Sequence' container</a:t>
            </a:r>
          </a:p>
          <a:p>
            <a:pPr>
              <a:buNone/>
            </a:pPr>
            <a:r>
              <a:rPr lang="en-US" dirty="0" smtClean="0"/>
              <a:t>      construct</a:t>
            </a:r>
            <a:r>
              <a:rPr lang="en-US" dirty="0"/>
              <a:t>, and is a subclass of </a:t>
            </a:r>
            <a:r>
              <a:rPr lang="en-US" b="1" dirty="0" err="1" smtClean="0"/>
              <a:t>rdfs:Container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 err="1"/>
              <a:t>rdf:Alt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b="1" dirty="0" err="1" smtClean="0"/>
              <a:t>rdf:Alt</a:t>
            </a:r>
            <a:r>
              <a:rPr lang="en-US" b="1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represents RDF's 'Alt' container construct,</a:t>
            </a:r>
          </a:p>
          <a:p>
            <a:pPr>
              <a:buNone/>
            </a:pPr>
            <a:r>
              <a:rPr lang="en-US" dirty="0" smtClean="0"/>
              <a:t>    and </a:t>
            </a:r>
            <a:r>
              <a:rPr lang="en-US" dirty="0"/>
              <a:t>is a subclass of </a:t>
            </a:r>
            <a:r>
              <a:rPr lang="en-US" b="1" dirty="0" err="1" smtClean="0"/>
              <a:t>rdfs:Container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A basic step in any kind of description process is</a:t>
            </a:r>
          </a:p>
          <a:p>
            <a:pPr>
              <a:buNone/>
            </a:pPr>
            <a:r>
              <a:rPr lang="en-US" dirty="0" smtClean="0"/>
              <a:t>   identifying </a:t>
            </a:r>
            <a:r>
              <a:rPr lang="en-US" dirty="0"/>
              <a:t>the various </a:t>
            </a:r>
            <a:r>
              <a:rPr lang="en-US" b="1" dirty="0"/>
              <a:t>kinds of things to be</a:t>
            </a:r>
          </a:p>
          <a:p>
            <a:pPr>
              <a:buNone/>
            </a:pPr>
            <a:r>
              <a:rPr lang="en-US" dirty="0" smtClean="0"/>
              <a:t>   described</a:t>
            </a:r>
            <a:r>
              <a:rPr lang="en-US" dirty="0"/>
              <a:t>. RDF Schema refers to these “kinds of</a:t>
            </a:r>
          </a:p>
          <a:p>
            <a:pPr>
              <a:buNone/>
            </a:pPr>
            <a:r>
              <a:rPr lang="en-US" dirty="0" smtClean="0"/>
              <a:t>   things</a:t>
            </a:r>
            <a:r>
              <a:rPr lang="en-US" dirty="0"/>
              <a:t>” as </a:t>
            </a:r>
            <a:r>
              <a:rPr lang="en-US" b="1" dirty="0"/>
              <a:t>classes.</a:t>
            </a:r>
          </a:p>
          <a:p>
            <a:pPr>
              <a:buNone/>
            </a:pPr>
            <a:r>
              <a:rPr lang="en-US" dirty="0"/>
              <a:t>• A </a:t>
            </a:r>
            <a:r>
              <a:rPr lang="en-US" b="1" dirty="0"/>
              <a:t>class in RDF Schema corresponds to the</a:t>
            </a:r>
          </a:p>
          <a:p>
            <a:pPr marL="225425" indent="-225425">
              <a:buNone/>
            </a:pPr>
            <a:r>
              <a:rPr lang="en-US" dirty="0" smtClean="0"/>
              <a:t>   generic </a:t>
            </a:r>
            <a:r>
              <a:rPr lang="en-US" dirty="0"/>
              <a:t>concept of a </a:t>
            </a:r>
            <a:r>
              <a:rPr lang="en-US" b="1" dirty="0"/>
              <a:t>type or category</a:t>
            </a:r>
            <a:r>
              <a:rPr lang="en-US" b="1" dirty="0" smtClean="0"/>
              <a:t>, </a:t>
            </a:r>
            <a:r>
              <a:rPr lang="en-US" dirty="0" smtClean="0"/>
              <a:t>somewhat like </a:t>
            </a:r>
            <a:r>
              <a:rPr lang="en-US" dirty="0"/>
              <a:t>the notion of a class in </a:t>
            </a:r>
            <a:r>
              <a:rPr lang="en-US" dirty="0" smtClean="0"/>
              <a:t>object oriented</a:t>
            </a:r>
            <a:endParaRPr lang="en-US" dirty="0"/>
          </a:p>
          <a:p>
            <a:pPr marL="284163" indent="-284163">
              <a:buNone/>
            </a:pPr>
            <a:r>
              <a:rPr lang="en-US" dirty="0" smtClean="0"/>
              <a:t>   programming </a:t>
            </a:r>
            <a:r>
              <a:rPr lang="en-US" dirty="0"/>
              <a:t>languages such as </a:t>
            </a:r>
            <a:r>
              <a:rPr lang="en-US" dirty="0" smtClean="0"/>
              <a:t>Java or object oriented </a:t>
            </a:r>
            <a:r>
              <a:rPr lang="en-US" dirty="0"/>
              <a:t>data models.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Describing Classes with RDFS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8193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To describe classes we can use built in RDF Schema resources: 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err="1" smtClean="0">
                <a:solidFill>
                  <a:srgbClr val="FF0000"/>
                </a:solidFill>
              </a:rPr>
              <a:t>rdfs:Class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</a:rPr>
              <a:t>rdfs:subClassOf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•These are used in conjunction with the </a:t>
            </a:r>
            <a:r>
              <a:rPr lang="en-US" b="1" dirty="0" err="1" smtClean="0">
                <a:solidFill>
                  <a:srgbClr val="FF0000"/>
                </a:solidFill>
              </a:rPr>
              <a:t>rdf:type</a:t>
            </a:r>
            <a:r>
              <a:rPr lang="en-US" b="1" dirty="0" smtClean="0"/>
              <a:t> property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114801"/>
            <a:ext cx="647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rdf:type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The predefined property </a:t>
            </a:r>
            <a:r>
              <a:rPr lang="en-US" dirty="0" err="1"/>
              <a:t>rdf:type</a:t>
            </a:r>
            <a:r>
              <a:rPr lang="en-US" dirty="0"/>
              <a:t> is used as </a:t>
            </a:r>
            <a:r>
              <a:rPr lang="en-US" dirty="0" smtClean="0"/>
              <a:t>a predicate </a:t>
            </a:r>
            <a:r>
              <a:rPr lang="en-US" dirty="0"/>
              <a:t>in a </a:t>
            </a:r>
            <a:r>
              <a:rPr lang="en-US" dirty="0" smtClean="0"/>
              <a:t>statement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I    </a:t>
            </a:r>
            <a:r>
              <a:rPr lang="en-US" b="1" dirty="0" err="1" smtClean="0">
                <a:solidFill>
                  <a:srgbClr val="FF0000"/>
                </a:solidFill>
              </a:rPr>
              <a:t>rdf:type</a:t>
            </a:r>
            <a:r>
              <a:rPr lang="en-US" dirty="0" smtClean="0"/>
              <a:t>    </a:t>
            </a:r>
            <a:r>
              <a:rPr lang="en-US" dirty="0"/>
              <a:t>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to </a:t>
            </a:r>
            <a:r>
              <a:rPr lang="en-US" dirty="0"/>
              <a:t>declare that </a:t>
            </a:r>
            <a:r>
              <a:rPr lang="en-US" b="1" dirty="0"/>
              <a:t>individual I is an instance of class C.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In statements of the </a:t>
            </a:r>
            <a:r>
              <a:rPr lang="en-US" dirty="0" smtClean="0"/>
              <a:t>form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C   </a:t>
            </a:r>
            <a:r>
              <a:rPr lang="en-US" b="1" dirty="0" err="1" smtClean="0">
                <a:solidFill>
                  <a:srgbClr val="FF0000"/>
                </a:solidFill>
              </a:rPr>
              <a:t>rdf:type</a:t>
            </a:r>
            <a:r>
              <a:rPr lang="en-US" dirty="0" smtClean="0"/>
              <a:t>   </a:t>
            </a:r>
            <a:r>
              <a:rPr lang="en-US" dirty="0" err="1" smtClean="0"/>
              <a:t>rdfs:Class</a:t>
            </a:r>
            <a:r>
              <a:rPr lang="en-US" dirty="0" smtClean="0"/>
              <a:t> 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/>
              <a:t>is used to declare that </a:t>
            </a:r>
            <a:r>
              <a:rPr lang="en-US" b="1" dirty="0"/>
              <a:t>class C (viewed as</a:t>
            </a:r>
          </a:p>
          <a:p>
            <a:pPr>
              <a:buNone/>
            </a:pPr>
            <a:r>
              <a:rPr lang="en-US" b="1" dirty="0" smtClean="0"/>
              <a:t>      an </a:t>
            </a:r>
            <a:r>
              <a:rPr lang="en-US" b="1" dirty="0"/>
              <a:t>individual object) is an instance of the predefined</a:t>
            </a:r>
          </a:p>
          <a:p>
            <a:pPr>
              <a:buNone/>
            </a:pPr>
            <a:r>
              <a:rPr lang="en-US" b="1" dirty="0" smtClean="0"/>
              <a:t>      class </a:t>
            </a:r>
            <a:r>
              <a:rPr lang="en-US" b="1" dirty="0" err="1"/>
              <a:t>rdfs:Class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Notation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4582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Class names will be written with an initial</a:t>
            </a:r>
          </a:p>
          <a:p>
            <a:pPr>
              <a:buNone/>
            </a:pPr>
            <a:r>
              <a:rPr lang="en-US" dirty="0" smtClean="0"/>
              <a:t>   uppercase </a:t>
            </a:r>
            <a:r>
              <a:rPr lang="en-US" dirty="0"/>
              <a:t>letter, while property and</a:t>
            </a:r>
          </a:p>
          <a:p>
            <a:pPr>
              <a:buNone/>
            </a:pPr>
            <a:r>
              <a:rPr lang="en-US" dirty="0" smtClean="0"/>
              <a:t>   instance </a:t>
            </a:r>
            <a:r>
              <a:rPr lang="en-US" dirty="0"/>
              <a:t>names are written with an initial</a:t>
            </a:r>
          </a:p>
          <a:p>
            <a:pPr>
              <a:buNone/>
            </a:pPr>
            <a:r>
              <a:rPr lang="en-US" dirty="0" smtClean="0"/>
              <a:t>   lowercase </a:t>
            </a:r>
            <a:r>
              <a:rPr lang="en-US" dirty="0"/>
              <a:t>letter.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Describing Properties with RDF(S)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66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RDF Schema allows us to describe properties. (Properties are instances of the class </a:t>
            </a:r>
            <a:r>
              <a:rPr lang="en-US" b="1" dirty="0" err="1">
                <a:solidFill>
                  <a:srgbClr val="FF0000"/>
                </a:solidFill>
              </a:rPr>
              <a:t>rdf:Property</a:t>
            </a:r>
            <a:r>
              <a:rPr lang="en-US" b="1" dirty="0"/>
              <a:t>!)</a:t>
            </a:r>
          </a:p>
          <a:p>
            <a:pPr>
              <a:buNone/>
            </a:pPr>
            <a:r>
              <a:rPr lang="en-US" dirty="0"/>
              <a:t>•We can specify a domain using </a:t>
            </a:r>
            <a:r>
              <a:rPr lang="en-US" dirty="0" err="1">
                <a:solidFill>
                  <a:srgbClr val="FF0000"/>
                </a:solidFill>
              </a:rPr>
              <a:t>rdfs:domain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•We can specify a range using </a:t>
            </a:r>
            <a:r>
              <a:rPr lang="en-US" dirty="0" err="1">
                <a:solidFill>
                  <a:srgbClr val="FF0000"/>
                </a:solidFill>
              </a:rPr>
              <a:t>rdfs:range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0"/>
            <a:ext cx="784859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318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RDF Schema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0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Defines small </a:t>
            </a:r>
            <a:r>
              <a:rPr lang="en-US" b="1" dirty="0" smtClean="0">
                <a:solidFill>
                  <a:srgbClr val="FF0000"/>
                </a:solidFill>
              </a:rPr>
              <a:t>Vocabulary</a:t>
            </a:r>
            <a:r>
              <a:rPr lang="en-US" dirty="0" smtClean="0"/>
              <a:t> for </a:t>
            </a:r>
            <a:r>
              <a:rPr lang="en-US" dirty="0"/>
              <a:t>RDF: </a:t>
            </a:r>
          </a:p>
          <a:p>
            <a:pPr lvl="1">
              <a:buNone/>
            </a:pPr>
            <a:r>
              <a:rPr lang="en-US" dirty="0"/>
              <a:t>•Class, </a:t>
            </a:r>
            <a:r>
              <a:rPr lang="en-US" dirty="0" err="1"/>
              <a:t>subClassOf</a:t>
            </a:r>
            <a:r>
              <a:rPr lang="en-US" dirty="0"/>
              <a:t>, type</a:t>
            </a:r>
          </a:p>
          <a:p>
            <a:pPr lvl="1">
              <a:buNone/>
            </a:pPr>
            <a:r>
              <a:rPr lang="en-US" dirty="0"/>
              <a:t>•Property, </a:t>
            </a:r>
            <a:r>
              <a:rPr lang="en-US" dirty="0" err="1"/>
              <a:t>subPropertyOf</a:t>
            </a:r>
            <a:endParaRPr lang="en-US" dirty="0"/>
          </a:p>
          <a:p>
            <a:pPr lvl="1">
              <a:buNone/>
            </a:pPr>
            <a:r>
              <a:rPr lang="en-US" dirty="0"/>
              <a:t>•domain, range</a:t>
            </a:r>
          </a:p>
          <a:p>
            <a:pPr>
              <a:buNone/>
            </a:pPr>
            <a:r>
              <a:rPr lang="en-US" dirty="0"/>
              <a:t>•Vocabulary can be used to define other vocabularies for your application domain.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676650"/>
            <a:ext cx="67818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RDFS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153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/>
              <a:t>xml version="1.0"?&gt;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/>
              <a:t>rdf:RDF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dirty="0" err="1"/>
              <a:t>xmlns:rdf</a:t>
            </a:r>
            <a:r>
              <a:rPr lang="en-US" dirty="0"/>
              <a:t>= "http://www.w3.org/1999/02/22-rdf-syntax-ns#" </a:t>
            </a:r>
          </a:p>
          <a:p>
            <a:pPr lvl="1">
              <a:buNone/>
            </a:pPr>
            <a:r>
              <a:rPr lang="en-US" dirty="0" err="1"/>
              <a:t>xmlns:rdfs</a:t>
            </a:r>
            <a:r>
              <a:rPr lang="en-US" dirty="0"/>
              <a:t>="http://www.w3.org/2000/01/rdf-schema#" </a:t>
            </a:r>
          </a:p>
          <a:p>
            <a:pPr lvl="1">
              <a:buNone/>
            </a:pPr>
            <a:r>
              <a:rPr lang="en-US" dirty="0" err="1"/>
              <a:t>xml:base</a:t>
            </a:r>
            <a:r>
              <a:rPr lang="en-US" dirty="0"/>
              <a:t>= "http://www.animals.fake/animals"&gt; </a:t>
            </a:r>
          </a:p>
          <a:p>
            <a:pPr lvl="1">
              <a:buNone/>
            </a:pPr>
            <a:r>
              <a:rPr lang="en-US" dirty="0"/>
              <a:t>&lt;</a:t>
            </a:r>
            <a:r>
              <a:rPr lang="en-US" dirty="0" err="1" smtClean="0"/>
              <a:t>rdfs:Class</a:t>
            </a:r>
            <a:r>
              <a:rPr lang="en-US" dirty="0" smtClean="0"/>
              <a:t> </a:t>
            </a:r>
            <a:r>
              <a:rPr lang="en-US" dirty="0" err="1" smtClean="0"/>
              <a:t>rdf:ID</a:t>
            </a:r>
            <a:r>
              <a:rPr lang="en-US" dirty="0"/>
              <a:t>="animal" /&gt; </a:t>
            </a:r>
          </a:p>
          <a:p>
            <a:pPr lvl="1">
              <a:buNone/>
            </a:pPr>
            <a:r>
              <a:rPr lang="en-US" dirty="0"/>
              <a:t>&lt;</a:t>
            </a:r>
            <a:r>
              <a:rPr lang="en-US" dirty="0" err="1" smtClean="0"/>
              <a:t>rdfs:Class</a:t>
            </a:r>
            <a:r>
              <a:rPr lang="en-US" dirty="0" smtClean="0"/>
              <a:t> </a:t>
            </a:r>
            <a:r>
              <a:rPr lang="en-US" dirty="0" err="1" smtClean="0"/>
              <a:t>rdf:ID</a:t>
            </a:r>
            <a:r>
              <a:rPr lang="en-US" dirty="0"/>
              <a:t>="horse"&gt; </a:t>
            </a:r>
          </a:p>
          <a:p>
            <a:pPr lvl="2">
              <a:buNone/>
            </a:pPr>
            <a:r>
              <a:rPr lang="en-US" dirty="0"/>
              <a:t>&lt;</a:t>
            </a:r>
            <a:r>
              <a:rPr lang="en-US" dirty="0" err="1" smtClean="0"/>
              <a:t>rdfs:subClassOf</a:t>
            </a:r>
            <a:r>
              <a:rPr lang="en-US" dirty="0" smtClean="0"/>
              <a:t> </a:t>
            </a:r>
            <a:r>
              <a:rPr lang="en-US" dirty="0" err="1" smtClean="0"/>
              <a:t>rdf:resource</a:t>
            </a:r>
            <a:r>
              <a:rPr lang="en-US" dirty="0"/>
              <a:t>="#animal"/&gt; </a:t>
            </a:r>
          </a:p>
          <a:p>
            <a:pPr lvl="1">
              <a:buNone/>
            </a:pPr>
            <a:r>
              <a:rPr lang="en-US" dirty="0"/>
              <a:t>&lt;/</a:t>
            </a:r>
            <a:r>
              <a:rPr lang="en-US" dirty="0" err="1"/>
              <a:t>rdfs:Class</a:t>
            </a:r>
            <a:r>
              <a:rPr lang="en-US" dirty="0"/>
              <a:t>&gt; </a:t>
            </a:r>
          </a:p>
          <a:p>
            <a:pPr lvl="1">
              <a:buNone/>
            </a:pPr>
            <a:r>
              <a:rPr lang="en-US" dirty="0"/>
              <a:t>&lt;</a:t>
            </a:r>
            <a:r>
              <a:rPr lang="en-US" dirty="0" err="1" smtClean="0"/>
              <a:t>rdfs:Class</a:t>
            </a:r>
            <a:r>
              <a:rPr lang="en-US" dirty="0" smtClean="0"/>
              <a:t> </a:t>
            </a:r>
            <a:r>
              <a:rPr lang="en-US" dirty="0" err="1" smtClean="0"/>
              <a:t>rdf:ID</a:t>
            </a:r>
            <a:r>
              <a:rPr lang="en-US" dirty="0"/>
              <a:t>="dog"&gt; </a:t>
            </a:r>
          </a:p>
          <a:p>
            <a:pPr lvl="2">
              <a:buNone/>
            </a:pPr>
            <a:r>
              <a:rPr lang="en-US" dirty="0"/>
              <a:t>&lt;</a:t>
            </a:r>
            <a:r>
              <a:rPr lang="en-US" dirty="0" err="1" smtClean="0"/>
              <a:t>rdfs:subClassOf</a:t>
            </a:r>
            <a:r>
              <a:rPr lang="en-US" dirty="0" smtClean="0"/>
              <a:t> </a:t>
            </a:r>
            <a:r>
              <a:rPr lang="en-US" dirty="0" err="1" smtClean="0"/>
              <a:t>rdf:resource</a:t>
            </a:r>
            <a:r>
              <a:rPr lang="en-US" dirty="0"/>
              <a:t>="#animal"/&gt; </a:t>
            </a:r>
          </a:p>
          <a:p>
            <a:pPr lvl="1">
              <a:buNone/>
            </a:pPr>
            <a:r>
              <a:rPr lang="en-US" dirty="0"/>
              <a:t>&lt;/</a:t>
            </a:r>
            <a:r>
              <a:rPr lang="en-US" dirty="0" err="1"/>
              <a:t>rdfs:Class</a:t>
            </a:r>
            <a:r>
              <a:rPr lang="en-US" dirty="0"/>
              <a:t>&gt; </a:t>
            </a:r>
          </a:p>
          <a:p>
            <a:pPr>
              <a:buNone/>
            </a:pPr>
            <a:r>
              <a:rPr lang="en-US" dirty="0"/>
              <a:t>&lt;/</a:t>
            </a:r>
            <a:r>
              <a:rPr lang="en-US" dirty="0" err="1"/>
              <a:t>rdf:RDF</a:t>
            </a:r>
            <a:r>
              <a:rPr lang="en-US" dirty="0"/>
              <a:t>&gt;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0" y="533400"/>
            <a:ext cx="2514600" cy="1600200"/>
          </a:xfrm>
          <a:prstGeom prst="wedgeRectCallout">
            <a:avLst>
              <a:gd name="adj1" fmla="val -209587"/>
              <a:gd name="adj2" fmla="val 483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Observe that it is an </a:t>
            </a:r>
            <a:r>
              <a:rPr lang="en-US" sz="2400" b="1" dirty="0" err="1"/>
              <a:t>rdf</a:t>
            </a:r>
            <a:r>
              <a:rPr lang="en-US" sz="2400" b="1" dirty="0"/>
              <a:t>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1695</Words>
  <Application>Microsoft Office PowerPoint</Application>
  <PresentationFormat>On-screen Show (4:3)</PresentationFormat>
  <Paragraphs>216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RDF Schema </vt:lpstr>
      <vt:lpstr>Classes</vt:lpstr>
      <vt:lpstr>Describing Classes with RDFS</vt:lpstr>
      <vt:lpstr>rdf:type</vt:lpstr>
      <vt:lpstr>Notation </vt:lpstr>
      <vt:lpstr>Describing Properties with RDF(S) </vt:lpstr>
      <vt:lpstr>RDF Schema  </vt:lpstr>
      <vt:lpstr>RDFS Example</vt:lpstr>
      <vt:lpstr>RDF Schema (Another Example)</vt:lpstr>
      <vt:lpstr>Introductory example</vt:lpstr>
      <vt:lpstr>Introductory example 2</vt:lpstr>
      <vt:lpstr>Domain and Range</vt:lpstr>
      <vt:lpstr>Two-layer structure</vt:lpstr>
      <vt:lpstr>Two-layer structure</vt:lpstr>
      <vt:lpstr>Two-layer structure</vt:lpstr>
      <vt:lpstr>Introductory example 3</vt:lpstr>
      <vt:lpstr>RDF Schema Model (General)</vt:lpstr>
      <vt:lpstr>Property-centric: Domain and Range</vt:lpstr>
      <vt:lpstr>RDF Core Classes and Properties 1</vt:lpstr>
      <vt:lpstr>Example</vt:lpstr>
      <vt:lpstr>PowerPoint Presentation</vt:lpstr>
      <vt:lpstr>Example</vt:lpstr>
      <vt:lpstr>PowerPoint Presentation</vt:lpstr>
      <vt:lpstr>Example</vt:lpstr>
      <vt:lpstr>rdfs:range and rdfs:domain</vt:lpstr>
      <vt:lpstr> Note: range, domain, and sub-property hierarchies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Abdo</dc:creator>
  <cp:lastModifiedBy>DR.Ahmed Saker 2o1O</cp:lastModifiedBy>
  <cp:revision>4</cp:revision>
  <dcterms:created xsi:type="dcterms:W3CDTF">2014-03-25T00:48:46Z</dcterms:created>
  <dcterms:modified xsi:type="dcterms:W3CDTF">2018-12-05T15:18:00Z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314553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