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34A-50E8-43C0-8245-06CDE02C4A6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96CE-3FBD-48C3-AC18-4624D7C2D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5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34A-50E8-43C0-8245-06CDE02C4A6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96CE-3FBD-48C3-AC18-4624D7C2D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4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34A-50E8-43C0-8245-06CDE02C4A6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96CE-3FBD-48C3-AC18-4624D7C2D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34A-50E8-43C0-8245-06CDE02C4A6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96CE-3FBD-48C3-AC18-4624D7C2D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7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34A-50E8-43C0-8245-06CDE02C4A6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96CE-3FBD-48C3-AC18-4624D7C2D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2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34A-50E8-43C0-8245-06CDE02C4A6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96CE-3FBD-48C3-AC18-4624D7C2D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3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34A-50E8-43C0-8245-06CDE02C4A6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96CE-3FBD-48C3-AC18-4624D7C2D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34A-50E8-43C0-8245-06CDE02C4A6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96CE-3FBD-48C3-AC18-4624D7C2D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9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34A-50E8-43C0-8245-06CDE02C4A6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96CE-3FBD-48C3-AC18-4624D7C2D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2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34A-50E8-43C0-8245-06CDE02C4A6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96CE-3FBD-48C3-AC18-4624D7C2D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3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434A-50E8-43C0-8245-06CDE02C4A6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96CE-3FBD-48C3-AC18-4624D7C2D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1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9434A-50E8-43C0-8245-06CDE02C4A60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A96CE-3FBD-48C3-AC18-4624D7C2D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1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r.wikipedia.org/wiki/%D8%A3%D9%84%D9%8A%D9%81%D8%A7%D8%AA%D9%8A%D8%A9" TargetMode="External"/><Relationship Id="rId2" Type="http://schemas.openxmlformats.org/officeDocument/2006/relationships/hyperlink" Target="http://ar.wikipedia.org/wiki/%D8%AD%D9%85%D8%B6_%D9%83%D8%B1%D8%A8%D9%88%D9%83%D8%B3%D9%8A%D9%84%D9%8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r.wikipedia.org/wiki/%D9%85%D8%B1%D9%83%D8%A8_%D8%BA%D9%8A%D8%B1_%D9%85%D8%B4%D8%A8%D8%B9" TargetMode="External"/><Relationship Id="rId4" Type="http://schemas.openxmlformats.org/officeDocument/2006/relationships/hyperlink" Target="http://ar.wikipedia.org/wiki/%D8%A5%D8%B4%D8%A8%D8%A7%D8%B9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152128"/>
          </a:xfrm>
        </p:spPr>
        <p:txBody>
          <a:bodyPr>
            <a:normAutofit fontScale="90000"/>
          </a:bodyPr>
          <a:lstStyle/>
          <a:p>
            <a:pPr rtl="1"/>
            <a:r>
              <a:rPr lang="ar-IQ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الدهون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Lipids</a:t>
            </a:r>
            <a:r>
              <a:rPr lang="ar-IQ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920880" cy="4968552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>
                <a:solidFill>
                  <a:schemeClr val="tx1"/>
                </a:solidFill>
                <a:cs typeface="+mj-cs"/>
              </a:rPr>
              <a:t>الدهون </a:t>
            </a:r>
            <a:r>
              <a:rPr lang="en-US" sz="2800" dirty="0" smtClean="0">
                <a:solidFill>
                  <a:schemeClr val="tx1"/>
                </a:solidFill>
                <a:cs typeface="+mj-cs"/>
              </a:rPr>
              <a:t>:</a:t>
            </a:r>
            <a:r>
              <a:rPr lang="ar-SA" sz="2800" dirty="0" smtClean="0">
                <a:solidFill>
                  <a:schemeClr val="tx1"/>
                </a:solidFill>
                <a:cs typeface="+mj-cs"/>
              </a:rPr>
              <a:t>هي </a:t>
            </a:r>
            <a:r>
              <a:rPr lang="ar-SA" sz="2800" dirty="0">
                <a:solidFill>
                  <a:schemeClr val="tx1"/>
                </a:solidFill>
                <a:cs typeface="+mj-cs"/>
              </a:rPr>
              <a:t>مجموعة من الجزيئات الحياتية الكبيرة 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Biomolecules</a:t>
            </a:r>
            <a:r>
              <a:rPr lang="ar-SA" sz="2800" dirty="0">
                <a:solidFill>
                  <a:schemeClr val="tx1"/>
                </a:solidFill>
                <a:cs typeface="+mj-cs"/>
              </a:rPr>
              <a:t> وتعرف بأنها نوع من المواد الطبيعية لاتذوب في الماء ولكنها تذوب في المذيبات العضوية كالاسيتون والكحول والايثر </a:t>
            </a:r>
            <a:r>
              <a:rPr lang="ar-SA" sz="2800" dirty="0" smtClean="0">
                <a:solidFill>
                  <a:schemeClr val="tx1"/>
                </a:solidFill>
                <a:cs typeface="+mj-cs"/>
              </a:rPr>
              <a:t>والكل</a:t>
            </a:r>
            <a:r>
              <a:rPr lang="ar-IQ" sz="2800" dirty="0" smtClean="0">
                <a:solidFill>
                  <a:schemeClr val="tx1"/>
                </a:solidFill>
                <a:cs typeface="+mj-cs"/>
              </a:rPr>
              <a:t>ور</a:t>
            </a:r>
            <a:r>
              <a:rPr lang="ar-SA" sz="2800" dirty="0" smtClean="0">
                <a:solidFill>
                  <a:schemeClr val="tx1"/>
                </a:solidFill>
                <a:cs typeface="+mj-cs"/>
              </a:rPr>
              <a:t>وفورم </a:t>
            </a:r>
            <a:r>
              <a:rPr lang="ar-SA" sz="2800" dirty="0">
                <a:solidFill>
                  <a:schemeClr val="tx1"/>
                </a:solidFill>
                <a:cs typeface="+mj-cs"/>
              </a:rPr>
              <a:t>والبنزين. وتستخدم هذه المذيبات لاستخلاص الدهون من الانسجة المختلفة.</a:t>
            </a:r>
            <a:endParaRPr lang="en-US" sz="2800" dirty="0">
              <a:solidFill>
                <a:schemeClr val="tx1"/>
              </a:solidFill>
              <a:cs typeface="+mj-cs"/>
            </a:endParaRPr>
          </a:p>
          <a:p>
            <a:pPr algn="r" rtl="1"/>
            <a:r>
              <a:rPr lang="ar-SA" sz="2800" dirty="0">
                <a:solidFill>
                  <a:schemeClr val="tx1"/>
                </a:solidFill>
                <a:cs typeface="+mj-cs"/>
              </a:rPr>
              <a:t>الدهون مركبات عضوية تتكون من أحماض دهنية وكحول تتحد مع بعضها بواسطة رابطة استر </a:t>
            </a:r>
            <a:r>
              <a:rPr lang="en-US" sz="2800" dirty="0">
                <a:solidFill>
                  <a:schemeClr val="tx1"/>
                </a:solidFill>
                <a:cs typeface="+mj-cs"/>
              </a:rPr>
              <a:t>(Ester </a:t>
            </a:r>
            <a:r>
              <a:rPr lang="en-US" sz="2800" dirty="0" smtClean="0">
                <a:solidFill>
                  <a:schemeClr val="tx1"/>
                </a:solidFill>
                <a:cs typeface="+mj-cs"/>
              </a:rPr>
              <a:t>linkage)</a:t>
            </a:r>
            <a:endParaRPr lang="en-US" sz="2800" dirty="0">
              <a:solidFill>
                <a:schemeClr val="tx1"/>
              </a:solidFill>
              <a:cs typeface="+mj-cs"/>
            </a:endParaRPr>
          </a:p>
          <a:p>
            <a:pPr algn="r" rtl="1"/>
            <a:endParaRPr lang="en-US" sz="2800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4" name="صورة 10" descr="3a10699364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700"/>
                    </a14:imgEffect>
                    <a14:imgEffect>
                      <a14:saturation sat="8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09845" y="4581128"/>
            <a:ext cx="4391025" cy="666750"/>
          </a:xfrm>
          <a:prstGeom prst="rect">
            <a:avLst/>
          </a:prstGeom>
          <a:ln w="0" cap="flat" cmpd="dbl">
            <a:solidFill>
              <a:schemeClr val="tx1"/>
            </a:solidFill>
            <a:miter lim="800000"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373216"/>
            <a:ext cx="756084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82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الأحماض الدهنية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Fatty acid  :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800" dirty="0"/>
              <a:t>مركبات عضوية وهي عبارة عن </a:t>
            </a:r>
            <a:r>
              <a:rPr lang="ar-SA" sz="2800" dirty="0">
                <a:hlinkClick r:id="rId2"/>
              </a:rPr>
              <a:t>أحماض كربوكسيلية</a:t>
            </a:r>
            <a:r>
              <a:rPr lang="ar-SA" sz="2800" dirty="0"/>
              <a:t> صيغتها </a:t>
            </a:r>
            <a:r>
              <a:rPr lang="ar-SA" sz="2800" dirty="0" smtClean="0"/>
              <a:t>العامة</a:t>
            </a:r>
            <a:r>
              <a:rPr lang="ar-IQ" sz="2800" dirty="0" smtClean="0"/>
              <a:t>  </a:t>
            </a:r>
            <a:r>
              <a:rPr lang="ar-SA" sz="2800" dirty="0" smtClean="0"/>
              <a:t> </a:t>
            </a:r>
            <a:r>
              <a:rPr lang="ar-SA" sz="2800" dirty="0"/>
              <a:t>( </a:t>
            </a:r>
            <a:r>
              <a:rPr lang="en-US" sz="2800" dirty="0"/>
              <a:t>RCOOH</a:t>
            </a:r>
            <a:r>
              <a:rPr lang="ar-SA" sz="2800" dirty="0"/>
              <a:t>) لديها سلسلة أساسية </a:t>
            </a:r>
            <a:r>
              <a:rPr lang="ar-SA" sz="2800" dirty="0">
                <a:hlinkClick r:id="rId3"/>
              </a:rPr>
              <a:t>أليفاتية</a:t>
            </a:r>
            <a:r>
              <a:rPr lang="ar-SA" sz="2800" dirty="0"/>
              <a:t> طويلة وغير متفرعة، والتي يمكن أن تكون إما </a:t>
            </a:r>
            <a:r>
              <a:rPr lang="ar-SA" sz="2800" dirty="0">
                <a:hlinkClick r:id="rId4"/>
              </a:rPr>
              <a:t>مشبعة</a:t>
            </a:r>
            <a:r>
              <a:rPr lang="ar-SA" sz="2800" dirty="0"/>
              <a:t> أو </a:t>
            </a:r>
            <a:r>
              <a:rPr lang="ar-SA" sz="2800" dirty="0">
                <a:hlinkClick r:id="rId5"/>
              </a:rPr>
              <a:t>غير مشبعة</a:t>
            </a:r>
            <a:r>
              <a:rPr lang="ar-SA" sz="2800" dirty="0" smtClean="0"/>
              <a:t>.</a:t>
            </a:r>
            <a:endParaRPr lang="ar-IQ" sz="2800" dirty="0" smtClean="0"/>
          </a:p>
          <a:p>
            <a:pPr marL="0" indent="0" algn="r" rtl="1">
              <a:buNone/>
            </a:pPr>
            <a:r>
              <a:rPr lang="ar-IQ" sz="2800" dirty="0" smtClean="0"/>
              <a:t>صفاتها: </a:t>
            </a:r>
            <a:endParaRPr lang="en-US" sz="2800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800" dirty="0"/>
              <a:t>لا تذوب في الماء</a:t>
            </a:r>
            <a:endParaRPr lang="en-US" sz="2800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800" dirty="0"/>
              <a:t>تذوب في مذيبات الدهون</a:t>
            </a:r>
            <a:endParaRPr lang="en-US" sz="2800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800" dirty="0"/>
              <a:t>وهي اللبنة الاساسية في بناء عدة اصناف من الليبيدات</a:t>
            </a:r>
            <a:endParaRPr lang="en-US" sz="2800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800" dirty="0" smtClean="0"/>
              <a:t>مركبات </a:t>
            </a:r>
            <a:r>
              <a:rPr lang="ar-SA" sz="2800" dirty="0"/>
              <a:t>طويلة السلسلة تحمل في طرفها مجموعة الكربوكسيل</a:t>
            </a:r>
            <a:endParaRPr lang="en-US" sz="2800" dirty="0"/>
          </a:p>
          <a:p>
            <a:pPr marL="514350" indent="-514350" algn="r" rtl="1">
              <a:buFont typeface="+mj-lt"/>
              <a:buAutoNum type="alphaLcParenR"/>
            </a:pPr>
            <a:r>
              <a:rPr lang="ar-SA" sz="2800" dirty="0"/>
              <a:t>وهي تتكون من عدد زوجي من ذرات الكربون ونادرا من عدد فردي.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9956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Autofit/>
          </a:bodyPr>
          <a:lstStyle/>
          <a:p>
            <a:pPr rtl="1"/>
            <a:r>
              <a:rPr lang="ar-SA" sz="3600" b="1" i="1" dirty="0"/>
              <a:t>تنقسم الأحماض الدهنية تبعاً لدرجة تشبعها بالهيدروجين </a:t>
            </a:r>
            <a:r>
              <a:rPr lang="ar-IQ" sz="3600" b="1" i="1" dirty="0" smtClean="0"/>
              <a:t>الى: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r" rtl="1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1</a:t>
            </a:r>
            <a:r>
              <a:rPr lang="ar-IQ" sz="2800" dirty="0" smtClean="0">
                <a:solidFill>
                  <a:srgbClr val="FF0000"/>
                </a:solidFill>
              </a:rPr>
              <a:t>. </a:t>
            </a:r>
            <a:r>
              <a:rPr lang="ar-SA" sz="2800" b="1" dirty="0">
                <a:solidFill>
                  <a:srgbClr val="FF0000"/>
                </a:solidFill>
              </a:rPr>
              <a:t>أحماض دهنية مشبعة</a:t>
            </a:r>
            <a:r>
              <a:rPr lang="ar-SA" sz="2800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Saturated Fatty Acids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ar-SA" sz="2800" dirty="0"/>
              <a:t>أي أحماض دهنية لا تحتوي على روابط ثنائية </a:t>
            </a:r>
            <a:r>
              <a:rPr lang="ar-IQ" sz="2800" dirty="0" smtClean="0"/>
              <a:t>من </a:t>
            </a:r>
            <a:r>
              <a:rPr lang="ar-SA" sz="2800" dirty="0" smtClean="0"/>
              <a:t>امثلتها </a:t>
            </a:r>
            <a:r>
              <a:rPr lang="ar-SA" sz="2800" dirty="0"/>
              <a:t>: الزبد الطبيعي ودهن الحليب والجبن بأنواعه ودهن اللحوم وزيت جوز الهند .  ويوؤدي زيادة المتناول منها الى ارتفاع مستوى الكوليسترول الكلي وزيادة مخاطر الإصابة بالجلطات وتصلب الشرايين</a:t>
            </a:r>
            <a:r>
              <a:rPr lang="ar-SA" sz="2800" dirty="0" smtClean="0"/>
              <a:t>.</a:t>
            </a:r>
            <a:endParaRPr lang="ar-IQ" sz="2800" dirty="0" smtClean="0"/>
          </a:p>
          <a:p>
            <a:pPr marL="0" indent="0" algn="r" rtl="1">
              <a:buNone/>
            </a:pPr>
            <a:r>
              <a:rPr lang="en-US" sz="2800" b="1" dirty="0">
                <a:solidFill>
                  <a:srgbClr val="FF0000"/>
                </a:solidFill>
              </a:rPr>
              <a:t>2</a:t>
            </a:r>
            <a:r>
              <a:rPr lang="ar-IQ" sz="2800" b="1" dirty="0">
                <a:solidFill>
                  <a:srgbClr val="FF0000"/>
                </a:solidFill>
              </a:rPr>
              <a:t>. </a:t>
            </a:r>
            <a:r>
              <a:rPr lang="ar-SA" sz="2800" b="1" dirty="0">
                <a:solidFill>
                  <a:srgbClr val="FF0000"/>
                </a:solidFill>
              </a:rPr>
              <a:t>الأحماض الدهنية الغير مشبعة </a:t>
            </a:r>
            <a:r>
              <a:rPr lang="en-US" sz="2800" b="1" dirty="0">
                <a:solidFill>
                  <a:srgbClr val="FF0000"/>
                </a:solidFill>
              </a:rPr>
              <a:t>Unsaturated Fatty Acids</a:t>
            </a:r>
            <a:r>
              <a:rPr lang="ar-SA" sz="2800" b="1" i="1" dirty="0" smtClean="0"/>
              <a:t> </a:t>
            </a:r>
            <a:endParaRPr lang="ar-IQ" sz="2800" b="1" i="1" dirty="0" smtClean="0"/>
          </a:p>
          <a:p>
            <a:pPr marL="0" indent="0" algn="r" rtl="1">
              <a:buNone/>
            </a:pPr>
            <a:r>
              <a:rPr lang="ar-SA" sz="2800" dirty="0"/>
              <a:t>سيمت بهذا الإسم لأنها تحتوي</a:t>
            </a:r>
            <a:r>
              <a:rPr lang="ar-SA" sz="2800" b="1" dirty="0"/>
              <a:t> </a:t>
            </a:r>
            <a:r>
              <a:rPr lang="ar-SA" sz="2800" dirty="0"/>
              <a:t>على رابطة واحدة  مزدوجة أو أكثر. مثال عليها لينوليك الموجود في زيت فول الصويا ودوار الشمس.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628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S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الكوليسترول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Cholesterol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SA" sz="2800" dirty="0"/>
              <a:t>هو أحد الدهون</a:t>
            </a:r>
            <a:r>
              <a:rPr lang="ar-SA" sz="2800" b="1" u="sng" dirty="0">
                <a:solidFill>
                  <a:srgbClr val="C00000"/>
                </a:solidFill>
              </a:rPr>
              <a:t> المشتقة </a:t>
            </a:r>
            <a:r>
              <a:rPr lang="ar-SA" sz="2800" dirty="0"/>
              <a:t>وهو عبارة عن مركبات عضوية تحتوي تركيب </a:t>
            </a:r>
            <a:r>
              <a:rPr lang="ar-SA" sz="2800" dirty="0" smtClean="0"/>
              <a:t>حلقي </a:t>
            </a:r>
            <a:r>
              <a:rPr lang="ar-SA" sz="2800" dirty="0"/>
              <a:t>يتواجد في الدهون الحيوانية فقط </a:t>
            </a:r>
            <a:r>
              <a:rPr lang="ar-IQ" sz="2800" dirty="0" smtClean="0"/>
              <a:t>.</a:t>
            </a:r>
          </a:p>
          <a:p>
            <a:pPr lvl="0" algn="r" rtl="1">
              <a:buFont typeface="Wingdings" pitchFamily="2" charset="2"/>
              <a:buChar char="v"/>
            </a:pPr>
            <a:r>
              <a:rPr lang="ar-SA" sz="2800" dirty="0"/>
              <a:t>يخلق الكوليسترول في الكبد واعضاء اخرى مثل الأمعاء والجلد الا ان الكبد هو هو مصدر الكوليسترول في بلازما الدم </a:t>
            </a:r>
            <a:r>
              <a:rPr lang="ar-SA" sz="2800" dirty="0" smtClean="0"/>
              <a:t>.</a:t>
            </a:r>
            <a:endParaRPr lang="ar-IQ" sz="2800" dirty="0" smtClean="0"/>
          </a:p>
          <a:p>
            <a:pPr marL="0" indent="0" algn="r" rtl="1">
              <a:buNone/>
            </a:pPr>
            <a:r>
              <a:rPr lang="ar-S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يدخل الكوليسترول في :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800" dirty="0"/>
              <a:t>تكوين فيتامين (د) تحت الجلد بعد التعرض للأشعة فوق البنفسجية.</a:t>
            </a:r>
            <a:endParaRPr lang="en-US" sz="2800" dirty="0"/>
          </a:p>
          <a:p>
            <a:pPr marL="514350" indent="-514350" algn="r" rtl="1">
              <a:buFont typeface="+mj-lt"/>
              <a:buAutoNum type="alphaLcParenR"/>
            </a:pPr>
            <a:r>
              <a:rPr lang="en-US" sz="2800" dirty="0" smtClean="0"/>
              <a:t>  </a:t>
            </a:r>
            <a:r>
              <a:rPr lang="ar-SA" sz="2800" dirty="0"/>
              <a:t>تكوين املاح الصفراء</a:t>
            </a:r>
            <a:endParaRPr lang="en-US" sz="2800" dirty="0"/>
          </a:p>
          <a:p>
            <a:pPr marL="514350" indent="-514350" algn="r" rtl="1">
              <a:buFont typeface="+mj-lt"/>
              <a:buAutoNum type="alphaLcParenR"/>
            </a:pPr>
            <a:r>
              <a:rPr lang="ar-SA" sz="2800" dirty="0" smtClean="0"/>
              <a:t>تكوين </a:t>
            </a:r>
            <a:r>
              <a:rPr lang="ar-SA" sz="2800" dirty="0"/>
              <a:t>الهرمونات الجنسية </a:t>
            </a:r>
            <a:endParaRPr lang="en-US" sz="2800" dirty="0"/>
          </a:p>
          <a:p>
            <a:pPr marL="514350" indent="-514350" algn="r" rtl="1">
              <a:buFont typeface="+mj-lt"/>
              <a:buAutoNum type="alphaLcParenR"/>
            </a:pPr>
            <a:r>
              <a:rPr lang="ar-SA" sz="2800" dirty="0" smtClean="0"/>
              <a:t> </a:t>
            </a:r>
            <a:r>
              <a:rPr lang="ar-SA" sz="2800" dirty="0"/>
              <a:t>تكوين هرمون الأدرينالين </a:t>
            </a:r>
            <a:endParaRPr lang="en-US" sz="2800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800" dirty="0"/>
              <a:t>التجمع على الجدار الداخليه للشرايين ويسبب تصلبها وانسدادها في حالة الزيادة.</a:t>
            </a:r>
            <a:endParaRPr lang="en-US" sz="2800" dirty="0"/>
          </a:p>
          <a:p>
            <a:pPr algn="r" rtl="1">
              <a:buFont typeface="Wingdings" pitchFamily="2" charset="2"/>
              <a:buChar char="Ø"/>
            </a:pPr>
            <a:r>
              <a:rPr lang="ar-SA" sz="2800" b="1" i="1" dirty="0"/>
              <a:t>المستوى الطبيعي للكوليسترول في دم الإنسان </a:t>
            </a:r>
            <a:r>
              <a:rPr lang="ar-SA" sz="2800" b="1" i="1" dirty="0" smtClean="0"/>
              <a:t>200م</a:t>
            </a:r>
            <a:r>
              <a:rPr lang="ar-IQ" sz="2800" b="1" i="1" dirty="0" smtClean="0"/>
              <a:t>ل</a:t>
            </a:r>
            <a:r>
              <a:rPr lang="ar-SA" sz="2800" b="1" i="1" dirty="0" smtClean="0"/>
              <a:t>غم</a:t>
            </a:r>
            <a:r>
              <a:rPr lang="ar-SA" sz="2800" b="1" i="1" dirty="0"/>
              <a:t>/ 100مل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388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ar-IQ" b="1" dirty="0">
                <a:solidFill>
                  <a:srgbClr val="C00000"/>
                </a:solidFill>
              </a:rPr>
              <a:t>تركيب </a:t>
            </a:r>
            <a:r>
              <a:rPr lang="ar-IQ" b="1" dirty="0" smtClean="0">
                <a:solidFill>
                  <a:srgbClr val="C00000"/>
                </a:solidFill>
              </a:rPr>
              <a:t>الكوليسترول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3672408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628800"/>
            <a:ext cx="4353669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98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b="1" i="1" dirty="0">
                <a:solidFill>
                  <a:srgbClr val="C00000"/>
                </a:solidFill>
              </a:rPr>
              <a:t>انواع الكوليسترول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SA" sz="2800" dirty="0"/>
              <a:t>إن الكول</a:t>
            </a:r>
            <a:r>
              <a:rPr lang="ar-IQ" sz="2800" dirty="0"/>
              <a:t>ي</a:t>
            </a:r>
            <a:r>
              <a:rPr lang="ar-SA" sz="2800" dirty="0"/>
              <a:t>سترول يتحرّك في الدم ويرتبط مع بعض أنواع البروتينات. وإن المركب الناتج عن ارتباط الكوليسترول مع البروتين يسمى البروتين </a:t>
            </a:r>
            <a:r>
              <a:rPr lang="ar-SA" sz="2800" dirty="0" smtClean="0"/>
              <a:t>الشحمي </a:t>
            </a:r>
            <a:r>
              <a:rPr lang="ar-SA" sz="2800" dirty="0"/>
              <a:t>(ليبوبروتين</a:t>
            </a:r>
            <a:r>
              <a:rPr lang="ar-SA" sz="2800" dirty="0" smtClean="0"/>
              <a:t>)</a:t>
            </a:r>
            <a:r>
              <a:rPr lang="ar-IQ" sz="2800" dirty="0" smtClean="0"/>
              <a:t>.</a:t>
            </a:r>
          </a:p>
          <a:p>
            <a:pPr marL="0" indent="0" algn="r">
              <a:buNone/>
            </a:pPr>
            <a:r>
              <a:rPr lang="ar-IQ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انواع الليبوبروتين:ـ</a:t>
            </a:r>
            <a:endParaRPr lang="ar-IQ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r" rtl="1"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ar-IQ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ar-SA" sz="2800" b="1" dirty="0"/>
              <a:t>الكوليسترول منخفض الكثافة (</a:t>
            </a:r>
            <a:r>
              <a:rPr lang="en-US" sz="2800" b="1" dirty="0" smtClean="0"/>
              <a:t>LDL</a:t>
            </a:r>
            <a:r>
              <a:rPr lang="ar-SA" sz="2800" b="1" dirty="0" smtClean="0"/>
              <a:t>)</a:t>
            </a:r>
            <a:endParaRPr lang="en-US" sz="2800" dirty="0" smtClean="0"/>
          </a:p>
          <a:p>
            <a:pPr marL="0" indent="0" rtl="1"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LDL = Low Density Lipoprotein</a:t>
            </a:r>
          </a:p>
          <a:p>
            <a:pPr marL="0" indent="0" algn="r" rtl="1">
              <a:buNone/>
            </a:pPr>
            <a:r>
              <a:rPr lang="ar-SA" sz="2800" dirty="0" smtClean="0"/>
              <a:t>هو </a:t>
            </a:r>
            <a:r>
              <a:rPr lang="ar-SA" sz="2800" dirty="0"/>
              <a:t>الكوليسترول السيء الذي يسبب مشاكل تصلب الشرايين ( انسداد الشرايين)  نتيجة ترسبه على الجدار الداخلي للأوعية الدموية. هذا النوع يحتوي علي </a:t>
            </a:r>
            <a:r>
              <a:rPr lang="en-US" sz="2800" dirty="0" smtClean="0"/>
              <a:t>25%</a:t>
            </a:r>
            <a:r>
              <a:rPr lang="ar-SA" sz="2800" dirty="0" smtClean="0"/>
              <a:t> </a:t>
            </a:r>
            <a:r>
              <a:rPr lang="ar-SA" sz="2800" dirty="0"/>
              <a:t>بروتين </a:t>
            </a:r>
            <a:r>
              <a:rPr lang="ar-SA" sz="2800" dirty="0" smtClean="0"/>
              <a:t>و</a:t>
            </a:r>
            <a:r>
              <a:rPr lang="en-US" sz="2800" dirty="0" smtClean="0"/>
              <a:t>45%</a:t>
            </a:r>
            <a:r>
              <a:rPr lang="ar-SA" sz="2800" dirty="0" smtClean="0"/>
              <a:t> كوليسترول</a:t>
            </a:r>
            <a:r>
              <a:rPr lang="ar-SA" sz="2800" dirty="0"/>
              <a:t>.</a:t>
            </a:r>
            <a:endParaRPr lang="en-US" sz="2800" dirty="0"/>
          </a:p>
          <a:p>
            <a:pPr marL="0" indent="0" algn="r" rtl="1"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67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832648"/>
          </a:xfrm>
        </p:spPr>
        <p:txBody>
          <a:bodyPr/>
          <a:lstStyle/>
          <a:p>
            <a:pPr marL="0" indent="0" algn="r" rtl="1">
              <a:buNone/>
            </a:pPr>
            <a:r>
              <a:rPr lang="en-US" dirty="0" smtClean="0"/>
              <a:t>2</a:t>
            </a:r>
            <a:r>
              <a:rPr lang="ar-IQ" dirty="0" smtClean="0"/>
              <a:t>. </a:t>
            </a:r>
            <a:r>
              <a:rPr lang="ar-SA" b="1" dirty="0"/>
              <a:t>الكوليسترول </a:t>
            </a:r>
            <a:r>
              <a:rPr lang="ar-SA" b="1" dirty="0" smtClean="0"/>
              <a:t>مرتفع</a:t>
            </a:r>
            <a:r>
              <a:rPr lang="ar-IQ" b="1" dirty="0" smtClean="0"/>
              <a:t> (عالي)</a:t>
            </a:r>
            <a:r>
              <a:rPr lang="ar-SA" b="1" dirty="0" smtClean="0"/>
              <a:t> </a:t>
            </a:r>
            <a:r>
              <a:rPr lang="ar-SA" b="1" dirty="0"/>
              <a:t>الكثافة (</a:t>
            </a:r>
            <a:r>
              <a:rPr lang="en-US" b="1" dirty="0" smtClean="0"/>
              <a:t>HDL</a:t>
            </a:r>
            <a:r>
              <a:rPr lang="ar-IQ" b="1" dirty="0" smtClean="0"/>
              <a:t> ) </a:t>
            </a:r>
          </a:p>
          <a:p>
            <a:pPr marL="0" indent="0" rtl="1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HDL= High Density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Lipoprotein</a:t>
            </a:r>
          </a:p>
          <a:p>
            <a:pPr marL="0" indent="0" algn="r" rtl="1">
              <a:buNone/>
            </a:pPr>
            <a:r>
              <a:rPr lang="ar-SA" dirty="0"/>
              <a:t>هو الكولسترول الطيّب أو (الصديق) لأنه يساعد على منع تراكم الكولسترول في بطانة الشرايين، لأنه يحمل الكولسترول الفائض في الدم وينقله إلى الكبد ليتم التخلّص </a:t>
            </a:r>
            <a:r>
              <a:rPr lang="ar-SA" dirty="0" smtClean="0"/>
              <a:t>منه</a:t>
            </a:r>
            <a:r>
              <a:rPr lang="ar-IQ" dirty="0" smtClean="0"/>
              <a:t>.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ويتواجد عادة في </a:t>
            </a:r>
            <a:r>
              <a:rPr lang="ar-SA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الدهون</a:t>
            </a:r>
            <a:r>
              <a:rPr lang="ar-IQ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من المصادر</a:t>
            </a:r>
            <a:r>
              <a:rPr lang="ar-SA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الحيوانية </a:t>
            </a:r>
            <a:r>
              <a:rPr lang="ar-SA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مثل البيض والحليب </a:t>
            </a:r>
            <a:r>
              <a:rPr lang="ar-SA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واللحوم</a:t>
            </a:r>
            <a:r>
              <a:rPr lang="ar-IQ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يحتوي </a:t>
            </a:r>
            <a:r>
              <a:rPr lang="ar-SA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علي حوالي 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50%</a:t>
            </a:r>
            <a:r>
              <a:rPr lang="ar-SA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بروتين و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20%</a:t>
            </a:r>
            <a:r>
              <a:rPr lang="ar-SA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كوليسترول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rtl="1">
              <a:buNone/>
            </a:pPr>
            <a:r>
              <a:rPr lang="ar-SA" dirty="0"/>
              <a:t> </a:t>
            </a:r>
            <a:endParaRPr lang="en-US" dirty="0"/>
          </a:p>
          <a:p>
            <a:pPr marL="0" indent="0" algn="r" rtl="1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241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b="1" dirty="0">
                <a:solidFill>
                  <a:srgbClr val="FF0000"/>
                </a:solidFill>
              </a:rPr>
              <a:t>لماذا يرتفع</a:t>
            </a: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ar-SA" b="1" dirty="0">
                <a:solidFill>
                  <a:srgbClr val="FF0000"/>
                </a:solidFill>
              </a:rPr>
              <a:t>الكوليستيرول</a:t>
            </a: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ar-SA" b="1" dirty="0">
                <a:solidFill>
                  <a:srgbClr val="FF0000"/>
                </a:solidFill>
              </a:rPr>
              <a:t>؟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616624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العوامل التي ترفع </a:t>
            </a:r>
            <a:r>
              <a:rPr lang="ar-SA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الكولسترول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r" rtl="1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.عوامل </a:t>
            </a:r>
            <a:r>
              <a:rPr lang="ar-SA" b="1" dirty="0"/>
              <a:t>يمكن التحكم </a:t>
            </a:r>
            <a:r>
              <a:rPr lang="ar-SA" b="1" dirty="0" smtClean="0"/>
              <a:t>بها</a:t>
            </a:r>
            <a:r>
              <a:rPr lang="ar-IQ" b="1" dirty="0" smtClean="0"/>
              <a:t> : </a:t>
            </a:r>
          </a:p>
          <a:p>
            <a:pPr marL="0" indent="0" algn="r" rtl="1">
              <a:buNone/>
            </a:pPr>
            <a:r>
              <a:rPr lang="ar-IQ" sz="2800" dirty="0"/>
              <a:t>تشمل</a:t>
            </a:r>
            <a:r>
              <a:rPr lang="ar-IQ" sz="2800" dirty="0" smtClean="0">
                <a:solidFill>
                  <a:srgbClr val="FFFF00"/>
                </a:solidFill>
              </a:rPr>
              <a:t> </a:t>
            </a:r>
            <a:r>
              <a:rPr lang="ar-SA" sz="2800" dirty="0" smtClean="0"/>
              <a:t>بعض </a:t>
            </a:r>
            <a:r>
              <a:rPr lang="ar-SA" sz="2800" dirty="0"/>
              <a:t>الأمراض مثل الداء السكري ونقص نشاط الدرق والنظام الغذائي  غير الصحي وزيادة الوزن وعدم التمرين</a:t>
            </a:r>
            <a:r>
              <a:rPr lang="ar-IQ" sz="2800" dirty="0"/>
              <a:t>.</a:t>
            </a:r>
          </a:p>
          <a:p>
            <a:pPr marL="0" indent="0" algn="r" rtl="1">
              <a:buNone/>
            </a:pPr>
            <a:r>
              <a:rPr lang="en-US" b="1" dirty="0"/>
              <a:t>2</a:t>
            </a:r>
            <a:r>
              <a:rPr lang="ar-IQ" b="1" dirty="0"/>
              <a:t>. عوامل </a:t>
            </a:r>
            <a:r>
              <a:rPr lang="ar-SA" b="1" dirty="0"/>
              <a:t>لا يمكن أن نتحكم </a:t>
            </a:r>
            <a:r>
              <a:rPr lang="ar-SA" b="1" dirty="0" smtClean="0"/>
              <a:t>بها</a:t>
            </a:r>
            <a:r>
              <a:rPr lang="ar-IQ" b="1" dirty="0" smtClean="0"/>
              <a:t> :</a:t>
            </a:r>
          </a:p>
          <a:p>
            <a:pPr marL="0" indent="0" algn="r" rtl="1">
              <a:buNone/>
            </a:pPr>
            <a:r>
              <a:rPr lang="ar-IQ" sz="2800" dirty="0"/>
              <a:t>ت</a:t>
            </a:r>
            <a:r>
              <a:rPr lang="ar-SA" sz="2800" dirty="0" smtClean="0"/>
              <a:t>شمل </a:t>
            </a:r>
            <a:r>
              <a:rPr lang="ar-SA" sz="2800" dirty="0"/>
              <a:t>حالات وراثية تسمى (اضطرابات الشحوم ) وهي تحصل لدى بعض الأشخاص ذوي الاستعداد الوراثي، وهي تؤدي إلى ارتفاع شديد في مستوى </a:t>
            </a:r>
            <a:r>
              <a:rPr lang="ar-SA" sz="2800" dirty="0" smtClean="0"/>
              <a:t>الكولسترول</a:t>
            </a:r>
            <a:r>
              <a:rPr lang="ar-IQ" sz="2800" dirty="0" smtClean="0"/>
              <a:t>.</a:t>
            </a:r>
          </a:p>
          <a:p>
            <a:pPr marL="0" indent="0" algn="r" rtl="1">
              <a:buNone/>
            </a:pPr>
            <a:r>
              <a:rPr lang="ar-SA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 العمر والجنس لهما دور في مستوى الكولسترول. فبعد عمر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ar-SA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تبدأ مستويات الكولسترول بالارتفاع عموماً. وإن مستوى</a:t>
            </a:r>
            <a:r>
              <a:rPr lang="ar-S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الكولسترول لدى الرجال أعلى منه في النساء، ولكن بعد عمر الخمسين فإن مستوى الكولسترول يتزايد لدى النساء أيضاً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r" rtl="1">
              <a:buNone/>
            </a:pPr>
            <a:endParaRPr lang="ar-IQ" sz="2800" dirty="0" smtClean="0">
              <a:solidFill>
                <a:srgbClr val="FFFF00"/>
              </a:solidFill>
            </a:endParaRPr>
          </a:p>
          <a:p>
            <a:pPr marL="0" indent="0" algn="r" rtl="1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>
                <a:solidFill>
                  <a:srgbClr val="FF0000"/>
                </a:solidFill>
              </a:rPr>
              <a:t>كيف يمكن خفض</a:t>
            </a: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ar-SA" b="1" dirty="0">
                <a:solidFill>
                  <a:srgbClr val="FF0000"/>
                </a:solidFill>
              </a:rPr>
              <a:t>الكوليستيرول</a:t>
            </a: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ar-SA" b="1" dirty="0">
                <a:solidFill>
                  <a:srgbClr val="FF0000"/>
                </a:solidFill>
              </a:rPr>
              <a:t>؟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507288" cy="5616624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ar-SA" dirty="0" smtClean="0"/>
              <a:t>أول</a:t>
            </a:r>
            <a:r>
              <a:rPr lang="ar-IQ" dirty="0" smtClean="0"/>
              <a:t>اً:</a:t>
            </a:r>
            <a:r>
              <a:rPr lang="ar-SA" dirty="0" smtClean="0"/>
              <a:t> </a:t>
            </a:r>
            <a:r>
              <a:rPr lang="ar-SA" dirty="0"/>
              <a:t>تغيير العادات </a:t>
            </a:r>
            <a:r>
              <a:rPr lang="ar-SA" dirty="0" smtClean="0"/>
              <a:t>الغذائية</a:t>
            </a:r>
            <a:endParaRPr lang="ar-IQ" dirty="0" smtClean="0"/>
          </a:p>
          <a:p>
            <a:pPr marL="0" indent="0" algn="r">
              <a:buNone/>
            </a:pPr>
            <a:r>
              <a:rPr lang="ar-IQ" dirty="0" smtClean="0"/>
              <a:t>ثانياً: </a:t>
            </a:r>
            <a:r>
              <a:rPr lang="ar-SA" dirty="0"/>
              <a:t>تناول </a:t>
            </a:r>
            <a:r>
              <a:rPr lang="ar-SA" dirty="0" smtClean="0"/>
              <a:t>الأدوية</a:t>
            </a:r>
            <a:endParaRPr lang="ar-IQ" dirty="0" smtClean="0"/>
          </a:p>
          <a:p>
            <a:pPr marL="0" indent="0" algn="r">
              <a:buNone/>
            </a:pPr>
            <a:r>
              <a:rPr lang="ar-SA" sz="2800" dirty="0">
                <a:solidFill>
                  <a:srgbClr val="C00000"/>
                </a:solidFill>
              </a:rPr>
              <a:t>وغالباً ما يبدأ الطبيب بالطريقة الأولى وهي </a:t>
            </a:r>
            <a:r>
              <a:rPr lang="ar-IQ" sz="2800" dirty="0">
                <a:solidFill>
                  <a:srgbClr val="C00000"/>
                </a:solidFill>
              </a:rPr>
              <a:t>أفضل وسيلة للوقاية</a:t>
            </a:r>
            <a:r>
              <a:rPr lang="ar-IQ" dirty="0">
                <a:solidFill>
                  <a:srgbClr val="C00000"/>
                </a:solidFill>
              </a:rPr>
              <a:t> </a:t>
            </a:r>
            <a:r>
              <a:rPr lang="ar-IQ" sz="2800" dirty="0">
                <a:solidFill>
                  <a:srgbClr val="C00000"/>
                </a:solidFill>
              </a:rPr>
              <a:t>من ارتفاع الكوليسترول و ذلك عن طريق </a:t>
            </a:r>
            <a:r>
              <a:rPr lang="ar-IQ" sz="2800" dirty="0" smtClean="0">
                <a:solidFill>
                  <a:srgbClr val="C00000"/>
                </a:solidFill>
              </a:rPr>
              <a:t>:</a:t>
            </a:r>
          </a:p>
          <a:p>
            <a:pPr marL="971550" lvl="1" indent="-514350" algn="r" rtl="1">
              <a:buFont typeface="+mj-lt"/>
              <a:buAutoNum type="alphaLcParenR"/>
            </a:pPr>
            <a:r>
              <a:rPr lang="ar-IQ" b="1" dirty="0"/>
              <a:t>ممارسة الرياضة بانتظام – لمدة 30 إلى 60 دقيقة يومياً</a:t>
            </a:r>
            <a:endParaRPr lang="en-US" sz="2400" dirty="0"/>
          </a:p>
          <a:p>
            <a:pPr marL="971550" lvl="1" indent="-514350" algn="r" rtl="1">
              <a:buFont typeface="+mj-lt"/>
              <a:buAutoNum type="alphaLcParenR"/>
            </a:pPr>
            <a:r>
              <a:rPr lang="ar-IQ" b="1" dirty="0"/>
              <a:t>تبنى نمط حياة خالي من التدخين هو أيضاً طريقة هامة للوقاية من ارتفاع الكوليسترول .</a:t>
            </a:r>
            <a:endParaRPr lang="en-US" sz="2400" dirty="0"/>
          </a:p>
          <a:p>
            <a:pPr marL="971550" lvl="1" indent="-514350" algn="r" rtl="1">
              <a:buFont typeface="+mj-lt"/>
              <a:buAutoNum type="alphaLcParenR"/>
            </a:pPr>
            <a:r>
              <a:rPr lang="ar-IQ" b="1" dirty="0"/>
              <a:t>فقدان الوزن .</a:t>
            </a:r>
            <a:endParaRPr lang="en-US" sz="2400" dirty="0"/>
          </a:p>
          <a:p>
            <a:pPr marL="971550" lvl="1" indent="-514350" algn="r" rtl="1">
              <a:buFont typeface="+mj-lt"/>
              <a:buAutoNum type="alphaLcParenR"/>
            </a:pPr>
            <a:r>
              <a:rPr lang="ar-IQ" b="1" dirty="0"/>
              <a:t>عدم تناول الكحول .</a:t>
            </a:r>
            <a:endParaRPr lang="en-US" sz="2400" dirty="0"/>
          </a:p>
          <a:p>
            <a:pPr marL="971550" lvl="1" indent="-514350" algn="r" rtl="1">
              <a:buFont typeface="+mj-lt"/>
              <a:buAutoNum type="alphaLcParenR"/>
            </a:pPr>
            <a:r>
              <a:rPr lang="ar-IQ" b="1" dirty="0"/>
              <a:t>تناول الأطعمة التي تحتوي على نسبة قليلة من الدهون المشبعة ، مثل:</a:t>
            </a:r>
            <a:endParaRPr lang="en-US" sz="2400" dirty="0"/>
          </a:p>
          <a:p>
            <a:pPr marL="0" indent="0" algn="r" rtl="1">
              <a:buNone/>
            </a:pPr>
            <a:r>
              <a:rPr lang="en-US" b="1" dirty="0"/>
              <a:t>1</a:t>
            </a:r>
            <a:r>
              <a:rPr lang="ar-IQ" b="1" dirty="0"/>
              <a:t>-  تناول الحبوب </a:t>
            </a:r>
            <a:r>
              <a:rPr lang="ar-IQ" b="1" dirty="0" smtClean="0"/>
              <a:t>الكاملة </a:t>
            </a:r>
            <a:r>
              <a:rPr lang="ar-IQ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مالمقصود بها؟)</a:t>
            </a:r>
            <a:r>
              <a:rPr lang="ar-IQ" b="1" dirty="0" smtClean="0"/>
              <a:t>.</a:t>
            </a:r>
            <a:endParaRPr lang="en-US" sz="2800" dirty="0"/>
          </a:p>
          <a:p>
            <a:pPr marL="0" lvl="0" indent="0" algn="r" rtl="1">
              <a:buNone/>
            </a:pPr>
            <a:r>
              <a:rPr lang="en-US" b="1" dirty="0" smtClean="0"/>
              <a:t>2</a:t>
            </a:r>
            <a:r>
              <a:rPr lang="ar-IQ" b="1" dirty="0" smtClean="0"/>
              <a:t>- الفواكه</a:t>
            </a:r>
            <a:r>
              <a:rPr lang="ar-IQ" b="1" dirty="0"/>
              <a:t>.</a:t>
            </a:r>
            <a:endParaRPr lang="en-US" sz="2800" dirty="0"/>
          </a:p>
          <a:p>
            <a:pPr marL="0" lvl="0" indent="0" algn="r" rtl="1">
              <a:buNone/>
            </a:pPr>
            <a:r>
              <a:rPr lang="en-US" b="1" dirty="0" smtClean="0"/>
              <a:t>3</a:t>
            </a:r>
            <a:r>
              <a:rPr lang="ar-IQ" b="1" dirty="0" smtClean="0"/>
              <a:t>- الخضراوات</a:t>
            </a:r>
            <a:r>
              <a:rPr lang="ar-IQ" b="1" dirty="0"/>
              <a:t>.</a:t>
            </a:r>
            <a:endParaRPr lang="en-US" sz="2800" dirty="0"/>
          </a:p>
          <a:p>
            <a:pPr marL="0" indent="0" algn="r" rtl="1">
              <a:buNone/>
            </a:pPr>
            <a:r>
              <a:rPr lang="en-US" b="1" dirty="0" smtClean="0"/>
              <a:t>4</a:t>
            </a:r>
            <a:r>
              <a:rPr lang="ar-IQ" b="1" dirty="0" smtClean="0"/>
              <a:t>-الأسماك</a:t>
            </a:r>
            <a:r>
              <a:rPr lang="ar-IQ" b="1" dirty="0"/>
              <a:t>.</a:t>
            </a:r>
            <a:endParaRPr lang="en-US" sz="6000" dirty="0" smtClean="0">
              <a:solidFill>
                <a:srgbClr val="FFFF00"/>
              </a:solidFill>
            </a:endParaRPr>
          </a:p>
          <a:p>
            <a:pPr marL="0" indent="0" algn="r">
              <a:buNone/>
            </a:pP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4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6081539"/>
          </a:xfrm>
        </p:spPr>
        <p:txBody>
          <a:bodyPr>
            <a:normAutofit/>
          </a:bodyPr>
          <a:lstStyle/>
          <a:p>
            <a:pPr algn="just" rtl="1"/>
            <a:r>
              <a:rPr lang="ar-SA" sz="2800" dirty="0"/>
              <a:t>وفي حال عدم التمكن من الحصول</a:t>
            </a:r>
            <a:r>
              <a:rPr lang="ar-SA" sz="2800" b="1" dirty="0"/>
              <a:t> </a:t>
            </a:r>
            <a:r>
              <a:rPr lang="ar-SA" sz="2800" dirty="0"/>
              <a:t>على النتائج المطلوبة من خلال</a:t>
            </a:r>
            <a:r>
              <a:rPr lang="ar-SA" sz="2800" b="1" dirty="0"/>
              <a:t> </a:t>
            </a:r>
            <a:r>
              <a:rPr lang="ar-SA" sz="2800" dirty="0"/>
              <a:t>هذه</a:t>
            </a:r>
            <a:r>
              <a:rPr lang="ar-SA" sz="2800" b="1" dirty="0"/>
              <a:t> </a:t>
            </a:r>
            <a:r>
              <a:rPr lang="ar-SA" sz="2800" dirty="0"/>
              <a:t>الإجراءات فإن الطبيب قد يلجأ إلى وصف الأدوية. وهذه الأدوية ليست بديلاً عن تغيير العادات الغذائية</a:t>
            </a:r>
            <a:r>
              <a:rPr lang="ar-SA" sz="2800" b="1" dirty="0"/>
              <a:t> </a:t>
            </a:r>
            <a:r>
              <a:rPr lang="ar-SA" sz="2800" dirty="0"/>
              <a:t>والحياتية بل هي إضافة لها. والهدف منها هو خفض مستوى الكولسترول (العدوّ) ورفع مستوى الكولسترول (الصديق)، إضافة إلى خفض الكليسيريدات الثلاثية. </a:t>
            </a:r>
            <a:endParaRPr lang="en-US" sz="2800" dirty="0"/>
          </a:p>
          <a:p>
            <a:pPr algn="r" rtl="1"/>
            <a:r>
              <a:rPr lang="ar-SA" sz="2800" b="1" u="sng" dirty="0">
                <a:solidFill>
                  <a:srgbClr val="FF0000"/>
                </a:solidFill>
              </a:rPr>
              <a:t>الأحماض الدهنية </a:t>
            </a:r>
            <a:r>
              <a:rPr lang="ar-SA" sz="2800" b="1" u="sng" dirty="0" smtClean="0">
                <a:solidFill>
                  <a:srgbClr val="FF0000"/>
                </a:solidFill>
              </a:rPr>
              <a:t>أومي</a:t>
            </a:r>
            <a:r>
              <a:rPr lang="ar-IQ" sz="2800" b="1" u="sng" dirty="0" smtClean="0">
                <a:solidFill>
                  <a:srgbClr val="FF0000"/>
                </a:solidFill>
              </a:rPr>
              <a:t>غ</a:t>
            </a:r>
            <a:r>
              <a:rPr lang="ar-SA" sz="2800" b="1" u="sng" dirty="0" smtClean="0">
                <a:solidFill>
                  <a:srgbClr val="FF0000"/>
                </a:solidFill>
              </a:rPr>
              <a:t>ا</a:t>
            </a:r>
            <a:r>
              <a:rPr lang="en-US" sz="2800" b="1" u="sng" dirty="0" smtClean="0">
                <a:solidFill>
                  <a:srgbClr val="FF0000"/>
                </a:solidFill>
              </a:rPr>
              <a:t>3 </a:t>
            </a:r>
            <a:r>
              <a:rPr lang="ar-SA" sz="2800" b="1" u="sng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sz="2800" dirty="0"/>
              <a:t>هي مجموعة من الأحماض الدهنية </a:t>
            </a:r>
            <a:r>
              <a:rPr lang="ar-SA" sz="2800" dirty="0" smtClean="0"/>
              <a:t>عدم </a:t>
            </a:r>
            <a:r>
              <a:rPr lang="ar-SA" sz="2800" dirty="0"/>
              <a:t>التشبع وهي افضل الأحماض الدهنية من حيث اهميتها التغذوية وتوجد في دهون الأسماك وبعض الخضروات الورقية الداكنة. وتعمل على تخفيض الدهون في الأوعية الدموية .</a:t>
            </a:r>
            <a:endParaRPr lang="en-US" sz="2800" dirty="0"/>
          </a:p>
          <a:p>
            <a:pPr marL="0" indent="0" algn="r" rtl="1">
              <a:buNone/>
            </a:pPr>
            <a:endParaRPr lang="en-US" sz="2800" dirty="0"/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54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>
                <a:solidFill>
                  <a:srgbClr val="FF0000"/>
                </a:solidFill>
              </a:rPr>
              <a:t>تفاعلات الدهون </a:t>
            </a:r>
            <a:r>
              <a:rPr lang="en-US" b="1" dirty="0">
                <a:solidFill>
                  <a:srgbClr val="FF0000"/>
                </a:solidFill>
              </a:rPr>
              <a:t>Reactions of lipids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/>
          <a:lstStyle/>
          <a:p>
            <a:pPr marL="0" indent="0" algn="r" rtl="1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ar-IQ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التفاعل </a:t>
            </a:r>
            <a:r>
              <a:rPr lang="ar-IQ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 بعض القواعد </a:t>
            </a:r>
            <a:r>
              <a:rPr lang="ar-IQ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المركزه</a:t>
            </a:r>
            <a:endParaRPr lang="ar-IQ" sz="28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ar-SA" sz="2800" dirty="0"/>
              <a:t>تتحل الدهون مع  المحاليل القلوية (هيدروكسيد الصوديوم- هيدروكسيد البوتاسيوم) مكونه مايعرف بالصابون</a:t>
            </a:r>
            <a:r>
              <a:rPr lang="en-US" sz="2800" dirty="0"/>
              <a:t> Soap </a:t>
            </a:r>
            <a:r>
              <a:rPr lang="ar-SA" sz="2800" dirty="0"/>
              <a:t> بعملية تسمى الصوبنه </a:t>
            </a:r>
            <a:r>
              <a:rPr lang="en-US" sz="2800" dirty="0"/>
              <a:t>Saponification </a:t>
            </a:r>
            <a:r>
              <a:rPr lang="ar-SA" sz="2800" dirty="0" smtClean="0"/>
              <a:t>.</a:t>
            </a:r>
            <a:endParaRPr lang="ar-IQ" sz="2800" dirty="0" smtClean="0"/>
          </a:p>
          <a:p>
            <a:pPr marL="0" indent="0" algn="r" rtl="1">
              <a:buNone/>
            </a:pPr>
            <a:r>
              <a:rPr lang="ar-SA" sz="28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التصوبن</a:t>
            </a:r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Saponification</a:t>
            </a:r>
            <a:r>
              <a:rPr lang="en-US" sz="28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IQ" sz="28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ar-SA" sz="2800" dirty="0"/>
              <a:t>هو التميؤ للدهون الحيوانية أو الزيوت النباتية في وسط قلوي عند تفاعلها مع </a:t>
            </a:r>
            <a:r>
              <a:rPr lang="en-US" sz="2800" dirty="0"/>
              <a:t>KOH </a:t>
            </a:r>
            <a:r>
              <a:rPr lang="ar-SA" sz="2800" dirty="0"/>
              <a:t> أو </a:t>
            </a:r>
            <a:r>
              <a:rPr lang="en-US" sz="2800" dirty="0"/>
              <a:t>NaOH</a:t>
            </a:r>
            <a:r>
              <a:rPr lang="ar-SA" sz="2800" dirty="0"/>
              <a:t> بالتسخين, لتعطي أملاح الصوديوم او البوتاسيوم للأحماض الدهنية أو ما يعرف بالصابون  وكذلك تعطي كليسرول.</a:t>
            </a:r>
            <a:endParaRPr lang="en-US" sz="2800" dirty="0">
              <a:solidFill>
                <a:srgbClr val="FFFF00"/>
              </a:solidFill>
            </a:endParaRPr>
          </a:p>
          <a:p>
            <a:pPr marL="0" indent="0" algn="r" rtl="1">
              <a:buNone/>
            </a:pP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09120"/>
            <a:ext cx="7920880" cy="206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29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2800" dirty="0"/>
              <a:t>تحتوي على ذرات الكربون والهيدروجين </a:t>
            </a:r>
            <a:r>
              <a:rPr lang="ar-SA" sz="2800" dirty="0" smtClean="0"/>
              <a:t>والأ</a:t>
            </a:r>
            <a:r>
              <a:rPr lang="ar-IQ" sz="2800" dirty="0" smtClean="0"/>
              <a:t>و</a:t>
            </a:r>
            <a:r>
              <a:rPr lang="ar-SA" sz="2800" dirty="0" smtClean="0"/>
              <a:t>كسجين </a:t>
            </a:r>
            <a:r>
              <a:rPr lang="ar-SA" sz="2800" dirty="0"/>
              <a:t>والأخيرين لا يوجدان بنسبة وجودهم في الماء بل تكون نسبة الهيدروجين إلى </a:t>
            </a:r>
            <a:r>
              <a:rPr lang="ar-SA" sz="2800" dirty="0" smtClean="0"/>
              <a:t>الأ</a:t>
            </a:r>
            <a:r>
              <a:rPr lang="ar-IQ" sz="2800" dirty="0" smtClean="0"/>
              <a:t>و</a:t>
            </a:r>
            <a:r>
              <a:rPr lang="ar-SA" sz="2800" dirty="0" smtClean="0"/>
              <a:t>كسجين </a:t>
            </a:r>
            <a:r>
              <a:rPr lang="ar-SA" sz="2800" dirty="0"/>
              <a:t>كبيرة</a:t>
            </a:r>
            <a:r>
              <a:rPr lang="ar-IQ" sz="2800" dirty="0"/>
              <a:t>. </a:t>
            </a:r>
            <a:endParaRPr lang="ar-IQ" sz="2800" dirty="0" smtClean="0"/>
          </a:p>
          <a:p>
            <a:pPr marL="0" indent="0" algn="ctr" rtl="1">
              <a:buNone/>
            </a:pPr>
            <a:r>
              <a:rPr lang="ar-IQ" sz="4000" b="1" dirty="0" smtClean="0">
                <a:solidFill>
                  <a:srgbClr val="FFFF00"/>
                </a:solidFill>
              </a:rPr>
              <a:t>وظائف </a:t>
            </a:r>
            <a:r>
              <a:rPr lang="ar-IQ" sz="4000" b="1" dirty="0">
                <a:solidFill>
                  <a:srgbClr val="FFFF00"/>
                </a:solidFill>
              </a:rPr>
              <a:t>الدهون  </a:t>
            </a:r>
            <a:r>
              <a:rPr lang="en-US" sz="4000" b="1" dirty="0">
                <a:solidFill>
                  <a:srgbClr val="FFFF00"/>
                </a:solidFill>
              </a:rPr>
              <a:t>Functions of </a:t>
            </a:r>
            <a:r>
              <a:rPr lang="en-US" sz="4000" b="1" dirty="0" smtClean="0">
                <a:solidFill>
                  <a:srgbClr val="FFFF00"/>
                </a:solidFill>
              </a:rPr>
              <a:t>lipids</a:t>
            </a:r>
            <a:endParaRPr lang="ar-IQ" sz="4000" b="1" dirty="0" smtClean="0">
              <a:solidFill>
                <a:srgbClr val="FFFF00"/>
              </a:solidFill>
            </a:endParaRPr>
          </a:p>
          <a:p>
            <a:pPr marL="0" indent="0" algn="r" rtl="1">
              <a:buNone/>
            </a:pPr>
            <a:r>
              <a:rPr lang="en-US" sz="3000" dirty="0"/>
              <a:t>1</a:t>
            </a:r>
            <a:r>
              <a:rPr lang="ar-IQ" sz="4000" dirty="0" smtClean="0"/>
              <a:t>.</a:t>
            </a:r>
            <a:r>
              <a:rPr lang="ar-SA" sz="4000" dirty="0" smtClean="0"/>
              <a:t> </a:t>
            </a:r>
            <a:r>
              <a:rPr lang="ar-SA" sz="3000" dirty="0"/>
              <a:t>مصدر للطاقة. حيث يعطي </a:t>
            </a:r>
            <a:r>
              <a:rPr lang="ar-SA" sz="3000" dirty="0" smtClean="0"/>
              <a:t>ال</a:t>
            </a:r>
            <a:r>
              <a:rPr lang="ar-IQ" sz="3000" dirty="0" smtClean="0"/>
              <a:t>غ</a:t>
            </a:r>
            <a:r>
              <a:rPr lang="ar-SA" sz="3000" dirty="0" smtClean="0"/>
              <a:t>رام </a:t>
            </a:r>
            <a:r>
              <a:rPr lang="ar-SA" sz="3000" dirty="0"/>
              <a:t>الواحد 9 كيلو كالوري.</a:t>
            </a:r>
            <a:endParaRPr lang="en-US" sz="3000" dirty="0"/>
          </a:p>
          <a:p>
            <a:pPr marL="0" indent="0" algn="r" rtl="1">
              <a:buNone/>
            </a:pPr>
            <a:r>
              <a:rPr lang="en-US" sz="3000" dirty="0" smtClean="0"/>
              <a:t>2</a:t>
            </a:r>
            <a:r>
              <a:rPr lang="ar-IQ" sz="3000" dirty="0" smtClean="0"/>
              <a:t>. </a:t>
            </a:r>
            <a:r>
              <a:rPr lang="ar-SA" sz="3000" dirty="0" smtClean="0"/>
              <a:t>تدخل </a:t>
            </a:r>
            <a:r>
              <a:rPr lang="ar-SA" sz="3000" dirty="0"/>
              <a:t>في تركيب مكونات أغشية الخلايا.</a:t>
            </a:r>
            <a:endParaRPr lang="en-US" sz="3000" dirty="0"/>
          </a:p>
          <a:p>
            <a:pPr marL="0" indent="0" algn="r" rtl="1">
              <a:buNone/>
            </a:pPr>
            <a:r>
              <a:rPr lang="en-US" sz="3000" dirty="0" smtClean="0"/>
              <a:t>3</a:t>
            </a:r>
            <a:r>
              <a:rPr lang="ar-IQ" sz="3000" dirty="0" smtClean="0"/>
              <a:t>. </a:t>
            </a:r>
            <a:r>
              <a:rPr lang="ar-SA" sz="3000" dirty="0" smtClean="0"/>
              <a:t> </a:t>
            </a:r>
            <a:r>
              <a:rPr lang="ar-SA" sz="3000" dirty="0"/>
              <a:t>تدخل في تركيب بلازما الدم بنسبة معينة.</a:t>
            </a:r>
            <a:endParaRPr lang="en-US" sz="3000" dirty="0"/>
          </a:p>
          <a:p>
            <a:pPr marL="0" indent="0" algn="r" rtl="1">
              <a:buNone/>
            </a:pPr>
            <a:r>
              <a:rPr lang="en-US" sz="3000" dirty="0" smtClean="0"/>
              <a:t>4</a:t>
            </a:r>
            <a:r>
              <a:rPr lang="ar-IQ" sz="3000" dirty="0" smtClean="0"/>
              <a:t>. </a:t>
            </a:r>
            <a:r>
              <a:rPr lang="ar-SA" sz="3000" dirty="0" smtClean="0"/>
              <a:t> </a:t>
            </a:r>
            <a:r>
              <a:rPr lang="ar-SA" sz="3000" dirty="0"/>
              <a:t>تدخل في تركيب الهرمونات الحيوانية .</a:t>
            </a:r>
            <a:endParaRPr lang="en-US" sz="3000" dirty="0"/>
          </a:p>
          <a:p>
            <a:pPr marL="0" indent="0" algn="r" rtl="1">
              <a:buNone/>
            </a:pPr>
            <a:r>
              <a:rPr lang="en-US" sz="3000" dirty="0" smtClean="0"/>
              <a:t>5</a:t>
            </a:r>
            <a:r>
              <a:rPr lang="ar-IQ" sz="3000" dirty="0" smtClean="0"/>
              <a:t>. </a:t>
            </a:r>
            <a:r>
              <a:rPr lang="ar-SA" sz="3000" dirty="0" smtClean="0"/>
              <a:t> </a:t>
            </a:r>
            <a:r>
              <a:rPr lang="ar-SA" sz="3000" dirty="0"/>
              <a:t>وجودها تحت الجلد يجعلها كعازل للتبادل الحراري – ويعطي الجلد ليونته.</a:t>
            </a:r>
            <a:endParaRPr lang="en-US" sz="3000" dirty="0"/>
          </a:p>
          <a:p>
            <a:pPr marL="0" indent="0" algn="r" rtl="1">
              <a:buNone/>
            </a:pPr>
            <a:endParaRPr lang="en-US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2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r" rtl="1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ar-IQ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ar-SA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تفاعل مع الاوكسجين (الاكسدة)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800" dirty="0"/>
              <a:t>تتأكسد الأحماض الدهنية غير المشبعة عند الروابط المزدوجة وينتج عنها الدهايدات أو كيتونات او بيروكسيدات او أحماض دهنية قصيرة السلسة ( وتسمى الأكسدة الذاتية </a:t>
            </a:r>
            <a:r>
              <a:rPr lang="en-US" sz="2800" dirty="0"/>
              <a:t>(Auto </a:t>
            </a:r>
            <a:r>
              <a:rPr lang="en-US" sz="2800" dirty="0" smtClean="0"/>
              <a:t>oxidation</a:t>
            </a:r>
            <a:r>
              <a:rPr lang="ar-IQ" sz="2800" dirty="0" smtClean="0"/>
              <a:t>.</a:t>
            </a:r>
          </a:p>
          <a:p>
            <a:pPr marL="0" indent="0" algn="r" rtl="1">
              <a:buNone/>
            </a:pPr>
            <a:r>
              <a:rPr lang="ar-SA" sz="2800" dirty="0">
                <a:solidFill>
                  <a:srgbClr val="FF0000"/>
                </a:solidFill>
              </a:rPr>
              <a:t>وتنتج عن عملية الأكسدة</a:t>
            </a:r>
            <a:r>
              <a:rPr lang="ar-SA" sz="2800" dirty="0" smtClean="0">
                <a:solidFill>
                  <a:srgbClr val="FF0000"/>
                </a:solidFill>
              </a:rPr>
              <a:t>:</a:t>
            </a:r>
            <a:endParaRPr lang="ar-IQ" sz="2800" dirty="0" smtClean="0">
              <a:solidFill>
                <a:srgbClr val="FF0000"/>
              </a:solidFill>
            </a:endParaRPr>
          </a:p>
          <a:p>
            <a:pPr marL="0" lvl="0" indent="0" algn="r" rtl="1">
              <a:buNone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ar-IQ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تكون </a:t>
            </a:r>
            <a:r>
              <a:rPr lang="ar-SA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الزيوت </a:t>
            </a:r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الجافة</a:t>
            </a:r>
            <a:endParaRPr lang="ar-IQ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ar-SA" sz="2800" dirty="0"/>
              <a:t>مثل استخدام زيت بذرة الكتان وفول الصويا كأساس للدهن لأنه غني بالأحماض الدهنية غير المشبعة التي تتأكسد عند </a:t>
            </a:r>
            <a:r>
              <a:rPr lang="ar-SA" sz="2800" dirty="0" smtClean="0"/>
              <a:t>جفافها</a:t>
            </a:r>
            <a:endParaRPr lang="ar-IQ" sz="2800" dirty="0" smtClean="0"/>
          </a:p>
          <a:p>
            <a:pPr marL="0" indent="0" algn="r" rtl="1">
              <a:buNone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ar-IQ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ar-SA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التزنخ</a:t>
            </a:r>
            <a:r>
              <a:rPr lang="ar-IQ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Rancidity</a:t>
            </a:r>
            <a:r>
              <a:rPr lang="ar-IQ" sz="28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r" rtl="1">
              <a:buNone/>
            </a:pPr>
            <a:r>
              <a:rPr lang="ar-SA" sz="2800" dirty="0"/>
              <a:t>عبارة عن الطعم والرائحة الغير مقبولين الناتجين عن تعرض الدهون أو الزيوت إلى الضوء والاكسجين والرطوبة والحرارة , وبفعل الانزيمات التي تفرزها البكتريا وتتحفز في وجود أيونات الرصاص والنحاس.</a:t>
            </a:r>
            <a:endParaRPr lang="en-US" sz="2800" dirty="0"/>
          </a:p>
          <a:p>
            <a:pPr marL="0" indent="0" algn="r" rtl="1">
              <a:buNone/>
            </a:pPr>
            <a:endParaRPr lang="en-US" sz="2800" dirty="0"/>
          </a:p>
          <a:p>
            <a:pPr marL="0" lvl="0" indent="0" algn="r" rtl="1"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pPr marL="0" indent="0" algn="r" rtl="1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971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مقاومة </a:t>
            </a:r>
            <a:r>
              <a:rPr lang="ar-SA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التزنخ</a:t>
            </a:r>
            <a:r>
              <a:rPr lang="ar-SA" sz="3200" b="1" dirty="0" smtClean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/>
            </a:r>
            <a:br>
              <a:rPr lang="en-US" sz="3200" dirty="0">
                <a:solidFill>
                  <a:srgbClr val="FFFF00"/>
                </a:solidFill>
              </a:rPr>
            </a:b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514350" lvl="0" indent="-514350" algn="r" rtl="1">
              <a:buFont typeface="+mj-lt"/>
              <a:buAutoNum type="alphaLcParenR"/>
            </a:pPr>
            <a:r>
              <a:rPr lang="ar-SA" sz="2800" dirty="0"/>
              <a:t>إضافة مانعات التاكسد(مثل فتامين </a:t>
            </a:r>
            <a:r>
              <a:rPr lang="en-US" sz="2800" dirty="0"/>
              <a:t>E</a:t>
            </a:r>
            <a:r>
              <a:rPr lang="ar-SA" sz="2800" dirty="0"/>
              <a:t> )</a:t>
            </a:r>
            <a:endParaRPr lang="en-US" sz="2800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800" dirty="0"/>
              <a:t>إزالة الايونات المعدنية</a:t>
            </a:r>
            <a:endParaRPr lang="en-US" sz="2800" dirty="0"/>
          </a:p>
          <a:p>
            <a:pPr marL="514350" indent="-514350" algn="r" rtl="1">
              <a:buFont typeface="+mj-lt"/>
              <a:buAutoNum type="alphaLcParenR"/>
            </a:pPr>
            <a:r>
              <a:rPr lang="ar-SA" sz="2800" dirty="0"/>
              <a:t>حجب الأكسجين </a:t>
            </a:r>
            <a:r>
              <a:rPr lang="ar-SA" sz="2800" dirty="0" smtClean="0"/>
              <a:t>الجوي</a:t>
            </a:r>
            <a:endParaRPr lang="ar-IQ" sz="2800" dirty="0" smtClean="0"/>
          </a:p>
          <a:p>
            <a:pPr marL="0" indent="0" algn="r" rtl="1">
              <a:buNone/>
            </a:pPr>
            <a:r>
              <a:rPr lang="ar-SA" sz="2800" b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تأثير التزنخ على </a:t>
            </a:r>
            <a:r>
              <a:rPr lang="ar-SA" sz="28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الدهون</a:t>
            </a:r>
            <a:endParaRPr lang="ar-IQ" sz="2800" b="1" u="sng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800" dirty="0"/>
              <a:t>المواد المتكونة تكون سامة جدا</a:t>
            </a:r>
            <a:endParaRPr lang="en-US" sz="2800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800" dirty="0"/>
              <a:t> نواتج التزنخ تحطم عوامل اخرى في الطعام مثل فتامين </a:t>
            </a:r>
            <a:r>
              <a:rPr lang="en-US" sz="2800" dirty="0"/>
              <a:t>A,C</a:t>
            </a:r>
            <a:r>
              <a:rPr lang="ar-SA" sz="2800" dirty="0"/>
              <a:t> والأحماض الدهنية </a:t>
            </a:r>
            <a:r>
              <a:rPr lang="ar-SA" sz="2800" dirty="0" smtClean="0"/>
              <a:t>الأساسية</a:t>
            </a:r>
            <a:r>
              <a:rPr lang="en-US" sz="2800" dirty="0"/>
              <a:t> </a:t>
            </a:r>
            <a:endParaRPr lang="ar-IQ" sz="2800" dirty="0" smtClean="0"/>
          </a:p>
          <a:p>
            <a:pPr marL="0" lvl="0" indent="0" algn="r" rtl="1">
              <a:buNone/>
            </a:pPr>
            <a:endParaRPr lang="en-US" sz="2800" dirty="0"/>
          </a:p>
          <a:p>
            <a:pPr marL="0" indent="0" algn="r" rtl="1">
              <a:buNone/>
            </a:pP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07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r" rtl="1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ar-IQ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ar-SA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التحلل بالهيدروجين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800" dirty="0"/>
              <a:t>يحدث اختزال لمجموعة الاستر في الدهون وينتج كليسرول + كحولات طويلة السلسلة وهي ذات فائدة في انتاج المنظفات الصناعية </a:t>
            </a:r>
            <a:r>
              <a:rPr lang="ar-SA" sz="2800" dirty="0" smtClean="0"/>
              <a:t>.</a:t>
            </a:r>
            <a:endParaRPr lang="ar-IQ" sz="2800" dirty="0" smtClean="0"/>
          </a:p>
          <a:p>
            <a:pPr marL="0" indent="0" algn="r" rtl="1">
              <a:buNone/>
            </a:pPr>
            <a:endParaRPr lang="ar-IQ" sz="2800" dirty="0"/>
          </a:p>
          <a:p>
            <a:pPr marL="0" indent="0" algn="r" rtl="1">
              <a:buNone/>
            </a:pPr>
            <a:endParaRPr lang="ar-IQ" sz="2800" dirty="0" smtClean="0"/>
          </a:p>
          <a:p>
            <a:pPr marL="0" indent="0" algn="r" rtl="1">
              <a:buNone/>
            </a:pPr>
            <a:endParaRPr lang="ar-IQ" sz="2800" dirty="0"/>
          </a:p>
          <a:p>
            <a:pPr marL="0" indent="0" algn="r" rtl="1">
              <a:buNone/>
            </a:pPr>
            <a:endParaRPr lang="ar-IQ" sz="2800" dirty="0" smtClean="0"/>
          </a:p>
          <a:p>
            <a:pPr marL="0" indent="0" algn="r" rtl="1">
              <a:buNone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ar-IQ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ar-SA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الهدرجة </a:t>
            </a:r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والهلجنة</a:t>
            </a:r>
            <a:endParaRPr lang="ar-IQ" sz="28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ar-SA" sz="2800" dirty="0"/>
              <a:t>وهذه إحدى خصائص الأحماض الدهنية غير المشبعة ، حيث يضاف الهيدروجين أو الهالوجين من خلال الرابطة الزوجية للحمض الدهني غير المشبع .</a:t>
            </a:r>
            <a:endParaRPr lang="en-US" sz="2800" dirty="0"/>
          </a:p>
          <a:p>
            <a:pPr marL="0" indent="0" algn="r" rtl="1">
              <a:buNone/>
            </a:pPr>
            <a:endParaRPr lang="ar-IQ" sz="2800" dirty="0" smtClean="0">
              <a:solidFill>
                <a:srgbClr val="FFFF00"/>
              </a:solidFill>
            </a:endParaRPr>
          </a:p>
          <a:p>
            <a:pPr marL="0" indent="0" algn="r" rtl="1">
              <a:buNone/>
            </a:pPr>
            <a:endParaRPr lang="en-US" sz="2800" dirty="0"/>
          </a:p>
          <a:p>
            <a:pPr marL="0" indent="0" algn="r" rtl="1">
              <a:buNone/>
            </a:pP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7992888" cy="2001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25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lvl="0" algn="r" rtl="1"/>
            <a:r>
              <a:rPr lang="ar-SA" dirty="0"/>
              <a:t>لتفاعل الهدرجة تطبيقات صناعية </a:t>
            </a:r>
            <a:endParaRPr lang="en-US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SA" dirty="0"/>
              <a:t>تصنيع السمن النباتي </a:t>
            </a:r>
            <a:endParaRPr lang="en-US" dirty="0"/>
          </a:p>
          <a:p>
            <a:pPr marL="514350" indent="-514350" algn="r" rtl="1">
              <a:buFont typeface="+mj-lt"/>
              <a:buAutoNum type="alphaLcParenR"/>
            </a:pPr>
            <a:r>
              <a:rPr lang="ar-SA" dirty="0"/>
              <a:t>المستحضرات التي لها مظهر الزبدة وميوعتها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13690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6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2800" dirty="0" smtClean="0"/>
              <a:t>6</a:t>
            </a:r>
            <a:r>
              <a:rPr lang="ar-IQ" sz="2800" dirty="0" smtClean="0"/>
              <a:t>. </a:t>
            </a:r>
            <a:r>
              <a:rPr lang="ar-SA" sz="2800" dirty="0" smtClean="0"/>
              <a:t>الدهون </a:t>
            </a:r>
            <a:r>
              <a:rPr lang="ar-SA" sz="2800" dirty="0"/>
              <a:t>مواد حاملة للفيتامينات الذائبة في الدهون وضرورية لامتصاصها ونقلها داخل الجسم .</a:t>
            </a:r>
            <a:endParaRPr lang="en-US" sz="2800" dirty="0"/>
          </a:p>
          <a:p>
            <a:pPr marL="0" indent="0" algn="r" rtl="1">
              <a:buNone/>
            </a:pPr>
            <a:r>
              <a:rPr lang="en-US" sz="2800" dirty="0" smtClean="0"/>
              <a:t>7</a:t>
            </a:r>
            <a:r>
              <a:rPr lang="ar-IQ" sz="2800" dirty="0" smtClean="0"/>
              <a:t>. </a:t>
            </a:r>
            <a:r>
              <a:rPr lang="ar-SA" sz="2800" dirty="0" smtClean="0"/>
              <a:t> </a:t>
            </a:r>
            <a:r>
              <a:rPr lang="ar-SA" sz="2800" dirty="0"/>
              <a:t>تحمي بعض الاعضاء الداخلية في  الجسم ( الكلى والقلب ) وبذلك تعمل على امتصاص الصدمات .</a:t>
            </a:r>
            <a:endParaRPr lang="en-US" sz="2800" dirty="0"/>
          </a:p>
          <a:p>
            <a:pPr marL="0" indent="0" algn="r" rtl="1">
              <a:buNone/>
            </a:pPr>
            <a:r>
              <a:rPr lang="en-US" sz="2800" dirty="0" smtClean="0"/>
              <a:t>8</a:t>
            </a:r>
            <a:r>
              <a:rPr lang="ar-IQ" sz="2800" dirty="0" smtClean="0"/>
              <a:t>. </a:t>
            </a:r>
            <a:r>
              <a:rPr lang="ar-SA" sz="2800" dirty="0" smtClean="0"/>
              <a:t> </a:t>
            </a:r>
            <a:r>
              <a:rPr lang="ar-SA" sz="2800" dirty="0"/>
              <a:t>توجد بتركيز كبير في النسيج العصبي وتكون </a:t>
            </a:r>
            <a:r>
              <a:rPr lang="ar-SA" sz="2800" dirty="0" smtClean="0"/>
              <a:t>عازلا</a:t>
            </a:r>
            <a:r>
              <a:rPr lang="ar-IQ" sz="2800" dirty="0" smtClean="0"/>
              <a:t>ً</a:t>
            </a:r>
            <a:r>
              <a:rPr lang="ar-SA" sz="2800" dirty="0" smtClean="0"/>
              <a:t> </a:t>
            </a:r>
            <a:r>
              <a:rPr lang="ar-SA" sz="2800" dirty="0"/>
              <a:t>للكهرباء </a:t>
            </a:r>
            <a:endParaRPr lang="en-US" sz="2800" dirty="0"/>
          </a:p>
          <a:p>
            <a:pPr marL="0" indent="0" algn="r" rtl="1">
              <a:buNone/>
            </a:pPr>
            <a:r>
              <a:rPr lang="en-US" sz="2800" dirty="0" smtClean="0"/>
              <a:t>9</a:t>
            </a:r>
            <a:r>
              <a:rPr lang="ar-IQ" sz="2800" dirty="0" smtClean="0"/>
              <a:t>. </a:t>
            </a:r>
            <a:r>
              <a:rPr lang="ar-SA" sz="2800" dirty="0" smtClean="0"/>
              <a:t> </a:t>
            </a:r>
            <a:r>
              <a:rPr lang="ar-SA" sz="2800" dirty="0"/>
              <a:t>يوجد جهاز نقل الالكترونات الكائن في الغلاف الداخلي للميتوكندريا للحيوان في داخل الدهون المفسفرة.</a:t>
            </a:r>
            <a:endParaRPr lang="en-US" sz="2800" dirty="0"/>
          </a:p>
          <a:p>
            <a:pPr marL="0" indent="0" algn="r" rtl="1">
              <a:buNone/>
            </a:pPr>
            <a:r>
              <a:rPr lang="en-US" sz="2800" dirty="0" smtClean="0"/>
              <a:t>10</a:t>
            </a:r>
            <a:r>
              <a:rPr lang="ar-IQ" sz="2800" dirty="0" smtClean="0"/>
              <a:t>. </a:t>
            </a:r>
            <a:r>
              <a:rPr lang="ar-SA" sz="2800" dirty="0" smtClean="0"/>
              <a:t> </a:t>
            </a:r>
            <a:r>
              <a:rPr lang="ar-SA" sz="2800" dirty="0"/>
              <a:t>تدخل في تكوين خلايا الدماغ والأنسجة العصبية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643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تصنيف الدهون 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 of lipids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ar-SA" sz="2800" dirty="0"/>
              <a:t>هناك عدت تصنيفات للدهون، حيث يمكن تصنيفها حسب مصدرها أو حسب قطبيتها أو تعادلها أو حسب تركيبها الكيميائي إلى عدة </a:t>
            </a:r>
            <a:r>
              <a:rPr lang="ar-SA" sz="2800" dirty="0" smtClean="0"/>
              <a:t>أصناف</a:t>
            </a:r>
            <a:r>
              <a:rPr lang="ar-IQ" sz="2800" dirty="0" smtClean="0"/>
              <a:t>    </a:t>
            </a:r>
          </a:p>
          <a:p>
            <a:pPr marL="0" indent="0" algn="r">
              <a:buNone/>
            </a:pPr>
            <a:r>
              <a:rPr lang="ar-IQ" sz="2800" dirty="0" smtClean="0"/>
              <a:t> </a:t>
            </a:r>
            <a:r>
              <a:rPr lang="ar-SA" sz="2800" dirty="0" smtClean="0"/>
              <a:t> </a:t>
            </a:r>
            <a:r>
              <a:rPr lang="ar-IQ" sz="2800" dirty="0" smtClean="0"/>
              <a:t>-</a:t>
            </a:r>
            <a:r>
              <a:rPr lang="ar-SA" sz="2800" dirty="0" smtClean="0"/>
              <a:t>التصنيف </a:t>
            </a:r>
            <a:r>
              <a:rPr lang="ar-SA" sz="2800" dirty="0"/>
              <a:t>الأكثر شيوعا </a:t>
            </a:r>
            <a:r>
              <a:rPr lang="ar-SA" sz="2800" dirty="0" smtClean="0"/>
              <a:t>هو </a:t>
            </a:r>
            <a:r>
              <a:rPr lang="ar-SA" sz="2800" dirty="0"/>
              <a:t>التصنيف حسب </a:t>
            </a:r>
            <a:r>
              <a:rPr lang="ar-IQ" sz="2800" b="1" u="sng" dirty="0"/>
              <a:t>التركيب الكيميائي</a:t>
            </a:r>
            <a:r>
              <a:rPr lang="ar-IQ" sz="2800" dirty="0"/>
              <a:t>:ـ</a:t>
            </a:r>
            <a:endParaRPr lang="en-US" sz="2800" dirty="0"/>
          </a:p>
          <a:p>
            <a:pPr marL="514350" lvl="0" indent="-514350" algn="r" rtl="1">
              <a:buAutoNum type="arabicPeriod"/>
            </a:pPr>
            <a:r>
              <a:rPr lang="ar-SA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الدهون </a:t>
            </a:r>
            <a:r>
              <a:rPr lang="ar-SA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 اللبيدات البسيطة 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Lipids</a:t>
            </a:r>
            <a:endParaRPr lang="ar-IQ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ar-SA" sz="2800" dirty="0"/>
              <a:t>مكونه من جزيئين.استرات الأحماض الدهنية العالية مع الكحولات البسيطة مثل الكليسرول وتشمل:</a:t>
            </a:r>
            <a:endParaRPr lang="en-US" sz="2800" dirty="0"/>
          </a:p>
          <a:p>
            <a:pPr marL="514350" indent="-514350" algn="r" rtl="1">
              <a:buFont typeface="+mj-lt"/>
              <a:buAutoNum type="alphaLcParenR"/>
            </a:pPr>
            <a:r>
              <a:rPr lang="ar-SA" sz="2800" b="1" dirty="0"/>
              <a:t>دهون متعادله </a:t>
            </a:r>
            <a:r>
              <a:rPr lang="en-US" sz="2800" b="1" dirty="0"/>
              <a:t>Neutral lipids</a:t>
            </a:r>
            <a:r>
              <a:rPr lang="ar-SA" sz="2800" b="1" dirty="0"/>
              <a:t>: </a:t>
            </a:r>
            <a:r>
              <a:rPr lang="ar-SA" sz="2800" dirty="0"/>
              <a:t>تسمى ثلاثي اسيل كليسرول او ثلاثي </a:t>
            </a:r>
            <a:r>
              <a:rPr lang="ar-SA" sz="2800" dirty="0" smtClean="0"/>
              <a:t>الكليس</a:t>
            </a:r>
            <a:r>
              <a:rPr lang="ar-IQ" sz="2800" dirty="0" smtClean="0"/>
              <a:t>را</a:t>
            </a:r>
            <a:r>
              <a:rPr lang="ar-SA" sz="2800" dirty="0" smtClean="0"/>
              <a:t>يد </a:t>
            </a:r>
            <a:r>
              <a:rPr lang="ar-SA" sz="2800" dirty="0"/>
              <a:t>(</a:t>
            </a:r>
            <a:r>
              <a:rPr lang="en-US" sz="2800" dirty="0"/>
              <a:t>TG</a:t>
            </a:r>
            <a:r>
              <a:rPr lang="ar-SA" sz="2800" dirty="0"/>
              <a:t>) وهو استرات الأحماض الدهنيه مع </a:t>
            </a:r>
            <a:r>
              <a:rPr lang="ar-SA" sz="2800" dirty="0" smtClean="0"/>
              <a:t>الكليسرول</a:t>
            </a:r>
            <a:r>
              <a:rPr lang="ar-IQ" sz="2800" dirty="0" smtClean="0"/>
              <a:t>          </a:t>
            </a:r>
            <a:r>
              <a:rPr lang="ar-SA" sz="2800" dirty="0" smtClean="0"/>
              <a:t> </a:t>
            </a:r>
            <a:r>
              <a:rPr lang="ar-SA" sz="2800" dirty="0"/>
              <a:t>( الأحماض الدهنيه </a:t>
            </a:r>
            <a:r>
              <a:rPr lang="ar-IQ" sz="2800" dirty="0" smtClean="0"/>
              <a:t>ه</a:t>
            </a:r>
            <a:r>
              <a:rPr lang="ar-SA" sz="2800" dirty="0" smtClean="0"/>
              <a:t>ي </a:t>
            </a:r>
            <a:r>
              <a:rPr lang="ar-SA" sz="2800" dirty="0"/>
              <a:t>عبارة عن سلسلة هيدروكربونيه طويله منتهيه بمجموعة كربوكسيل وقد تكون </a:t>
            </a:r>
            <a:r>
              <a:rPr lang="ar-SA" sz="2800" dirty="0" smtClean="0"/>
              <a:t>مشبعه</a:t>
            </a:r>
            <a:r>
              <a:rPr lang="ar-IQ" sz="2800" dirty="0" smtClean="0"/>
              <a:t> </a:t>
            </a:r>
            <a:r>
              <a:rPr lang="en-US" sz="2800" dirty="0" smtClean="0"/>
              <a:t>}</a:t>
            </a:r>
            <a:r>
              <a:rPr lang="ar-IQ" sz="2800" dirty="0" smtClean="0"/>
              <a:t>دهون</a:t>
            </a:r>
            <a:r>
              <a:rPr lang="ar-IQ" sz="2800" u="sng" dirty="0" smtClean="0"/>
              <a:t> </a:t>
            </a:r>
            <a:r>
              <a:rPr lang="en-US" sz="2800" dirty="0" smtClean="0"/>
              <a:t>{ </a:t>
            </a:r>
            <a:r>
              <a:rPr lang="ar-IQ" sz="2800" dirty="0" smtClean="0"/>
              <a:t> </a:t>
            </a:r>
            <a:r>
              <a:rPr lang="ar-SA" sz="2800" dirty="0" smtClean="0"/>
              <a:t> </a:t>
            </a:r>
            <a:r>
              <a:rPr lang="ar-SA" sz="2800" dirty="0"/>
              <a:t>أو غير </a:t>
            </a:r>
            <a:r>
              <a:rPr lang="ar-SA" sz="2800" dirty="0" smtClean="0"/>
              <a:t>مشبعه</a:t>
            </a:r>
            <a:r>
              <a:rPr lang="en-US" sz="2800" dirty="0" smtClean="0"/>
              <a:t> }</a:t>
            </a:r>
            <a:r>
              <a:rPr lang="ar-IQ" sz="2800" u="sng" dirty="0"/>
              <a:t> زيوت</a:t>
            </a:r>
            <a:r>
              <a:rPr lang="en-US" sz="2800" u="sng" dirty="0" smtClean="0"/>
              <a:t>{</a:t>
            </a:r>
            <a:r>
              <a:rPr lang="ar-SA" sz="2800" dirty="0" smtClean="0"/>
              <a:t>)</a:t>
            </a:r>
            <a:endParaRPr lang="en-US" sz="2800" dirty="0"/>
          </a:p>
          <a:p>
            <a:pPr marL="0" lvl="0" indent="0" algn="r" rtl="1">
              <a:buNone/>
            </a:pP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775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IQ" sz="2800" b="1" dirty="0"/>
              <a:t> </a:t>
            </a:r>
            <a:r>
              <a:rPr lang="en-US" sz="2800" b="1" dirty="0" smtClean="0"/>
              <a:t>b</a:t>
            </a:r>
            <a:r>
              <a:rPr lang="ar-IQ" sz="2800" b="1" dirty="0" smtClean="0"/>
              <a:t> ) </a:t>
            </a:r>
            <a:r>
              <a:rPr lang="ar-SA" sz="2800" b="1" dirty="0" smtClean="0"/>
              <a:t>الشموع</a:t>
            </a:r>
            <a:r>
              <a:rPr lang="ar-IQ" sz="2800" b="1" dirty="0" smtClean="0"/>
              <a:t> </a:t>
            </a:r>
            <a:r>
              <a:rPr lang="en-US" sz="2800" b="1" dirty="0" smtClean="0"/>
              <a:t>Waxes</a:t>
            </a:r>
            <a:r>
              <a:rPr lang="ar-SA" sz="2800" b="1" dirty="0" smtClean="0"/>
              <a:t>: </a:t>
            </a:r>
            <a:r>
              <a:rPr lang="ar-IQ" sz="2800" dirty="0"/>
              <a:t>وهي إسترات الأحماض الدهنية </a:t>
            </a:r>
            <a:r>
              <a:rPr lang="fr-FR" sz="2800" dirty="0"/>
              <a:t>R</a:t>
            </a:r>
            <a:r>
              <a:rPr lang="fr-FR" sz="2800" baseline="-25000" dirty="0"/>
              <a:t>1</a:t>
            </a:r>
            <a:r>
              <a:rPr lang="fr-FR" sz="2800" dirty="0"/>
              <a:t>-COOH</a:t>
            </a:r>
            <a:r>
              <a:rPr lang="ar-IQ" sz="2800" dirty="0"/>
              <a:t> (ذات الأوزان العالية) مع كحول (ذو وزن عالي) الحاوية على </a:t>
            </a:r>
            <a:r>
              <a:rPr lang="en-US" sz="2800" dirty="0" smtClean="0"/>
              <a:t>40 </a:t>
            </a:r>
            <a:r>
              <a:rPr lang="en-US" sz="2800" dirty="0"/>
              <a:t>- </a:t>
            </a:r>
            <a:r>
              <a:rPr lang="en-US" sz="2800" dirty="0" smtClean="0"/>
              <a:t>10  </a:t>
            </a:r>
            <a:r>
              <a:rPr lang="ar-IQ" sz="2800" dirty="0"/>
              <a:t>ذرة </a:t>
            </a:r>
            <a:r>
              <a:rPr lang="ar-IQ" sz="2800" dirty="0" smtClean="0"/>
              <a:t>كاربون (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-OH </a:t>
            </a:r>
            <a:r>
              <a:rPr lang="ar-IQ" sz="2800" dirty="0" smtClean="0"/>
              <a:t>) غير </a:t>
            </a:r>
            <a:r>
              <a:rPr lang="ar-IQ" sz="2800" dirty="0"/>
              <a:t>الكليسرول مثل الكوليسترول. مثل شمع النحل وهو استر كحول الميركريل   </a:t>
            </a:r>
            <a:r>
              <a:rPr lang="en-US" sz="2800" dirty="0"/>
              <a:t>C</a:t>
            </a:r>
            <a:r>
              <a:rPr lang="en-US" sz="2800" baseline="-25000" dirty="0"/>
              <a:t>36</a:t>
            </a:r>
            <a:r>
              <a:rPr lang="en-US" sz="2800" dirty="0"/>
              <a:t>H</a:t>
            </a:r>
            <a:r>
              <a:rPr lang="en-US" sz="2800" baseline="-25000" dirty="0"/>
              <a:t>61</a:t>
            </a:r>
            <a:r>
              <a:rPr lang="en-US" sz="2800" dirty="0"/>
              <a:t>-OH)  </a:t>
            </a:r>
            <a:r>
              <a:rPr lang="ar-IQ" sz="2800" dirty="0"/>
              <a:t>وحامض </a:t>
            </a:r>
            <a:r>
              <a:rPr lang="ar-IQ" sz="2800" dirty="0" smtClean="0"/>
              <a:t>البالميتيك</a:t>
            </a:r>
            <a:r>
              <a:rPr lang="en-US" sz="2800" dirty="0"/>
              <a:t>(C</a:t>
            </a:r>
            <a:r>
              <a:rPr lang="en-US" sz="2800" baseline="-25000" dirty="0"/>
              <a:t>15</a:t>
            </a:r>
            <a:r>
              <a:rPr lang="en-US" sz="2800" dirty="0"/>
              <a:t>H</a:t>
            </a:r>
            <a:r>
              <a:rPr lang="en-US" sz="2800" baseline="-25000" dirty="0"/>
              <a:t>31</a:t>
            </a:r>
            <a:r>
              <a:rPr lang="en-US" sz="2800" dirty="0"/>
              <a:t>-COOH  </a:t>
            </a:r>
            <a:r>
              <a:rPr lang="ar-IQ" sz="2800" dirty="0"/>
              <a:t>وصيغته هي </a:t>
            </a:r>
            <a:r>
              <a:rPr lang="en-US" sz="2800" dirty="0"/>
              <a:t> 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36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61</a:t>
            </a:r>
            <a:r>
              <a:rPr lang="en-US" sz="2800" dirty="0" smtClean="0"/>
              <a:t>-O-C-O-C</a:t>
            </a:r>
            <a:r>
              <a:rPr lang="en-US" sz="2800" baseline="-25000" dirty="0" smtClean="0"/>
              <a:t>15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31</a:t>
            </a:r>
            <a:endParaRPr lang="ar-IQ" sz="2800" baseline="-25000" dirty="0" smtClean="0"/>
          </a:p>
          <a:p>
            <a:pPr marL="0" indent="0" algn="r" rtl="1">
              <a:buNone/>
            </a:pP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r>
              <a:rPr lang="ar-IQ" sz="3600" b="1" baseline="-25000" dirty="0" smtClean="0">
                <a:solidFill>
                  <a:srgbClr val="FF0000"/>
                </a:solidFill>
              </a:rPr>
              <a:t>. </a:t>
            </a:r>
            <a:r>
              <a:rPr lang="ar-SA" sz="2800" b="1" dirty="0">
                <a:solidFill>
                  <a:srgbClr val="FF0000"/>
                </a:solidFill>
              </a:rPr>
              <a:t>اللبيدات المركبة </a:t>
            </a:r>
            <a:r>
              <a:rPr lang="en-US" sz="2800" b="1" dirty="0">
                <a:solidFill>
                  <a:srgbClr val="FF0000"/>
                </a:solidFill>
              </a:rPr>
              <a:t>Compound  </a:t>
            </a:r>
            <a:r>
              <a:rPr lang="en-US" sz="2800" b="1" dirty="0" smtClean="0">
                <a:solidFill>
                  <a:srgbClr val="FF0000"/>
                </a:solidFill>
              </a:rPr>
              <a:t>Lipids</a:t>
            </a:r>
            <a:endParaRPr lang="ar-IQ" sz="2800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sz="2800" dirty="0"/>
              <a:t>هي مواد تتكون جزيئاتها من عدة مركبات تتصل ببعضها بروابط كيميائية مختلفة.  وهي عبارة عن إسترات الأحماض الدهنية مع </a:t>
            </a:r>
            <a:r>
              <a:rPr lang="ar-SA" sz="2800" dirty="0" smtClean="0"/>
              <a:t>ال</a:t>
            </a:r>
            <a:r>
              <a:rPr lang="ar-IQ" sz="2800" dirty="0" smtClean="0"/>
              <a:t>ك</a:t>
            </a:r>
            <a:r>
              <a:rPr lang="ar-SA" sz="2800" dirty="0" smtClean="0"/>
              <a:t>ليسرول </a:t>
            </a:r>
            <a:r>
              <a:rPr lang="ar-SA" sz="2800" dirty="0"/>
              <a:t>كما سبق في الزيوت والدهون، إلا أنها تحتوي على مجاميع إضافية أخرى كالتالي:ـ</a:t>
            </a:r>
            <a:endParaRPr lang="en-US" sz="2800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800" b="1" dirty="0" smtClean="0"/>
              <a:t>الفسفو </a:t>
            </a:r>
            <a:r>
              <a:rPr lang="ar-SA" sz="2800" b="1" dirty="0"/>
              <a:t>ليبيدات </a:t>
            </a:r>
            <a:r>
              <a:rPr lang="en-US" sz="2800" b="1" dirty="0"/>
              <a:t>Phospholipids  </a:t>
            </a:r>
            <a:r>
              <a:rPr lang="ar-IQ" sz="2800" b="1" dirty="0"/>
              <a:t>: </a:t>
            </a:r>
            <a:r>
              <a:rPr lang="ar-SA" sz="2800" dirty="0"/>
              <a:t>وهي عبارة عن اتحاد بين الدهون(استرات الكليسرول أو الكحولات العالية مع الأحماض الدهنية) وحمض الفسفوريك مثل الليسثين والسيفالين (توجد في مح البيض والنسيج الدماغي والأنسجة العصبية).يدخل في بنائها قاعدة نتروجينية.</a:t>
            </a:r>
            <a:endParaRPr lang="en-US" sz="2800" dirty="0"/>
          </a:p>
          <a:p>
            <a:pPr marL="0" indent="0" algn="r" rtl="1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57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lvl="0" indent="0" algn="r" rtl="1">
              <a:buNone/>
            </a:pPr>
            <a:r>
              <a:rPr lang="en-US" b="1" dirty="0" smtClean="0"/>
              <a:t> (b</a:t>
            </a:r>
            <a:r>
              <a:rPr lang="ar-SA" sz="2800" b="1" dirty="0" smtClean="0"/>
              <a:t>الدهون </a:t>
            </a:r>
            <a:r>
              <a:rPr lang="ar-SA" sz="2800" b="1" dirty="0"/>
              <a:t>السكرية </a:t>
            </a:r>
            <a:r>
              <a:rPr lang="en-US" sz="2800" b="1" dirty="0"/>
              <a:t>Glycolipids  </a:t>
            </a:r>
            <a:r>
              <a:rPr lang="ar-SA" sz="2800" b="1" dirty="0"/>
              <a:t>: </a:t>
            </a:r>
            <a:r>
              <a:rPr lang="ar-SA" sz="2800" dirty="0"/>
              <a:t>وهي الدهون المرتبطة بجزيء كربوهيدراتي (كلوكوز أو كالاكتوز) يوجد في الدماغ </a:t>
            </a:r>
            <a:r>
              <a:rPr lang="ar-SA" sz="2800" dirty="0" smtClean="0"/>
              <a:t>والغ</a:t>
            </a:r>
            <a:r>
              <a:rPr lang="ar-IQ" sz="2800" smtClean="0"/>
              <a:t>د</a:t>
            </a:r>
            <a:r>
              <a:rPr lang="ar-SA" sz="2800" smtClean="0"/>
              <a:t>د </a:t>
            </a:r>
            <a:r>
              <a:rPr lang="ar-SA" sz="2800" dirty="0"/>
              <a:t>النخاعي</a:t>
            </a:r>
            <a:r>
              <a:rPr lang="ar-SA" sz="2800" dirty="0" smtClean="0"/>
              <a:t>.</a:t>
            </a:r>
            <a:endParaRPr lang="ar-IQ" sz="2800" dirty="0" smtClean="0"/>
          </a:p>
          <a:p>
            <a:pPr marL="0" indent="0" algn="r" rtl="1">
              <a:buNone/>
            </a:pPr>
            <a:r>
              <a:rPr lang="en-US" sz="2800" b="1" dirty="0" smtClean="0"/>
              <a:t>c</a:t>
            </a:r>
            <a:r>
              <a:rPr lang="ar-IQ" sz="2800" b="1" dirty="0" smtClean="0"/>
              <a:t> ) </a:t>
            </a:r>
            <a:r>
              <a:rPr lang="ar-SA" sz="2800" b="1" dirty="0" smtClean="0"/>
              <a:t>الدهون </a:t>
            </a:r>
            <a:r>
              <a:rPr lang="ar-SA" sz="2800" b="1" dirty="0"/>
              <a:t>البروتينية </a:t>
            </a:r>
            <a:r>
              <a:rPr lang="en-US" sz="2800" b="1" dirty="0"/>
              <a:t>Lipoprotein </a:t>
            </a:r>
            <a:r>
              <a:rPr lang="ar-SA" sz="2800" b="1" dirty="0"/>
              <a:t>: </a:t>
            </a:r>
            <a:r>
              <a:rPr lang="ar-SA" sz="2800" dirty="0"/>
              <a:t>وهي الدهون المرتبطة بجزيء بروتيني مثل </a:t>
            </a:r>
            <a:r>
              <a:rPr lang="ar-SA" sz="2800" dirty="0" smtClean="0"/>
              <a:t>ل</a:t>
            </a:r>
            <a:r>
              <a:rPr lang="ar-IQ" sz="2800" dirty="0" smtClean="0"/>
              <a:t>ا</a:t>
            </a:r>
            <a:r>
              <a:rPr lang="ar-SA" sz="2800" dirty="0" smtClean="0"/>
              <a:t>يبوبروتين </a:t>
            </a:r>
            <a:r>
              <a:rPr lang="ar-SA" sz="2800" dirty="0"/>
              <a:t>الدم الذي يرتبط فيه الكوليسترول مع جزيء البروتين ويلعب دوراً مهماً في انتقال الدهون داخل الجسم، كما يوجد مثل هذا النوع كمكون لأغشية الخلايا.</a:t>
            </a:r>
            <a:endParaRPr lang="en-US" sz="2800" dirty="0"/>
          </a:p>
          <a:p>
            <a:pPr marL="0" indent="0" algn="r" rtl="1">
              <a:buNone/>
            </a:pPr>
            <a:r>
              <a:rPr lang="ar-SA" sz="2800" b="1" dirty="0"/>
              <a:t>  </a:t>
            </a:r>
            <a:r>
              <a:rPr lang="en-US" sz="2800" b="1" dirty="0" smtClean="0"/>
              <a:t>d</a:t>
            </a:r>
            <a:r>
              <a:rPr lang="ar-IQ" sz="2800" b="1" dirty="0" smtClean="0"/>
              <a:t>) </a:t>
            </a:r>
            <a:r>
              <a:rPr lang="ar-SA" sz="2800" b="1" dirty="0" smtClean="0"/>
              <a:t> </a:t>
            </a:r>
            <a:r>
              <a:rPr lang="ar-SA" sz="2800" b="1" dirty="0"/>
              <a:t>الامينو ليبيدات : </a:t>
            </a:r>
            <a:r>
              <a:rPr lang="ar-SA" sz="2800" dirty="0"/>
              <a:t>تتحد مع مجموعة أمين.</a:t>
            </a:r>
            <a:endParaRPr lang="en-US" sz="2800" dirty="0"/>
          </a:p>
          <a:p>
            <a:pPr marL="0" indent="0" algn="r" rtl="1">
              <a:buNone/>
            </a:pPr>
            <a:r>
              <a:rPr lang="en-US" sz="2800" b="1" dirty="0" smtClean="0"/>
              <a:t>e</a:t>
            </a:r>
            <a:r>
              <a:rPr lang="ar-IQ" sz="2800" b="1" dirty="0" smtClean="0"/>
              <a:t> ) </a:t>
            </a:r>
            <a:r>
              <a:rPr lang="ar-SA" sz="2800" b="1" dirty="0" smtClean="0"/>
              <a:t>السلفو </a:t>
            </a:r>
            <a:r>
              <a:rPr lang="ar-SA" sz="2800" b="1" dirty="0"/>
              <a:t>ليبيدات: </a:t>
            </a:r>
            <a:r>
              <a:rPr lang="ar-SA" sz="2800" dirty="0"/>
              <a:t>تتحد مع الكبريت مثل الموجودة في خلايا المخ.</a:t>
            </a:r>
            <a:endParaRPr lang="en-US" sz="2800" dirty="0"/>
          </a:p>
          <a:p>
            <a:pPr marL="0" lvl="0" indent="0" algn="r" rtl="1">
              <a:buNone/>
            </a:pPr>
            <a:endParaRPr lang="en-US" sz="2800" dirty="0"/>
          </a:p>
          <a:p>
            <a:pPr marL="0" indent="0" algn="r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879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en-US" sz="3200" dirty="0" smtClean="0">
                <a:solidFill>
                  <a:srgbClr val="FF0000"/>
                </a:solidFill>
              </a:rPr>
              <a:t>3</a:t>
            </a:r>
            <a:r>
              <a:rPr lang="ar-IQ" sz="3200" dirty="0" smtClean="0">
                <a:solidFill>
                  <a:srgbClr val="FF0000"/>
                </a:solidFill>
              </a:rPr>
              <a:t>. </a:t>
            </a:r>
            <a:r>
              <a:rPr lang="ar-SA" sz="3200" b="1" dirty="0">
                <a:solidFill>
                  <a:srgbClr val="FF0000"/>
                </a:solidFill>
              </a:rPr>
              <a:t>الدهون المشتقة  </a:t>
            </a:r>
            <a:r>
              <a:rPr lang="en-US" sz="3200" b="1" dirty="0">
                <a:solidFill>
                  <a:srgbClr val="FF0000"/>
                </a:solidFill>
              </a:rPr>
              <a:t>Derived Lipids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2800" dirty="0"/>
              <a:t>وهي عبارة عن نواتج تحلل الدهون وتشمل الأحماض الدهنية الحرة أو الكحولات المختلفة مثل </a:t>
            </a:r>
            <a:r>
              <a:rPr lang="ar-SA" sz="2800" dirty="0" smtClean="0"/>
              <a:t>ال</a:t>
            </a:r>
            <a:r>
              <a:rPr lang="ar-IQ" sz="2800" dirty="0" smtClean="0"/>
              <a:t>ك</a:t>
            </a:r>
            <a:r>
              <a:rPr lang="ar-SA" sz="2800" dirty="0" smtClean="0"/>
              <a:t>ليسرول </a:t>
            </a:r>
            <a:r>
              <a:rPr lang="ar-SA" sz="2800" dirty="0"/>
              <a:t>أو الكوليسترول وقد تكون منفردة أو مرتبطة ارتباط غير كامل ببعض الأحماض الدهنية. وقد تكون فيتامينات مثل أ، د، ك. وتشمل:</a:t>
            </a:r>
            <a:endParaRPr lang="en-US" sz="2800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800" dirty="0" smtClean="0"/>
              <a:t>الستيرويدات</a:t>
            </a:r>
            <a:r>
              <a:rPr lang="ar-IQ" sz="2800" dirty="0" smtClean="0"/>
              <a:t> </a:t>
            </a:r>
            <a:r>
              <a:rPr lang="ar-SA" sz="2800" dirty="0" smtClean="0"/>
              <a:t>( </a:t>
            </a:r>
            <a:r>
              <a:rPr lang="en-US" sz="2800" dirty="0"/>
              <a:t>Steroids</a:t>
            </a:r>
            <a:r>
              <a:rPr lang="ar-SA" sz="2800" dirty="0"/>
              <a:t>) وهي استرات الاحماض الدهنية العالية مع الكحولات الحلقية </a:t>
            </a:r>
            <a:endParaRPr lang="en-US" sz="2800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800" dirty="0"/>
              <a:t> الستيرولات (</a:t>
            </a:r>
            <a:r>
              <a:rPr lang="en-US" sz="2800" dirty="0"/>
              <a:t>Sterols</a:t>
            </a:r>
            <a:r>
              <a:rPr lang="ar-SA" sz="2800" dirty="0"/>
              <a:t> )</a:t>
            </a:r>
            <a:endParaRPr lang="en-US" sz="2800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800" dirty="0"/>
              <a:t>أحماض الصفراء  </a:t>
            </a:r>
            <a:r>
              <a:rPr lang="en-US" sz="2800" dirty="0"/>
              <a:t>(Bile Acids) </a:t>
            </a:r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800" dirty="0"/>
              <a:t> الهرمونات</a:t>
            </a:r>
            <a:r>
              <a:rPr lang="en-US" sz="2800" dirty="0"/>
              <a:t>(Hormones )  </a:t>
            </a:r>
          </a:p>
          <a:p>
            <a:pPr marL="514350" indent="-514350" algn="r" rtl="1">
              <a:buFont typeface="+mj-lt"/>
              <a:buAutoNum type="alphaLcParenR"/>
            </a:pPr>
            <a:r>
              <a:rPr lang="ar-SA" sz="2800" dirty="0"/>
              <a:t> الكاروتينويدات</a:t>
            </a:r>
            <a:r>
              <a:rPr lang="en-US" sz="2800" dirty="0"/>
              <a:t>(Carotenoids) </a:t>
            </a:r>
          </a:p>
        </p:txBody>
      </p:sp>
    </p:spTree>
    <p:extLst>
      <p:ext uri="{BB962C8B-B14F-4D97-AF65-F5344CB8AC3E}">
        <p14:creationId xmlns:p14="http://schemas.microsoft.com/office/powerpoint/2010/main" val="177094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SA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الدهون البسيطه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lipids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SA" sz="2800" b="1" dirty="0" smtClean="0"/>
              <a:t>الكليس</a:t>
            </a:r>
            <a:r>
              <a:rPr lang="ar-IQ" sz="2800" b="1" dirty="0" smtClean="0"/>
              <a:t>ت</a:t>
            </a:r>
            <a:r>
              <a:rPr lang="ar-SA" sz="2800" b="1" dirty="0" smtClean="0"/>
              <a:t>رول </a:t>
            </a:r>
            <a:r>
              <a:rPr lang="en-US" sz="2800" b="1" dirty="0"/>
              <a:t>Gylcerol </a:t>
            </a:r>
            <a:r>
              <a:rPr lang="ar-SA" sz="2800" b="1" dirty="0"/>
              <a:t> : </a:t>
            </a:r>
            <a:r>
              <a:rPr lang="ar-SA" sz="2800" dirty="0"/>
              <a:t>كحول ثلاثي الهيدروكسيل  لا لون له  ولا رائحه , سائل حلو المذاق, يمتزج بالماء ولا يذوب في </a:t>
            </a:r>
            <a:r>
              <a:rPr lang="ar-SA" sz="2800" dirty="0" smtClean="0"/>
              <a:t>مذيبات </a:t>
            </a:r>
            <a:r>
              <a:rPr lang="ar-SA" sz="2800" dirty="0"/>
              <a:t>الدهون</a:t>
            </a:r>
            <a:r>
              <a:rPr lang="ar-SA" sz="2800" dirty="0" smtClean="0"/>
              <a:t>.</a:t>
            </a:r>
            <a:endParaRPr lang="ar-IQ" sz="2800" dirty="0" smtClean="0"/>
          </a:p>
          <a:p>
            <a:pPr marL="0" indent="0" algn="r" rtl="1">
              <a:buNone/>
            </a:pPr>
            <a:endParaRPr lang="ar-IQ" sz="2800" dirty="0" smtClean="0"/>
          </a:p>
          <a:p>
            <a:pPr marL="0" indent="0" algn="r" rtl="1">
              <a:buNone/>
            </a:pPr>
            <a:r>
              <a:rPr lang="ar-SA" sz="2800" dirty="0" smtClean="0"/>
              <a:t> </a:t>
            </a:r>
            <a:endParaRPr lang="ar-IQ" sz="2800" dirty="0" smtClean="0"/>
          </a:p>
          <a:p>
            <a:pPr marL="0" indent="0" algn="r" rtl="1">
              <a:buNone/>
            </a:pPr>
            <a:endParaRPr lang="ar-IQ" sz="2800" dirty="0"/>
          </a:p>
          <a:p>
            <a:pPr marL="0" indent="0" algn="r" rtl="1">
              <a:buNone/>
            </a:pPr>
            <a:endParaRPr lang="ar-IQ" sz="2800" dirty="0" smtClean="0"/>
          </a:p>
          <a:p>
            <a:pPr marL="0" indent="0" algn="r" rtl="1">
              <a:buNone/>
            </a:pPr>
            <a:endParaRPr lang="ar-IQ" sz="2800" dirty="0"/>
          </a:p>
          <a:p>
            <a:pPr lvl="0" algn="r" rtl="1"/>
            <a:r>
              <a:rPr lang="ar-SA" sz="2800" b="1" dirty="0"/>
              <a:t>بما أنه كحول ثلاثي الهيدروكسيل – إذن يمكن له ان يتأسترمع ثلاثة أحماض دهنيه ليعطي:</a:t>
            </a:r>
            <a:endParaRPr lang="en-US" sz="2800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800" dirty="0"/>
              <a:t>احادي الكليسريد (يحتوي على حمض دهنى واحد)</a:t>
            </a:r>
            <a:endParaRPr lang="en-US" sz="2800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800" dirty="0"/>
              <a:t>ثنائي الكليسريد (يحتوي على حمضين دهنيه)</a:t>
            </a:r>
            <a:endParaRPr lang="en-US" sz="2800" dirty="0"/>
          </a:p>
          <a:p>
            <a:pPr marL="514350" lvl="0" indent="-514350" algn="r" rtl="1">
              <a:buFont typeface="+mj-lt"/>
              <a:buAutoNum type="alphaLcParenR"/>
            </a:pPr>
            <a:r>
              <a:rPr lang="ar-SA" sz="2800" dirty="0"/>
              <a:t>ثلاثي الكليسريد (يحتوي على  </a:t>
            </a:r>
            <a:r>
              <a:rPr lang="en-US" sz="2800" dirty="0" smtClean="0"/>
              <a:t>3</a:t>
            </a:r>
            <a:r>
              <a:rPr lang="ar-SA" sz="2800" dirty="0" smtClean="0"/>
              <a:t> </a:t>
            </a:r>
            <a:r>
              <a:rPr lang="ar-SA" sz="2800" dirty="0"/>
              <a:t>احماض دهنيه)</a:t>
            </a:r>
            <a:endParaRPr lang="en-US" sz="2800" dirty="0"/>
          </a:p>
          <a:p>
            <a:pPr marL="0" indent="0" rtl="1">
              <a:buNone/>
            </a:pPr>
            <a:r>
              <a:rPr lang="ar-SA" sz="2800" dirty="0"/>
              <a:t> </a:t>
            </a:r>
            <a:endParaRPr lang="en-US" sz="2800" dirty="0"/>
          </a:p>
          <a:p>
            <a:pPr marL="0" indent="0" algn="r" rtl="1">
              <a:buNone/>
            </a:pP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7560840" cy="165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82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Autofit/>
          </a:bodyPr>
          <a:lstStyle/>
          <a:p>
            <a:pPr lvl="0" rtl="1"/>
            <a:r>
              <a: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دهون متعادله: ثلاثي كليسرايد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Neutral lipids: triglycerides (TG)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800" dirty="0"/>
              <a:t>أبسط الدهون وأكثرها وفرة تلك المحتوية على أحماض دهنيه كلبنه بناء </a:t>
            </a:r>
            <a:r>
              <a:rPr lang="ar-SA" sz="2800" dirty="0" smtClean="0"/>
              <a:t>الدهون</a:t>
            </a:r>
            <a:r>
              <a:rPr lang="en-US" sz="2800" dirty="0" smtClean="0"/>
              <a:t>.</a:t>
            </a:r>
            <a:r>
              <a:rPr lang="ar-SA" sz="2800" dirty="0" smtClean="0"/>
              <a:t> </a:t>
            </a:r>
            <a:r>
              <a:rPr lang="ar-SA" sz="2800" dirty="0"/>
              <a:t>سميت بالدهون المتعادله لعدم وجود شحنه كهربائيه .</a:t>
            </a:r>
            <a:endParaRPr lang="en-US" sz="2800" dirty="0"/>
          </a:p>
          <a:p>
            <a:pPr algn="l" rtl="1">
              <a:buFont typeface="Wingdings" pitchFamily="2" charset="2"/>
              <a:buChar char="v"/>
            </a:pPr>
            <a:r>
              <a:rPr lang="ar-SA" sz="2800" dirty="0" smtClean="0"/>
              <a:t>هذه </a:t>
            </a:r>
            <a:r>
              <a:rPr lang="ar-SA" sz="2800" dirty="0"/>
              <a:t>الدهون عباره عن اشتراك </a:t>
            </a:r>
            <a:r>
              <a:rPr lang="ar-SA" sz="2800" dirty="0" smtClean="0"/>
              <a:t>كحول </a:t>
            </a:r>
            <a:r>
              <a:rPr lang="ar-SA" sz="2800" dirty="0"/>
              <a:t>الكليسرول مع </a:t>
            </a:r>
            <a:r>
              <a:rPr lang="en-US" sz="2800" dirty="0" smtClean="0"/>
              <a:t>3</a:t>
            </a:r>
            <a:r>
              <a:rPr lang="ar-SA" sz="2800" dirty="0" smtClean="0"/>
              <a:t> </a:t>
            </a:r>
            <a:r>
              <a:rPr lang="ar-SA" sz="2800" dirty="0"/>
              <a:t>جزيئات من </a:t>
            </a:r>
            <a:endParaRPr lang="en-US" sz="2800" dirty="0" smtClean="0"/>
          </a:p>
          <a:p>
            <a:pPr marL="0" indent="0" algn="r">
              <a:buNone/>
            </a:pPr>
            <a:r>
              <a:rPr lang="ar-SA" sz="2800" dirty="0" smtClean="0"/>
              <a:t>الأحماض </a:t>
            </a:r>
            <a:r>
              <a:rPr lang="ar-SA" sz="2800" dirty="0"/>
              <a:t>الدهنيه</a:t>
            </a:r>
            <a:r>
              <a:rPr lang="ar-SA" sz="2800" dirty="0" smtClean="0"/>
              <a:t>.</a:t>
            </a:r>
            <a:endParaRPr lang="en-US" sz="2800" dirty="0" smtClean="0"/>
          </a:p>
          <a:p>
            <a:pPr marL="0" indent="0" algn="r">
              <a:buNone/>
            </a:pP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4984"/>
            <a:ext cx="4032448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645024"/>
            <a:ext cx="396044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917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1634</Words>
  <Application>Microsoft Office PowerPoint</Application>
  <PresentationFormat>On-screen Show (4:3)</PresentationFormat>
  <Paragraphs>144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الدهون Lipids    </vt:lpstr>
      <vt:lpstr>PowerPoint Presentation</vt:lpstr>
      <vt:lpstr>PowerPoint Presentation</vt:lpstr>
      <vt:lpstr> تصنيف الدهون  Classification of lipids</vt:lpstr>
      <vt:lpstr>PowerPoint Presentation</vt:lpstr>
      <vt:lpstr>PowerPoint Presentation</vt:lpstr>
      <vt:lpstr>3. الدهون المشتقة  Derived Lipids </vt:lpstr>
      <vt:lpstr>الدهون البسيطه Simple lipids</vt:lpstr>
      <vt:lpstr>دهون متعادله: ثلاثي كليسرايد Neutral lipids: triglycerides (TG) </vt:lpstr>
      <vt:lpstr> الأحماض الدهنية Fatty acid  : </vt:lpstr>
      <vt:lpstr>تنقسم الأحماض الدهنية تبعاً لدرجة تشبعها بالهيدروجين الى: </vt:lpstr>
      <vt:lpstr>الكوليسترول Cholesterol</vt:lpstr>
      <vt:lpstr>تركيب الكوليسترول </vt:lpstr>
      <vt:lpstr>انواع الكوليسترول</vt:lpstr>
      <vt:lpstr>PowerPoint Presentation</vt:lpstr>
      <vt:lpstr>لماذا يرتفع الكوليستيرول ؟ </vt:lpstr>
      <vt:lpstr>كيف يمكن خفض الكوليستيرول ؟ </vt:lpstr>
      <vt:lpstr>PowerPoint Presentation</vt:lpstr>
      <vt:lpstr>تفاعلات الدهون Reactions of lipids </vt:lpstr>
      <vt:lpstr>2. تفاعل مع الاوكسجين (الاكسدة)</vt:lpstr>
      <vt:lpstr>مقاومة التزنخ  </vt:lpstr>
      <vt:lpstr>3. التحلل بالهيدروجين</vt:lpstr>
      <vt:lpstr>PowerPoint Presentation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الدهون Lipids    </dc:title>
  <dc:creator>InteL</dc:creator>
  <cp:lastModifiedBy>InteL</cp:lastModifiedBy>
  <cp:revision>111</cp:revision>
  <dcterms:created xsi:type="dcterms:W3CDTF">2016-10-26T09:37:24Z</dcterms:created>
  <dcterms:modified xsi:type="dcterms:W3CDTF">2018-12-19T08:05:06Z</dcterms:modified>
</cp:coreProperties>
</file>