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  <p:sldId id="268" r:id="rId3"/>
    <p:sldId id="257" r:id="rId4"/>
    <p:sldId id="260" r:id="rId5"/>
    <p:sldId id="258" r:id="rId6"/>
    <p:sldId id="259" r:id="rId7"/>
    <p:sldId id="261" r:id="rId8"/>
    <p:sldId id="262" r:id="rId9"/>
    <p:sldId id="263" r:id="rId10"/>
    <p:sldId id="264" r:id="rId11"/>
    <p:sldId id="265" r:id="rId12"/>
    <p:sldId id="266" r:id="rId13"/>
    <p:sldId id="267" r:id="rId14"/>
  </p:sldIdLst>
  <p:sldSz cx="12192000" cy="6858000"/>
  <p:notesSz cx="6858000" cy="9144000"/>
  <p:defaultTextStyle>
    <a:defPPr>
      <a:defRPr lang="ar-IQ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4380"/>
    <p:restoredTop sz="94434" autoAdjust="0"/>
  </p:normalViewPr>
  <p:slideViewPr>
    <p:cSldViewPr snapToGrid="0">
      <p:cViewPr>
        <p:scale>
          <a:sx n="71" d="100"/>
          <a:sy n="71" d="100"/>
        </p:scale>
        <p:origin x="67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490A1-8A59-4A71-88D9-BDDA176070F9}" type="datetimeFigureOut">
              <a:rPr lang="ar-IQ" smtClean="0"/>
              <a:t>03/02/1441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F0CC3-06F1-49DC-BC72-53C069DB9FA7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1837939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490A1-8A59-4A71-88D9-BDDA176070F9}" type="datetimeFigureOut">
              <a:rPr lang="ar-IQ" smtClean="0"/>
              <a:t>03/02/1441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F0CC3-06F1-49DC-BC72-53C069DB9FA7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1398658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490A1-8A59-4A71-88D9-BDDA176070F9}" type="datetimeFigureOut">
              <a:rPr lang="ar-IQ" smtClean="0"/>
              <a:t>03/02/1441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F0CC3-06F1-49DC-BC72-53C069DB9FA7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67035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490A1-8A59-4A71-88D9-BDDA176070F9}" type="datetimeFigureOut">
              <a:rPr lang="ar-IQ" smtClean="0"/>
              <a:t>03/02/1441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F0CC3-06F1-49DC-BC72-53C069DB9FA7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435787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490A1-8A59-4A71-88D9-BDDA176070F9}" type="datetimeFigureOut">
              <a:rPr lang="ar-IQ" smtClean="0"/>
              <a:t>03/02/1441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F0CC3-06F1-49DC-BC72-53C069DB9FA7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147205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490A1-8A59-4A71-88D9-BDDA176070F9}" type="datetimeFigureOut">
              <a:rPr lang="ar-IQ" smtClean="0"/>
              <a:t>03/02/1441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F0CC3-06F1-49DC-BC72-53C069DB9FA7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5162056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490A1-8A59-4A71-88D9-BDDA176070F9}" type="datetimeFigureOut">
              <a:rPr lang="ar-IQ" smtClean="0"/>
              <a:t>03/02/1441</a:t>
            </a:fld>
            <a:endParaRPr lang="ar-IQ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F0CC3-06F1-49DC-BC72-53C069DB9FA7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726298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490A1-8A59-4A71-88D9-BDDA176070F9}" type="datetimeFigureOut">
              <a:rPr lang="ar-IQ" smtClean="0"/>
              <a:t>03/02/1441</a:t>
            </a:fld>
            <a:endParaRPr lang="ar-IQ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F0CC3-06F1-49DC-BC72-53C069DB9FA7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24693380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490A1-8A59-4A71-88D9-BDDA176070F9}" type="datetimeFigureOut">
              <a:rPr lang="ar-IQ" smtClean="0"/>
              <a:t>03/02/1441</a:t>
            </a:fld>
            <a:endParaRPr lang="ar-IQ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F0CC3-06F1-49DC-BC72-53C069DB9FA7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7212352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490A1-8A59-4A71-88D9-BDDA176070F9}" type="datetimeFigureOut">
              <a:rPr lang="ar-IQ" smtClean="0"/>
              <a:t>03/02/1441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F0CC3-06F1-49DC-BC72-53C069DB9FA7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18217960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IQ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490A1-8A59-4A71-88D9-BDDA176070F9}" type="datetimeFigureOut">
              <a:rPr lang="ar-IQ" smtClean="0"/>
              <a:t>03/02/1441</a:t>
            </a:fld>
            <a:endParaRPr lang="ar-IQ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IQ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0F0CC3-06F1-49DC-BC72-53C069DB9FA7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3015050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IQ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IQ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A490A1-8A59-4A71-88D9-BDDA176070F9}" type="datetimeFigureOut">
              <a:rPr lang="ar-IQ" smtClean="0"/>
              <a:t>03/02/1441</a:t>
            </a:fld>
            <a:endParaRPr lang="ar-IQ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IQ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0F0CC3-06F1-49DC-BC72-53C069DB9FA7}" type="slidenum">
              <a:rPr lang="ar-IQ" smtClean="0"/>
              <a:t>‹#›</a:t>
            </a:fld>
            <a:endParaRPr lang="ar-IQ"/>
          </a:p>
        </p:txBody>
      </p:sp>
    </p:spTree>
    <p:extLst>
      <p:ext uri="{BB962C8B-B14F-4D97-AF65-F5344CB8AC3E}">
        <p14:creationId xmlns:p14="http://schemas.microsoft.com/office/powerpoint/2010/main" val="906356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IQ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1"/>
            <a:ext cx="12192001" cy="87837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spcAft>
                <a:spcPts val="800"/>
              </a:spcAft>
              <a:tabLst>
                <a:tab pos="3371850" algn="l"/>
              </a:tabLst>
            </a:pPr>
            <a:r>
              <a:rPr lang="en-US" sz="16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 English </a:t>
            </a:r>
            <a:r>
              <a:rPr lang="en-US" sz="16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Dept</a:t>
            </a:r>
            <a:r>
              <a:rPr lang="en-US" sz="1600" b="1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. </a:t>
            </a:r>
            <a:r>
              <a:rPr lang="en-US" sz="1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/ College </a:t>
            </a:r>
            <a:r>
              <a:rPr lang="en-US" sz="1600" b="1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of Education for Humanities </a:t>
            </a:r>
            <a:r>
              <a:rPr lang="en-US" sz="1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/ </a:t>
            </a:r>
            <a:r>
              <a:rPr lang="en-US" sz="16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Basrah</a:t>
            </a:r>
            <a:r>
              <a:rPr lang="en-US" sz="1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University/ Iraq</a:t>
            </a:r>
            <a:endParaRPr lang="en-US" sz="16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+mj-cs"/>
            </a:endParaRPr>
          </a:p>
          <a:p>
            <a:pPr algn="l">
              <a:spcAft>
                <a:spcPts val="800"/>
              </a:spcAft>
              <a:tabLst>
                <a:tab pos="3371850" algn="l"/>
              </a:tabLst>
            </a:pPr>
            <a:r>
              <a:rPr lang="en-US" sz="16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  </a:t>
            </a:r>
            <a:r>
              <a:rPr lang="en-US" sz="16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Course</a:t>
            </a:r>
            <a:r>
              <a:rPr lang="en-US" sz="16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:</a:t>
            </a:r>
            <a:r>
              <a:rPr lang="en-US" sz="1600" b="1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Translatio</a:t>
            </a:r>
            <a:r>
              <a:rPr lang="en-US" sz="16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n: 4</a:t>
            </a:r>
            <a:r>
              <a:rPr lang="en-US" sz="1600" b="1" baseline="30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th</a:t>
            </a:r>
            <a:r>
              <a:rPr lang="en-US" sz="16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Year: </a:t>
            </a:r>
            <a:r>
              <a:rPr lang="en-US" sz="16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201</a:t>
            </a:r>
            <a:r>
              <a:rPr lang="en-US" sz="1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9</a:t>
            </a:r>
            <a:r>
              <a:rPr lang="en-US" sz="16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-2020</a:t>
            </a:r>
            <a:r>
              <a:rPr lang="en-US" sz="1600" b="1" i="1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</a:t>
            </a:r>
            <a:r>
              <a:rPr lang="en-US" sz="16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/   </a:t>
            </a:r>
            <a:r>
              <a:rPr lang="en-US" sz="2000" b="1" u="sng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1 ST SEMESTER</a:t>
            </a:r>
            <a:endParaRPr lang="en-US" sz="2000" b="1" u="sng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+mj-cs"/>
            </a:endParaRPr>
          </a:p>
          <a:p>
            <a:pPr algn="l">
              <a:spcAft>
                <a:spcPts val="800"/>
              </a:spcAft>
              <a:tabLst>
                <a:tab pos="3371850" algn="l"/>
              </a:tabLst>
            </a:pPr>
            <a:r>
              <a:rPr lang="en-US" sz="16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</a:t>
            </a:r>
            <a:r>
              <a:rPr lang="en-US" sz="16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Textbook</a:t>
            </a:r>
            <a:r>
              <a:rPr lang="en-US" sz="16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: </a:t>
            </a:r>
            <a:r>
              <a:rPr lang="en-US" sz="1600" b="1" i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Translation as Problems &amp;Solutions: A course book for University Students &amp; Trainee Translators</a:t>
            </a:r>
            <a:r>
              <a:rPr lang="en-US" sz="16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. (2006)7</a:t>
            </a:r>
            <a:r>
              <a:rPr lang="en-US" sz="1600" b="1" baseline="30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th</a:t>
            </a:r>
            <a:r>
              <a:rPr lang="en-US" sz="16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</a:t>
            </a:r>
            <a:r>
              <a:rPr lang="en-US" sz="1600" b="1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ed</a:t>
            </a:r>
            <a:r>
              <a:rPr lang="en-US" sz="16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by Ghazala, H.</a:t>
            </a:r>
            <a:endParaRPr lang="en-US" sz="16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+mj-cs"/>
            </a:endParaRPr>
          </a:p>
          <a:p>
            <a:pPr algn="l" rtl="0"/>
            <a:r>
              <a:rPr lang="en-US" sz="1600" b="1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 </a:t>
            </a:r>
            <a:r>
              <a:rPr lang="en-US" sz="1600" b="1" dirty="0" smtClean="0">
                <a:cs typeface="+mj-cs"/>
              </a:rPr>
              <a:t>Reference </a:t>
            </a:r>
            <a:r>
              <a:rPr lang="en-US" sz="1600" b="1" dirty="0">
                <a:cs typeface="+mj-cs"/>
              </a:rPr>
              <a:t>Book: </a:t>
            </a:r>
            <a:r>
              <a:rPr lang="en-US" sz="1600" b="1" i="1" dirty="0">
                <a:cs typeface="+mj-cs"/>
              </a:rPr>
              <a:t>A Textbook of Translation</a:t>
            </a:r>
            <a:r>
              <a:rPr lang="en-US" sz="1600" b="1" dirty="0">
                <a:cs typeface="+mj-cs"/>
              </a:rPr>
              <a:t>. (2006) by Hassan Ghazala</a:t>
            </a:r>
            <a:r>
              <a:rPr lang="en-US" sz="1600" b="1" dirty="0" smtClean="0">
                <a:cs typeface="+mj-cs"/>
              </a:rPr>
              <a:t>.</a:t>
            </a:r>
            <a:endParaRPr lang="en-US" sz="1600" b="1" dirty="0">
              <a:cs typeface="+mj-cs"/>
            </a:endParaRPr>
          </a:p>
          <a:p>
            <a:pPr algn="l" rtl="0"/>
            <a:r>
              <a:rPr lang="en-US" sz="1600" b="1" dirty="0" smtClean="0">
                <a:cs typeface="+mj-cs"/>
              </a:rPr>
              <a:t>   The </a:t>
            </a:r>
            <a:r>
              <a:rPr lang="en-US" sz="1600" b="1" dirty="0">
                <a:cs typeface="+mj-cs"/>
              </a:rPr>
              <a:t>Instructor: Assist. Lecturer, </a:t>
            </a:r>
            <a:r>
              <a:rPr lang="en-US" sz="1600" b="1" dirty="0" err="1">
                <a:cs typeface="+mj-cs"/>
              </a:rPr>
              <a:t>Eman</a:t>
            </a:r>
            <a:r>
              <a:rPr lang="en-US" sz="1600" b="1" dirty="0">
                <a:cs typeface="+mj-cs"/>
              </a:rPr>
              <a:t> </a:t>
            </a:r>
            <a:r>
              <a:rPr lang="en-US" sz="1600" b="1" dirty="0" err="1">
                <a:cs typeface="+mj-cs"/>
              </a:rPr>
              <a:t>Abdulsalam</a:t>
            </a:r>
            <a:r>
              <a:rPr lang="en-US" sz="1600" b="1" dirty="0">
                <a:cs typeface="+mj-cs"/>
              </a:rPr>
              <a:t> Al- </a:t>
            </a:r>
            <a:r>
              <a:rPr lang="en-US" sz="1600" b="1" dirty="0" smtClean="0">
                <a:cs typeface="+mj-cs"/>
              </a:rPr>
              <a:t>Khalil</a:t>
            </a:r>
          </a:p>
          <a:p>
            <a:pPr algn="l" rtl="0"/>
            <a:r>
              <a:rPr lang="en-US" sz="1600" b="1" dirty="0" smtClean="0">
                <a:cs typeface="+mj-cs"/>
              </a:rPr>
              <a:t> </a:t>
            </a:r>
            <a:endParaRPr lang="en-US" sz="1600" b="1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+mj-cs"/>
            </a:endParaRPr>
          </a:p>
          <a:p>
            <a:pPr algn="l">
              <a:spcAft>
                <a:spcPts val="800"/>
              </a:spcAft>
              <a:tabLst>
                <a:tab pos="3371850" algn="l"/>
              </a:tabLst>
            </a:pPr>
            <a:r>
              <a:rPr lang="en-US" sz="1600" b="1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</a:t>
            </a:r>
            <a:r>
              <a:rPr lang="en-US" sz="1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 </a:t>
            </a:r>
            <a:r>
              <a:rPr lang="en-US" sz="16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</a:t>
            </a:r>
            <a:r>
              <a:rPr lang="en-US" sz="15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1</a:t>
            </a:r>
            <a:r>
              <a:rPr lang="en-US" sz="1500" baseline="300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st</a:t>
            </a:r>
            <a:r>
              <a:rPr lang="en-US" sz="15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</a:t>
            </a:r>
            <a:r>
              <a:rPr lang="en-US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Week</a:t>
            </a:r>
            <a:r>
              <a:rPr lang="en-US" sz="15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: Introduction. </a:t>
            </a:r>
            <a:endParaRPr lang="en-US" sz="15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+mj-cs"/>
            </a:endParaRPr>
          </a:p>
          <a:p>
            <a:pPr algn="l">
              <a:spcAft>
                <a:spcPts val="800"/>
              </a:spcAft>
              <a:tabLst>
                <a:tab pos="3371850" algn="l"/>
              </a:tabLst>
            </a:pP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</a:t>
            </a:r>
            <a:r>
              <a:rPr lang="en-US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  2 </a:t>
            </a:r>
            <a:r>
              <a:rPr lang="en-US" sz="15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nd</a:t>
            </a:r>
            <a:r>
              <a:rPr lang="en-US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Week: </a:t>
            </a:r>
            <a:r>
              <a:rPr lang="en-US" sz="15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Definition </a:t>
            </a:r>
            <a:r>
              <a:rPr lang="en-US" sz="15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of Translation</a:t>
            </a:r>
            <a:r>
              <a:rPr lang="en-US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. 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What do we </a:t>
            </a:r>
            <a:r>
              <a:rPr lang="en-US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translate?</a:t>
            </a:r>
          </a:p>
          <a:p>
            <a:pPr algn="l">
              <a:spcAft>
                <a:spcPts val="800"/>
              </a:spcAft>
              <a:tabLst>
                <a:tab pos="3371850" algn="l"/>
              </a:tabLst>
            </a:pP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</a:t>
            </a:r>
            <a:r>
              <a:rPr lang="en-US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   3</a:t>
            </a:r>
            <a:r>
              <a:rPr lang="en-US" sz="1500" baseline="300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rd</a:t>
            </a:r>
            <a:r>
              <a:rPr lang="en-US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Week:  </a:t>
            </a:r>
            <a:r>
              <a:rPr lang="en-US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How </a:t>
            </a:r>
            <a:r>
              <a:rPr lang="en-US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do we </a:t>
            </a:r>
            <a:r>
              <a:rPr lang="en-US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translate? 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Unit of </a:t>
            </a:r>
            <a:r>
              <a:rPr lang="en-US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Translation</a:t>
            </a:r>
            <a:endParaRPr lang="en-US" sz="15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+mj-cs"/>
            </a:endParaRPr>
          </a:p>
          <a:p>
            <a:pPr algn="just" rtl="0">
              <a:spcAft>
                <a:spcPts val="800"/>
              </a:spcAft>
              <a:tabLst>
                <a:tab pos="3371850" algn="l"/>
              </a:tabLst>
            </a:pPr>
            <a:r>
              <a:rPr lang="en-US" sz="15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   </a:t>
            </a:r>
            <a:r>
              <a:rPr lang="en-US" sz="15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4th 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Week </a:t>
            </a:r>
            <a:r>
              <a:rPr lang="en-US" sz="15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: 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Approaches to </a:t>
            </a:r>
            <a:r>
              <a:rPr lang="en-US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Translation</a:t>
            </a:r>
          </a:p>
          <a:p>
            <a:pPr algn="just" rtl="0">
              <a:spcAft>
                <a:spcPts val="800"/>
              </a:spcAft>
              <a:tabLst>
                <a:tab pos="3371850" algn="l"/>
              </a:tabLst>
            </a:pP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</a:t>
            </a:r>
            <a:r>
              <a:rPr lang="en-US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 </a:t>
            </a:r>
            <a:r>
              <a:rPr lang="en-US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5th Week: Types 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of </a:t>
            </a:r>
            <a:r>
              <a:rPr lang="en-US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Translation</a:t>
            </a:r>
            <a:endParaRPr lang="en-US" sz="15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+mj-cs"/>
            </a:endParaRPr>
          </a:p>
          <a:p>
            <a:pPr algn="just" rtl="0">
              <a:spcAft>
                <a:spcPts val="800"/>
              </a:spcAft>
              <a:tabLst>
                <a:tab pos="3371850" algn="l"/>
              </a:tabLst>
            </a:pPr>
            <a:r>
              <a:rPr lang="en-US" sz="15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   </a:t>
            </a:r>
            <a:r>
              <a:rPr lang="en-US" sz="15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6th 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Week </a:t>
            </a:r>
            <a:r>
              <a:rPr lang="en-US" sz="15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: 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Literal </a:t>
            </a:r>
            <a:r>
              <a:rPr lang="en-US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Translation</a:t>
            </a:r>
            <a:endParaRPr lang="en-US" sz="15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+mj-cs"/>
            </a:endParaRPr>
          </a:p>
          <a:p>
            <a:pPr algn="just" rtl="0">
              <a:spcAft>
                <a:spcPts val="800"/>
              </a:spcAft>
              <a:tabLst>
                <a:tab pos="3371850" algn="l"/>
              </a:tabLst>
            </a:pPr>
            <a:r>
              <a:rPr lang="en-US" sz="15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   </a:t>
            </a:r>
            <a:r>
              <a:rPr lang="en-US" sz="15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7th </a:t>
            </a:r>
            <a:r>
              <a:rPr lang="en-US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Week:</a:t>
            </a:r>
            <a:r>
              <a:rPr lang="en-US" sz="15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</a:t>
            </a:r>
            <a:r>
              <a:rPr lang="en-US" sz="15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Exercises &amp; Assignment about literal translation</a:t>
            </a:r>
          </a:p>
          <a:p>
            <a:pPr algn="just" rtl="0">
              <a:spcAft>
                <a:spcPts val="800"/>
              </a:spcAft>
              <a:tabLst>
                <a:tab pos="3371850" algn="l"/>
              </a:tabLst>
            </a:pP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</a:t>
            </a:r>
            <a:r>
              <a:rPr lang="en-US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  8</a:t>
            </a:r>
            <a:r>
              <a:rPr lang="en-US" sz="1500" baseline="300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th</a:t>
            </a:r>
            <a:r>
              <a:rPr lang="en-US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Week: </a:t>
            </a:r>
            <a:r>
              <a:rPr lang="en-US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Free </a:t>
            </a:r>
            <a:r>
              <a:rPr lang="en-US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Translation</a:t>
            </a:r>
            <a:endParaRPr lang="en-US" sz="15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+mj-cs"/>
            </a:endParaRPr>
          </a:p>
          <a:p>
            <a:pPr algn="just" rtl="0">
              <a:spcAft>
                <a:spcPts val="800"/>
              </a:spcAft>
              <a:tabLst>
                <a:tab pos="3371850" algn="l"/>
              </a:tabLst>
            </a:pPr>
            <a:r>
              <a:rPr lang="en-US" sz="15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   </a:t>
            </a:r>
            <a:r>
              <a:rPr lang="en-US" sz="15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9 </a:t>
            </a:r>
            <a:r>
              <a:rPr lang="en-US" sz="15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th</a:t>
            </a:r>
            <a:r>
              <a:rPr lang="en-US" sz="15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Week </a:t>
            </a:r>
            <a:r>
              <a:rPr lang="en-US" sz="15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: 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Exercises &amp; Assignment about </a:t>
            </a:r>
            <a:r>
              <a:rPr lang="en-US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free 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translation</a:t>
            </a:r>
          </a:p>
          <a:p>
            <a:pPr algn="just" rtl="0">
              <a:spcAft>
                <a:spcPts val="800"/>
              </a:spcAft>
              <a:tabLst>
                <a:tab pos="3371850" algn="l"/>
              </a:tabLst>
            </a:pPr>
            <a:r>
              <a:rPr lang="en-US" sz="15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   10 the Week: </a:t>
            </a:r>
            <a:r>
              <a:rPr lang="en-US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Problems 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of </a:t>
            </a:r>
            <a:r>
              <a:rPr lang="en-US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Translation</a:t>
            </a:r>
            <a:endParaRPr lang="en-US" sz="1500" b="1" dirty="0">
              <a:latin typeface="Times New Roman" panose="02020603050405020304" pitchFamily="18" charset="0"/>
              <a:ea typeface="Calibri" panose="020F0502020204030204" pitchFamily="34" charset="0"/>
              <a:cs typeface="+mj-cs"/>
            </a:endParaRPr>
          </a:p>
          <a:p>
            <a:pPr algn="just" rtl="0">
              <a:spcAft>
                <a:spcPts val="800"/>
              </a:spcAft>
              <a:tabLst>
                <a:tab pos="3371850" algn="l"/>
              </a:tabLst>
            </a:pPr>
            <a:r>
              <a:rPr lang="en-US" sz="15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   </a:t>
            </a:r>
            <a:r>
              <a:rPr lang="en-US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11th  Week: Grammatical </a:t>
            </a:r>
            <a:r>
              <a:rPr lang="en-US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Problems</a:t>
            </a:r>
            <a:endParaRPr lang="en-US" sz="15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+mj-cs"/>
            </a:endParaRPr>
          </a:p>
          <a:p>
            <a:pPr algn="just" rtl="0">
              <a:spcAft>
                <a:spcPts val="800"/>
              </a:spcAft>
              <a:tabLst>
                <a:tab pos="3371850" algn="l"/>
              </a:tabLst>
            </a:pPr>
            <a:r>
              <a:rPr lang="en-US" sz="15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   12 </a:t>
            </a:r>
            <a:r>
              <a:rPr lang="en-US" sz="15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th</a:t>
            </a:r>
            <a:r>
              <a:rPr lang="en-US" sz="15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Week </a:t>
            </a:r>
            <a:r>
              <a:rPr lang="en-US" sz="15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: 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Translation of V. </a:t>
            </a:r>
            <a:r>
              <a:rPr lang="en-US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Be</a:t>
            </a:r>
            <a:endParaRPr lang="en-US" sz="1500" dirty="0">
              <a:latin typeface="Times New Roman" panose="02020603050405020304" pitchFamily="18" charset="0"/>
              <a:ea typeface="Calibri" panose="020F0502020204030204" pitchFamily="34" charset="0"/>
              <a:cs typeface="+mj-cs"/>
            </a:endParaRPr>
          </a:p>
          <a:p>
            <a:pPr algn="just" rtl="0">
              <a:spcAft>
                <a:spcPts val="800"/>
              </a:spcAft>
              <a:tabLst>
                <a:tab pos="3371850" algn="l"/>
              </a:tabLst>
            </a:pPr>
            <a:r>
              <a:rPr lang="en-US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   13 </a:t>
            </a:r>
            <a:r>
              <a:rPr lang="en-US" sz="15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th</a:t>
            </a:r>
            <a:r>
              <a:rPr lang="en-US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Week: 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Exercises &amp; Assignment about 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Translation of V. </a:t>
            </a:r>
            <a:r>
              <a:rPr lang="en-US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Be</a:t>
            </a:r>
            <a:endParaRPr lang="en-US" sz="1500" dirty="0" smtClean="0">
              <a:latin typeface="Times New Roman" panose="02020603050405020304" pitchFamily="18" charset="0"/>
              <a:ea typeface="Calibri" panose="020F0502020204030204" pitchFamily="34" charset="0"/>
              <a:cs typeface="+mj-cs"/>
            </a:endParaRPr>
          </a:p>
          <a:p>
            <a:pPr algn="just" rtl="0">
              <a:spcAft>
                <a:spcPts val="800"/>
              </a:spcAft>
              <a:tabLst>
                <a:tab pos="3371850" algn="l"/>
              </a:tabLst>
            </a:pPr>
            <a:r>
              <a:rPr lang="en-US" sz="15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</a:t>
            </a:r>
            <a:r>
              <a:rPr lang="en-US" sz="15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  </a:t>
            </a:r>
            <a:r>
              <a:rPr lang="en-US" sz="15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14 </a:t>
            </a:r>
            <a:r>
              <a:rPr lang="en-US" sz="15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th</a:t>
            </a:r>
            <a:r>
              <a:rPr lang="en-US" sz="15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</a:t>
            </a:r>
            <a:r>
              <a:rPr lang="en-US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Week:</a:t>
            </a:r>
            <a:r>
              <a:rPr lang="en-US" sz="15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Translation of V. </a:t>
            </a:r>
            <a:r>
              <a:rPr lang="en-US" sz="15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Do</a:t>
            </a:r>
          </a:p>
          <a:p>
            <a:pPr algn="just" rtl="0">
              <a:spcAft>
                <a:spcPts val="800"/>
              </a:spcAft>
              <a:tabLst>
                <a:tab pos="3371850" algn="l"/>
              </a:tabLst>
            </a:pPr>
            <a:r>
              <a:rPr lang="en-US" sz="15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   15 </a:t>
            </a:r>
            <a:r>
              <a:rPr lang="en-US" sz="1500" dirty="0" err="1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th</a:t>
            </a:r>
            <a:r>
              <a:rPr lang="en-US" sz="15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Week: </a:t>
            </a:r>
            <a:r>
              <a:rPr lang="en-US" sz="1500" dirty="0">
                <a:latin typeface="Times New Roman" panose="02020603050405020304" pitchFamily="18" charset="0"/>
                <a:ea typeface="Calibri" panose="020F0502020204030204" pitchFamily="34" charset="0"/>
              </a:rPr>
              <a:t>Exercises &amp; Assignment about Translation of V. </a:t>
            </a:r>
            <a:r>
              <a:rPr lang="en-US" sz="15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Do</a:t>
            </a:r>
            <a:endParaRPr lang="en-US" sz="15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just" rtl="0">
              <a:spcAft>
                <a:spcPts val="800"/>
              </a:spcAft>
              <a:tabLst>
                <a:tab pos="3371850" algn="l"/>
              </a:tabLst>
            </a:pPr>
            <a:endParaRPr lang="en-US" sz="15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+mj-cs"/>
            </a:endParaRPr>
          </a:p>
          <a:p>
            <a:pPr algn="just" rtl="0">
              <a:spcAft>
                <a:spcPts val="800"/>
              </a:spcAft>
              <a:tabLst>
                <a:tab pos="3371850" algn="l"/>
              </a:tabLst>
            </a:pPr>
            <a:r>
              <a:rPr lang="en-US" sz="1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   </a:t>
            </a:r>
            <a:endParaRPr lang="en-US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+mj-cs"/>
            </a:endParaRPr>
          </a:p>
          <a:p>
            <a:pPr algn="just" rtl="0">
              <a:lnSpc>
                <a:spcPct val="107000"/>
              </a:lnSpc>
              <a:spcAft>
                <a:spcPts val="800"/>
              </a:spcAft>
              <a:tabLst>
                <a:tab pos="3371850" algn="l"/>
              </a:tabLst>
            </a:pPr>
            <a:r>
              <a:rPr lang="en-US" sz="1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 </a:t>
            </a:r>
            <a:endParaRPr lang="en-US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+mj-cs"/>
            </a:endParaRPr>
          </a:p>
          <a:p>
            <a:pPr algn="just" rtl="0">
              <a:lnSpc>
                <a:spcPct val="150000"/>
              </a:lnSpc>
              <a:spcAft>
                <a:spcPts val="800"/>
              </a:spcAft>
              <a:tabLst>
                <a:tab pos="3371850" algn="l"/>
              </a:tabLst>
            </a:pPr>
            <a:r>
              <a:rPr lang="en-US" sz="1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US" sz="1400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just" rtl="0">
              <a:lnSpc>
                <a:spcPct val="150000"/>
              </a:lnSpc>
              <a:spcAft>
                <a:spcPts val="800"/>
              </a:spcAft>
              <a:tabLst>
                <a:tab pos="3371850" algn="l"/>
              </a:tabLst>
            </a:pPr>
            <a:r>
              <a:rPr lang="en-US" sz="16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 </a:t>
            </a:r>
            <a:endParaRPr lang="en-US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79811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9457" y="174057"/>
            <a:ext cx="11826923" cy="617513"/>
          </a:xfrm>
        </p:spPr>
        <p:txBody>
          <a:bodyPr>
            <a:normAutofit/>
          </a:bodyPr>
          <a:lstStyle/>
          <a:p>
            <a:pPr algn="ctr"/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</a:rPr>
              <a:t>Grammatical problems</a:t>
            </a:r>
            <a:endParaRPr lang="ar-IQ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9457" y="900752"/>
            <a:ext cx="11826923" cy="5745708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2000" b="1" dirty="0">
                <a:cs typeface="+mj-cs"/>
              </a:rPr>
              <a:t>Translation of </a:t>
            </a:r>
            <a:r>
              <a:rPr lang="en-US" sz="2000" b="1" dirty="0" smtClean="0">
                <a:cs typeface="+mj-cs"/>
              </a:rPr>
              <a:t>Negation</a:t>
            </a:r>
          </a:p>
          <a:p>
            <a:pPr marL="0" indent="0" algn="l">
              <a:buNone/>
            </a:pPr>
            <a:r>
              <a:rPr lang="en-US" sz="2000" dirty="0"/>
              <a:t>Problem 1 and solution: </a:t>
            </a:r>
            <a:r>
              <a:rPr lang="en-US" sz="2000" dirty="0" smtClean="0"/>
              <a:t>‘Not’ has one single equivalent</a:t>
            </a:r>
          </a:p>
          <a:p>
            <a:pPr marL="0" indent="0" algn="l">
              <a:buNone/>
            </a:pPr>
            <a:r>
              <a:rPr lang="en-US" sz="2000" dirty="0"/>
              <a:t>Problem </a:t>
            </a:r>
            <a:r>
              <a:rPr lang="en-US" sz="2000" dirty="0" smtClean="0"/>
              <a:t>2 </a:t>
            </a:r>
            <a:r>
              <a:rPr lang="en-US" sz="2000" dirty="0"/>
              <a:t>and solution: </a:t>
            </a:r>
            <a:r>
              <a:rPr lang="en-US" sz="2000" dirty="0" smtClean="0"/>
              <a:t>A difference between ‘do not’, ‘ does not’ and ‘did not’</a:t>
            </a:r>
          </a:p>
          <a:p>
            <a:pPr marL="0" indent="0" algn="l">
              <a:buNone/>
            </a:pPr>
            <a:r>
              <a:rPr lang="en-US" sz="2000" dirty="0"/>
              <a:t>in Arabic</a:t>
            </a:r>
            <a:r>
              <a:rPr lang="ar-SA" sz="2000" dirty="0" smtClean="0"/>
              <a:t>( أن</a:t>
            </a:r>
            <a:r>
              <a:rPr lang="en-US" sz="2000" dirty="0" smtClean="0"/>
              <a:t>Problem </a:t>
            </a:r>
            <a:r>
              <a:rPr lang="en-US" sz="2000" dirty="0"/>
              <a:t>3 and solution: ‘Never’ as one word (</a:t>
            </a:r>
            <a:r>
              <a:rPr lang="ar-SA" sz="2000" dirty="0"/>
              <a:t> </a:t>
            </a:r>
            <a:r>
              <a:rPr lang="en-US" sz="2000" dirty="0" smtClean="0"/>
              <a:t> </a:t>
            </a:r>
          </a:p>
          <a:p>
            <a:pPr marL="0" indent="0" algn="l">
              <a:buNone/>
            </a:pPr>
            <a:r>
              <a:rPr lang="en-US" sz="2000" dirty="0"/>
              <a:t>Problem </a:t>
            </a:r>
            <a:r>
              <a:rPr lang="en-US" sz="2000" dirty="0" smtClean="0"/>
              <a:t>4 </a:t>
            </a:r>
            <a:r>
              <a:rPr lang="en-US" sz="2000" dirty="0"/>
              <a:t>and solution: </a:t>
            </a:r>
            <a:r>
              <a:rPr lang="en-US" sz="2000" dirty="0" smtClean="0"/>
              <a:t>The confusion of ‘neither …. nor’ with ‘ either…. or’ </a:t>
            </a:r>
          </a:p>
          <a:p>
            <a:pPr marL="0" indent="0" algn="l">
              <a:buNone/>
            </a:pPr>
            <a:r>
              <a:rPr lang="ar-SA" sz="2000" dirty="0" smtClean="0"/>
              <a:t>لا  </a:t>
            </a:r>
            <a:r>
              <a:rPr lang="en-US" sz="2000" dirty="0" smtClean="0"/>
              <a:t>Problem </a:t>
            </a:r>
            <a:r>
              <a:rPr lang="en-US" sz="2000" dirty="0"/>
              <a:t>5 and solution: ‘No’ as</a:t>
            </a:r>
          </a:p>
          <a:p>
            <a:pPr marL="0" indent="0" algn="l">
              <a:buNone/>
            </a:pPr>
            <a:endParaRPr lang="en-US" sz="2000" b="1" dirty="0" smtClean="0"/>
          </a:p>
          <a:p>
            <a:pPr marL="0" indent="0" algn="l">
              <a:buNone/>
            </a:pPr>
            <a:r>
              <a:rPr lang="en-US" sz="2000" b="1" dirty="0" smtClean="0"/>
              <a:t>Translation </a:t>
            </a:r>
            <a:r>
              <a:rPr lang="en-US" sz="2000" b="1" dirty="0"/>
              <a:t>of </a:t>
            </a:r>
            <a:r>
              <a:rPr lang="en-US" sz="2000" b="1" dirty="0" smtClean="0"/>
              <a:t>Nominal &amp; Verbal Sentences</a:t>
            </a:r>
            <a:endParaRPr lang="en-US" sz="2000" b="1" dirty="0"/>
          </a:p>
          <a:p>
            <a:pPr marL="0" indent="0" algn="l">
              <a:buNone/>
            </a:pPr>
            <a:r>
              <a:rPr lang="en-US" sz="2000" dirty="0"/>
              <a:t>Problem 1 and solution: </a:t>
            </a:r>
            <a:r>
              <a:rPr lang="en-US" sz="2000" dirty="0" smtClean="0"/>
              <a:t>The absence of nominal sentences</a:t>
            </a:r>
            <a:endParaRPr lang="en-US" sz="2000" dirty="0"/>
          </a:p>
          <a:p>
            <a:pPr marL="0" indent="0" algn="l">
              <a:buNone/>
            </a:pPr>
            <a:r>
              <a:rPr lang="en-US" sz="2000" dirty="0"/>
              <a:t>Problem </a:t>
            </a:r>
            <a:r>
              <a:rPr lang="en-US" sz="2000" dirty="0" smtClean="0"/>
              <a:t>2 </a:t>
            </a:r>
            <a:r>
              <a:rPr lang="en-US" sz="2000" dirty="0"/>
              <a:t>and solution: </a:t>
            </a:r>
            <a:r>
              <a:rPr lang="en-US" sz="2000" dirty="0" smtClean="0"/>
              <a:t>The confusion of ‘Be’ and ‘Have’ in the past with the present. </a:t>
            </a:r>
            <a:endParaRPr lang="en-US" sz="2000" dirty="0"/>
          </a:p>
          <a:p>
            <a:pPr marL="0" indent="0" algn="l">
              <a:buNone/>
            </a:pPr>
            <a:r>
              <a:rPr lang="ar-SA" sz="2000" dirty="0" smtClean="0"/>
              <a:t> </a:t>
            </a:r>
            <a:endParaRPr lang="en-US" sz="2000" dirty="0" smtClean="0"/>
          </a:p>
          <a:p>
            <a:pPr marL="0" indent="0" algn="l">
              <a:buNone/>
            </a:pPr>
            <a:endParaRPr lang="en-US" sz="2000" dirty="0"/>
          </a:p>
          <a:p>
            <a:pPr marL="0" indent="0" algn="l">
              <a:buNone/>
            </a:pPr>
            <a:endParaRPr lang="en-US" sz="2000" dirty="0"/>
          </a:p>
          <a:p>
            <a:pPr marL="0" indent="0" algn="l">
              <a:buNone/>
            </a:pPr>
            <a:endParaRPr lang="en-US" sz="2000" dirty="0"/>
          </a:p>
          <a:p>
            <a:pPr marL="0" indent="0" algn="l">
              <a:buNone/>
            </a:pPr>
            <a:endParaRPr lang="en-US" sz="2000" b="1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85481433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0403" y="160408"/>
            <a:ext cx="11731388" cy="617514"/>
          </a:xfrm>
        </p:spPr>
        <p:txBody>
          <a:bodyPr>
            <a:normAutofit/>
          </a:bodyPr>
          <a:lstStyle/>
          <a:p>
            <a:pPr algn="ctr"/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</a:rPr>
              <a:t>Grammatical problems</a:t>
            </a:r>
            <a:endParaRPr lang="ar-IQ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3107" y="777922"/>
            <a:ext cx="11731388" cy="5786651"/>
          </a:xfrm>
        </p:spPr>
        <p:txBody>
          <a:bodyPr>
            <a:normAutofit fontScale="62500" lnSpcReduction="20000"/>
          </a:bodyPr>
          <a:lstStyle/>
          <a:p>
            <a:pPr marL="0" indent="0" algn="l">
              <a:buNone/>
            </a:pPr>
            <a:r>
              <a:rPr lang="en-US" sz="2600" b="1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Translation of Word Order</a:t>
            </a:r>
          </a:p>
          <a:p>
            <a:pPr marL="0" indent="0" algn="l">
              <a:lnSpc>
                <a:spcPct val="100000"/>
              </a:lnSpc>
              <a:buNone/>
            </a:pPr>
            <a:r>
              <a:rPr lang="en-US" sz="2600" dirty="0" smtClean="0">
                <a:cs typeface="+mj-cs"/>
              </a:rPr>
              <a:t>1- Nominal word order</a:t>
            </a:r>
          </a:p>
          <a:p>
            <a:pPr marL="0" indent="0" algn="l">
              <a:lnSpc>
                <a:spcPct val="100000"/>
              </a:lnSpc>
              <a:buNone/>
            </a:pPr>
            <a:r>
              <a:rPr lang="en-US" sz="2600" dirty="0" smtClean="0">
                <a:cs typeface="+mj-cs"/>
              </a:rPr>
              <a:t>2- Verbal </a:t>
            </a:r>
            <a:r>
              <a:rPr lang="en-US" sz="2600" dirty="0">
                <a:cs typeface="+mj-cs"/>
              </a:rPr>
              <a:t>word </a:t>
            </a:r>
            <a:r>
              <a:rPr lang="en-US" sz="2600" dirty="0" smtClean="0">
                <a:cs typeface="+mj-cs"/>
              </a:rPr>
              <a:t>order</a:t>
            </a:r>
            <a:endParaRPr lang="ar-IQ" sz="2600" dirty="0">
              <a:cs typeface="+mj-cs"/>
            </a:endParaRPr>
          </a:p>
          <a:p>
            <a:pPr marL="0" indent="0" algn="l">
              <a:buNone/>
            </a:pPr>
            <a:r>
              <a:rPr lang="en-US" sz="2600" dirty="0">
                <a:cs typeface="+mj-cs"/>
              </a:rPr>
              <a:t>Problem 1 and solution: The </a:t>
            </a:r>
            <a:r>
              <a:rPr lang="en-US" sz="2600" dirty="0" smtClean="0">
                <a:cs typeface="+mj-cs"/>
              </a:rPr>
              <a:t>reversion </a:t>
            </a:r>
            <a:r>
              <a:rPr lang="en-US" sz="2600" dirty="0">
                <a:cs typeface="+mj-cs"/>
              </a:rPr>
              <a:t>of </a:t>
            </a:r>
            <a:r>
              <a:rPr lang="en-US" sz="2600" dirty="0" smtClean="0">
                <a:cs typeface="+mj-cs"/>
              </a:rPr>
              <a:t>the English word order</a:t>
            </a:r>
            <a:endParaRPr lang="en-US" sz="2600" dirty="0">
              <a:cs typeface="+mj-cs"/>
            </a:endParaRPr>
          </a:p>
          <a:p>
            <a:pPr marL="0" indent="0" algn="l">
              <a:buNone/>
            </a:pPr>
            <a:r>
              <a:rPr lang="en-US" sz="2600" dirty="0">
                <a:cs typeface="+mj-cs"/>
              </a:rPr>
              <a:t>Problem 2 and solution: </a:t>
            </a:r>
            <a:r>
              <a:rPr lang="en-US" sz="2600" dirty="0" smtClean="0">
                <a:cs typeface="+mj-cs"/>
              </a:rPr>
              <a:t>Similarity of the word order of English and Arabic</a:t>
            </a:r>
          </a:p>
          <a:p>
            <a:pPr marL="0" indent="0" algn="l">
              <a:buNone/>
            </a:pPr>
            <a:r>
              <a:rPr lang="en-US" sz="2600" dirty="0" smtClean="0">
                <a:cs typeface="+mj-cs"/>
              </a:rPr>
              <a:t>sentence</a:t>
            </a:r>
            <a:r>
              <a:rPr lang="ar-SA" sz="2600" dirty="0" smtClean="0">
                <a:cs typeface="+mj-cs"/>
              </a:rPr>
              <a:t>  ( أن</a:t>
            </a:r>
            <a:r>
              <a:rPr lang="en-US" sz="2600" dirty="0">
                <a:cs typeface="+mj-cs"/>
              </a:rPr>
              <a:t>Problem 3 and solution: Unified and flexible TL word order: </a:t>
            </a:r>
            <a:r>
              <a:rPr lang="en-US" sz="2600" dirty="0" smtClean="0">
                <a:cs typeface="+mj-cs"/>
              </a:rPr>
              <a:t>(</a:t>
            </a:r>
            <a:endParaRPr lang="en-US" sz="2600" dirty="0">
              <a:cs typeface="+mj-cs"/>
            </a:endParaRPr>
          </a:p>
          <a:p>
            <a:pPr marL="0" indent="0" algn="l">
              <a:buNone/>
            </a:pPr>
            <a:r>
              <a:rPr lang="en-US" sz="2600" dirty="0">
                <a:cs typeface="+mj-cs"/>
              </a:rPr>
              <a:t>Problem </a:t>
            </a:r>
            <a:r>
              <a:rPr lang="en-US" sz="2600" dirty="0" smtClean="0">
                <a:cs typeface="+mj-cs"/>
              </a:rPr>
              <a:t>4 </a:t>
            </a:r>
            <a:r>
              <a:rPr lang="en-US" sz="2600" dirty="0">
                <a:cs typeface="+mj-cs"/>
              </a:rPr>
              <a:t>and solution: </a:t>
            </a:r>
            <a:r>
              <a:rPr lang="en-US" sz="2600" dirty="0" smtClean="0">
                <a:cs typeface="+mj-cs"/>
              </a:rPr>
              <a:t>Imperative statements are an exception</a:t>
            </a:r>
          </a:p>
          <a:p>
            <a:pPr marL="0" indent="0" algn="l">
              <a:buNone/>
            </a:pPr>
            <a:endParaRPr lang="en-US" sz="2600" dirty="0" smtClean="0">
              <a:cs typeface="+mj-cs"/>
            </a:endParaRPr>
          </a:p>
          <a:p>
            <a:pPr marL="0" indent="0" algn="l">
              <a:buNone/>
            </a:pPr>
            <a:r>
              <a:rPr lang="en-US" sz="2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Translation </a:t>
            </a:r>
            <a:r>
              <a:rPr lang="en-US" sz="2600" b="1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of </a:t>
            </a:r>
            <a:r>
              <a:rPr lang="en-US" sz="2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Personal Pronouns</a:t>
            </a:r>
            <a:r>
              <a:rPr lang="ar-SA" sz="2600" dirty="0" smtClean="0">
                <a:cs typeface="+mj-cs"/>
              </a:rPr>
              <a:t> </a:t>
            </a:r>
            <a:endParaRPr lang="en-US" sz="2600" dirty="0">
              <a:cs typeface="+mj-cs"/>
            </a:endParaRPr>
          </a:p>
          <a:p>
            <a:pPr marL="0" indent="0" algn="l">
              <a:lnSpc>
                <a:spcPct val="110000"/>
              </a:lnSpc>
              <a:buNone/>
            </a:pPr>
            <a:r>
              <a:rPr lang="en-US" sz="2600" dirty="0">
                <a:cs typeface="+mj-cs"/>
              </a:rPr>
              <a:t>Problem 1 and solution: The </a:t>
            </a:r>
            <a:r>
              <a:rPr lang="en-US" sz="2600" dirty="0" smtClean="0">
                <a:cs typeface="+mj-cs"/>
              </a:rPr>
              <a:t>straightforward translation of personal pronouns</a:t>
            </a:r>
          </a:p>
          <a:p>
            <a:pPr marL="0" indent="0" algn="l">
              <a:lnSpc>
                <a:spcPct val="110000"/>
              </a:lnSpc>
              <a:buNone/>
            </a:pPr>
            <a:endParaRPr lang="en-US" sz="2600" dirty="0">
              <a:cs typeface="+mj-cs"/>
            </a:endParaRPr>
          </a:p>
          <a:p>
            <a:pPr marL="0" indent="0" algn="l">
              <a:buNone/>
            </a:pPr>
            <a:r>
              <a:rPr lang="en-US" sz="2600" b="1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Translation of </a:t>
            </a:r>
            <a:r>
              <a:rPr lang="en-US" sz="2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Present Participle vs. Gerund (- </a:t>
            </a:r>
            <a:r>
              <a:rPr lang="en-US" sz="2600" b="1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ing</a:t>
            </a:r>
            <a:r>
              <a:rPr lang="en-US" sz="2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)</a:t>
            </a:r>
            <a:r>
              <a:rPr lang="ar-SA" sz="2600" dirty="0" smtClean="0">
                <a:cs typeface="+mj-cs"/>
              </a:rPr>
              <a:t> </a:t>
            </a:r>
            <a:endParaRPr lang="en-US" sz="2600" dirty="0">
              <a:cs typeface="+mj-cs"/>
            </a:endParaRPr>
          </a:p>
          <a:p>
            <a:pPr marL="0" indent="0" algn="l">
              <a:buNone/>
            </a:pPr>
            <a:r>
              <a:rPr lang="en-US" sz="2600" dirty="0">
                <a:cs typeface="+mj-cs"/>
              </a:rPr>
              <a:t>Problem 1 and </a:t>
            </a:r>
            <a:r>
              <a:rPr lang="en-US" sz="2600" dirty="0" smtClean="0">
                <a:cs typeface="+mj-cs"/>
              </a:rPr>
              <a:t>solutions : Confusion of the two forms</a:t>
            </a:r>
          </a:p>
          <a:p>
            <a:pPr marL="0" indent="0" algn="l">
              <a:buNone/>
            </a:pPr>
            <a:endParaRPr lang="en-US" sz="2600" dirty="0">
              <a:cs typeface="+mj-cs"/>
            </a:endParaRPr>
          </a:p>
          <a:p>
            <a:pPr marL="0" indent="0" algn="l">
              <a:buNone/>
            </a:pPr>
            <a:r>
              <a:rPr lang="en-US" sz="2600" b="1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Translation of </a:t>
            </a:r>
            <a:r>
              <a:rPr lang="en-US" sz="2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Past </a:t>
            </a:r>
            <a:r>
              <a:rPr lang="en-US" sz="2600" b="1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Participle </a:t>
            </a:r>
            <a:r>
              <a:rPr lang="en-US" sz="2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(pp)</a:t>
            </a:r>
            <a:r>
              <a:rPr lang="ar-SA" sz="2600" dirty="0" smtClean="0">
                <a:cs typeface="+mj-cs"/>
              </a:rPr>
              <a:t> </a:t>
            </a:r>
            <a:endParaRPr lang="en-US" sz="2600" dirty="0">
              <a:cs typeface="+mj-cs"/>
            </a:endParaRPr>
          </a:p>
          <a:p>
            <a:pPr marL="0" indent="0" algn="l">
              <a:buNone/>
            </a:pPr>
            <a:r>
              <a:rPr lang="ar-IQ" sz="2600" dirty="0" smtClean="0">
                <a:cs typeface="+mj-cs"/>
              </a:rPr>
              <a:t>اسم المفعول</a:t>
            </a:r>
            <a:r>
              <a:rPr lang="en-US" sz="2600" dirty="0">
                <a:cs typeface="+mj-cs"/>
              </a:rPr>
              <a:t>Problem 1 and solutions : The single translation of ‘pp’ into </a:t>
            </a:r>
            <a:r>
              <a:rPr lang="ar-IQ" sz="2600" dirty="0" smtClean="0">
                <a:cs typeface="+mj-cs"/>
              </a:rPr>
              <a:t> </a:t>
            </a:r>
            <a:endParaRPr lang="en-US" sz="2600" dirty="0">
              <a:cs typeface="+mj-cs"/>
            </a:endParaRPr>
          </a:p>
          <a:p>
            <a:pPr marL="0" indent="0" algn="l">
              <a:buNone/>
            </a:pPr>
            <a:endParaRPr lang="en-US" sz="2600" dirty="0">
              <a:cs typeface="+mj-cs"/>
            </a:endParaRPr>
          </a:p>
          <a:p>
            <a:pPr marL="0" indent="0" algn="l">
              <a:buNone/>
            </a:pPr>
            <a:r>
              <a:rPr lang="en-US" sz="1800" dirty="0" smtClean="0">
                <a:cs typeface="+mj-cs"/>
              </a:rPr>
              <a:t> </a:t>
            </a:r>
          </a:p>
          <a:p>
            <a:pPr marL="0" indent="0" algn="l">
              <a:buNone/>
            </a:pPr>
            <a:r>
              <a:rPr lang="ar-SA" sz="1800" dirty="0" smtClean="0"/>
              <a:t> </a:t>
            </a:r>
            <a:endParaRPr lang="en-US" sz="1800" dirty="0"/>
          </a:p>
          <a:p>
            <a:pPr marL="0" indent="0" algn="l">
              <a:lnSpc>
                <a:spcPct val="100000"/>
              </a:lnSpc>
              <a:buNone/>
            </a:pPr>
            <a:endParaRPr lang="ar-IQ" sz="1800" dirty="0"/>
          </a:p>
        </p:txBody>
      </p:sp>
    </p:spTree>
    <p:extLst>
      <p:ext uri="{BB962C8B-B14F-4D97-AF65-F5344CB8AC3E}">
        <p14:creationId xmlns:p14="http://schemas.microsoft.com/office/powerpoint/2010/main" val="114488000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793" y="0"/>
            <a:ext cx="11717740" cy="571571"/>
          </a:xfrm>
        </p:spPr>
        <p:txBody>
          <a:bodyPr>
            <a:normAutofit/>
          </a:bodyPr>
          <a:lstStyle/>
          <a:p>
            <a:pPr algn="ctr"/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</a:rPr>
              <a:t>Grammatical problems</a:t>
            </a:r>
            <a:endParaRPr lang="ar-IQ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6517" y="571571"/>
            <a:ext cx="11717740" cy="6081712"/>
          </a:xfrm>
        </p:spPr>
        <p:txBody>
          <a:bodyPr>
            <a:normAutofit fontScale="92500" lnSpcReduction="20000"/>
          </a:bodyPr>
          <a:lstStyle/>
          <a:p>
            <a:pPr marL="0" indent="0" algn="l">
              <a:buNone/>
            </a:pP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</a:rPr>
              <a:t>Translation of </a:t>
            </a:r>
            <a:r>
              <a:rPr lang="en-US" sz="2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Adjectives</a:t>
            </a:r>
          </a:p>
          <a:p>
            <a:pPr marL="0" indent="0" algn="l">
              <a:buNone/>
            </a:pPr>
            <a:r>
              <a:rPr lang="en-US" sz="2000" dirty="0"/>
              <a:t>Problem 1 and solution: </a:t>
            </a:r>
            <a:r>
              <a:rPr lang="en-US" sz="2000" dirty="0" smtClean="0"/>
              <a:t>An adj.</a:t>
            </a:r>
            <a:r>
              <a:rPr lang="en-US" sz="2000" dirty="0"/>
              <a:t> </a:t>
            </a:r>
            <a:r>
              <a:rPr lang="en-US" sz="2000" dirty="0" smtClean="0"/>
              <a:t>- noun </a:t>
            </a:r>
            <a:r>
              <a:rPr lang="en-US" sz="2000" dirty="0"/>
              <a:t>order</a:t>
            </a:r>
            <a:r>
              <a:rPr lang="en-US" sz="2000" dirty="0" smtClean="0"/>
              <a:t> in English</a:t>
            </a:r>
            <a:endParaRPr lang="en-US" sz="2000" dirty="0"/>
          </a:p>
          <a:p>
            <a:pPr marL="0" indent="0" algn="l">
              <a:buNone/>
            </a:pPr>
            <a:r>
              <a:rPr lang="en-US" sz="2000" dirty="0"/>
              <a:t>Problem 2 and solution: </a:t>
            </a:r>
            <a:r>
              <a:rPr lang="en-US" sz="2000" dirty="0" smtClean="0"/>
              <a:t>The ordering of a series of adjectives</a:t>
            </a:r>
          </a:p>
          <a:p>
            <a:pPr marL="0" indent="0" algn="l">
              <a:buNone/>
            </a:pPr>
            <a:r>
              <a:rPr lang="ar-SA" sz="2000" dirty="0" smtClean="0"/>
              <a:t>  </a:t>
            </a:r>
            <a:r>
              <a:rPr lang="en-US" sz="2000" dirty="0" smtClean="0"/>
              <a:t>Problem 3 and solution: Imitation of the English sequence of adjectives</a:t>
            </a:r>
          </a:p>
          <a:p>
            <a:pPr marL="0" indent="0" algn="l">
              <a:buNone/>
            </a:pPr>
            <a:r>
              <a:rPr lang="en-US" sz="2000" dirty="0" smtClean="0"/>
              <a:t>Problem </a:t>
            </a:r>
            <a:r>
              <a:rPr lang="en-US" sz="2000" dirty="0"/>
              <a:t>4 and solution: </a:t>
            </a:r>
            <a:r>
              <a:rPr lang="en-US" sz="2000" dirty="0" smtClean="0"/>
              <a:t>The use adjectives as nouns</a:t>
            </a:r>
          </a:p>
          <a:p>
            <a:pPr marL="0" indent="0" algn="l">
              <a:buNone/>
            </a:pPr>
            <a:r>
              <a:rPr lang="en-US" sz="2000" dirty="0"/>
              <a:t> </a:t>
            </a:r>
          </a:p>
          <a:p>
            <a:pPr marL="0" indent="0" algn="l">
              <a:buNone/>
            </a:pP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</a:rPr>
              <a:t>Translation of </a:t>
            </a:r>
            <a:r>
              <a:rPr lang="en-US" sz="2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Tenses</a:t>
            </a:r>
          </a:p>
          <a:p>
            <a:pPr marL="0" indent="0" algn="l">
              <a:buNone/>
            </a:pPr>
            <a:r>
              <a:rPr lang="en-US" sz="2000" dirty="0" smtClean="0"/>
              <a:t>Problem </a:t>
            </a:r>
            <a:r>
              <a:rPr lang="en-US" sz="2000" dirty="0"/>
              <a:t>1 and solution: </a:t>
            </a:r>
            <a:r>
              <a:rPr lang="en-US" sz="2000" dirty="0" smtClean="0"/>
              <a:t>The present and past perfect tenses</a:t>
            </a:r>
            <a:endParaRPr lang="en-US" sz="2000" dirty="0"/>
          </a:p>
          <a:p>
            <a:pPr marL="0" indent="0" algn="l">
              <a:buNone/>
            </a:pPr>
            <a:r>
              <a:rPr lang="en-US" sz="2000" dirty="0"/>
              <a:t>Problem 2 and </a:t>
            </a:r>
            <a:r>
              <a:rPr lang="en-US" sz="2000" dirty="0" smtClean="0"/>
              <a:t>solutions: </a:t>
            </a:r>
            <a:r>
              <a:rPr lang="en-US" sz="2000" dirty="0"/>
              <a:t>The </a:t>
            </a:r>
            <a:r>
              <a:rPr lang="en-US" sz="2000" dirty="0" smtClean="0"/>
              <a:t>present and the past progressives</a:t>
            </a:r>
            <a:endParaRPr lang="en-US" sz="2000" dirty="0"/>
          </a:p>
          <a:p>
            <a:pPr marL="0" indent="0" algn="l">
              <a:buNone/>
            </a:pPr>
            <a:r>
              <a:rPr lang="ar-SA" sz="2000" dirty="0"/>
              <a:t>  </a:t>
            </a:r>
            <a:r>
              <a:rPr lang="en-US" sz="2000" dirty="0"/>
              <a:t>Problem 3 and solution: The present and the past </a:t>
            </a:r>
            <a:r>
              <a:rPr lang="en-US" sz="2000" dirty="0" smtClean="0"/>
              <a:t>perfect progressives</a:t>
            </a:r>
            <a:endParaRPr lang="en-US" sz="2000" dirty="0"/>
          </a:p>
          <a:p>
            <a:pPr marL="0" indent="0" algn="l">
              <a:buNone/>
            </a:pPr>
            <a:r>
              <a:rPr lang="en-US" sz="2000" dirty="0"/>
              <a:t>Problem 4 and solution: The </a:t>
            </a:r>
            <a:r>
              <a:rPr lang="en-US" sz="2000" dirty="0" smtClean="0"/>
              <a:t>translation of the future past</a:t>
            </a:r>
            <a:endParaRPr lang="en-US" sz="2000" dirty="0"/>
          </a:p>
          <a:p>
            <a:pPr marL="0" indent="0" algn="l">
              <a:buNone/>
            </a:pPr>
            <a:r>
              <a:rPr lang="en-US" sz="2000" dirty="0"/>
              <a:t> Problem </a:t>
            </a:r>
            <a:r>
              <a:rPr lang="en-US" sz="2000" dirty="0" smtClean="0"/>
              <a:t>5 </a:t>
            </a:r>
            <a:r>
              <a:rPr lang="en-US" sz="2000" dirty="0"/>
              <a:t>and solution: </a:t>
            </a:r>
            <a:r>
              <a:rPr lang="en-US" sz="2000" dirty="0" smtClean="0"/>
              <a:t>The future progressive ( will/</a:t>
            </a:r>
            <a:r>
              <a:rPr lang="en-US" sz="2000" dirty="0" err="1" smtClean="0"/>
              <a:t>shall+be+ing</a:t>
            </a:r>
            <a:r>
              <a:rPr lang="en-US" sz="2000" dirty="0" smtClean="0"/>
              <a:t>)</a:t>
            </a:r>
            <a:endParaRPr lang="en-US" sz="2000" dirty="0"/>
          </a:p>
          <a:p>
            <a:pPr marL="0" indent="0" algn="l">
              <a:buNone/>
            </a:pPr>
            <a:r>
              <a:rPr lang="en-US" sz="2000" dirty="0"/>
              <a:t>Problem </a:t>
            </a:r>
            <a:r>
              <a:rPr lang="en-US" sz="2000" dirty="0" smtClean="0"/>
              <a:t>6 </a:t>
            </a:r>
            <a:r>
              <a:rPr lang="en-US" sz="2000" dirty="0"/>
              <a:t>and solution: The future </a:t>
            </a:r>
            <a:r>
              <a:rPr lang="en-US" sz="2000" dirty="0" smtClean="0"/>
              <a:t>perfect </a:t>
            </a:r>
            <a:r>
              <a:rPr lang="en-US" sz="2000" dirty="0"/>
              <a:t>( </a:t>
            </a:r>
            <a:r>
              <a:rPr lang="en-US" sz="2000" dirty="0" smtClean="0"/>
              <a:t>will/</a:t>
            </a:r>
            <a:r>
              <a:rPr lang="en-US" sz="2000" dirty="0" err="1" smtClean="0"/>
              <a:t>shall+have+pp</a:t>
            </a:r>
            <a:r>
              <a:rPr lang="en-US" sz="2000" dirty="0" smtClean="0"/>
              <a:t>)</a:t>
            </a:r>
          </a:p>
          <a:p>
            <a:pPr marL="0" indent="0" algn="l">
              <a:buNone/>
            </a:pPr>
            <a:endParaRPr lang="en-US" sz="2000" dirty="0" smtClean="0"/>
          </a:p>
          <a:p>
            <a:pPr marL="0" indent="0" algn="l">
              <a:buNone/>
            </a:pPr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</a:rPr>
              <a:t>Translation of </a:t>
            </a:r>
            <a:r>
              <a:rPr lang="en-US" sz="2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Articles:</a:t>
            </a:r>
          </a:p>
          <a:p>
            <a:pPr marL="0" indent="0" algn="l">
              <a:buNone/>
            </a:pPr>
            <a:r>
              <a:rPr lang="en-US" sz="1900" dirty="0" smtClean="0">
                <a:latin typeface="Times New Roman" panose="02020603050405020304" pitchFamily="18" charset="0"/>
                <a:cs typeface="+mj-cs"/>
              </a:rPr>
              <a:t>There are two articles in English:    1- d. art. ‘the’    2- </a:t>
            </a:r>
            <a:r>
              <a:rPr lang="en-US" sz="1900" dirty="0" err="1" smtClean="0">
                <a:latin typeface="Times New Roman" panose="02020603050405020304" pitchFamily="18" charset="0"/>
                <a:cs typeface="+mj-cs"/>
              </a:rPr>
              <a:t>ind.</a:t>
            </a:r>
            <a:r>
              <a:rPr lang="en-US" sz="1900" dirty="0" smtClean="0">
                <a:latin typeface="Times New Roman" panose="02020603050405020304" pitchFamily="18" charset="0"/>
                <a:cs typeface="+mj-cs"/>
              </a:rPr>
              <a:t> art. ‘a / an’</a:t>
            </a:r>
            <a:endParaRPr lang="en-US" sz="1900" dirty="0">
              <a:cs typeface="+mj-cs"/>
            </a:endParaRPr>
          </a:p>
          <a:p>
            <a:pPr marL="0" indent="0" algn="l">
              <a:buNone/>
            </a:pPr>
            <a:r>
              <a:rPr lang="ar-SA" sz="2000" dirty="0" smtClean="0"/>
              <a:t>  </a:t>
            </a:r>
            <a:r>
              <a:rPr lang="en-US" sz="2000" dirty="0"/>
              <a:t>Problem </a:t>
            </a:r>
            <a:r>
              <a:rPr lang="en-US" sz="2000" dirty="0" smtClean="0"/>
              <a:t>1 </a:t>
            </a:r>
            <a:r>
              <a:rPr lang="en-US" sz="2000" dirty="0"/>
              <a:t>and </a:t>
            </a:r>
            <a:r>
              <a:rPr lang="en-US" sz="2000" dirty="0" smtClean="0"/>
              <a:t>solutions: The translation of  ‘ the’</a:t>
            </a:r>
            <a:endParaRPr lang="en-US" sz="2000" dirty="0"/>
          </a:p>
          <a:p>
            <a:pPr marL="0" indent="0" algn="l">
              <a:buNone/>
            </a:pPr>
            <a:r>
              <a:rPr lang="en-US" sz="2000" dirty="0" smtClean="0"/>
              <a:t> </a:t>
            </a:r>
            <a:endParaRPr lang="en-US" sz="2000" dirty="0"/>
          </a:p>
          <a:p>
            <a:pPr marL="0" indent="0" algn="l">
              <a:buNone/>
            </a:pPr>
            <a:endParaRPr lang="en-US" sz="2000" dirty="0"/>
          </a:p>
          <a:p>
            <a:pPr marL="0" indent="0" algn="l">
              <a:buNone/>
            </a:pPr>
            <a:endParaRPr lang="en-US" sz="2000" b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 algn="l">
              <a:buNone/>
            </a:pPr>
            <a:endParaRPr lang="en-US" sz="2000" b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 algn="l">
              <a:buNone/>
            </a:pPr>
            <a:endParaRPr lang="en-US" sz="2000" b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21544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048" y="0"/>
            <a:ext cx="11859904" cy="545910"/>
          </a:xfrm>
        </p:spPr>
        <p:txBody>
          <a:bodyPr>
            <a:normAutofit/>
          </a:bodyPr>
          <a:lstStyle/>
          <a:p>
            <a:pPr algn="ctr"/>
            <a:r>
              <a:rPr lang="en-US" sz="1800" b="1" dirty="0">
                <a:latin typeface="Times New Roman" panose="02020603050405020304" pitchFamily="18" charset="0"/>
                <a:ea typeface="Calibri" panose="020F0502020204030204" pitchFamily="34" charset="0"/>
              </a:rPr>
              <a:t>Grammatical problems</a:t>
            </a:r>
            <a:endParaRPr lang="ar-IQ" sz="1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6048" y="696036"/>
            <a:ext cx="11748448" cy="5909480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1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Translation </a:t>
            </a:r>
            <a:r>
              <a:rPr lang="en-US" sz="1800" b="1" dirty="0">
                <a:latin typeface="Times New Roman" panose="02020603050405020304" pitchFamily="18" charset="0"/>
                <a:ea typeface="Calibri" panose="020F0502020204030204" pitchFamily="34" charset="0"/>
              </a:rPr>
              <a:t>of </a:t>
            </a:r>
            <a:r>
              <a:rPr lang="en-US" sz="1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Word Classes</a:t>
            </a:r>
            <a:endParaRPr lang="en-US" sz="1800" dirty="0" smtClean="0"/>
          </a:p>
          <a:p>
            <a:pPr marL="0" indent="0" algn="l">
              <a:buNone/>
            </a:pPr>
            <a:r>
              <a:rPr lang="en-US" sz="1800" dirty="0" smtClean="0"/>
              <a:t>Problem 1and </a:t>
            </a:r>
            <a:r>
              <a:rPr lang="en-US" sz="1800" dirty="0"/>
              <a:t>solutions: The </a:t>
            </a:r>
            <a:r>
              <a:rPr lang="en-US" sz="1800" dirty="0" smtClean="0"/>
              <a:t>translation of adjectives as nouns</a:t>
            </a:r>
          </a:p>
          <a:p>
            <a:pPr marL="0" indent="0" algn="l">
              <a:buNone/>
            </a:pPr>
            <a:r>
              <a:rPr lang="en-US" sz="1800" dirty="0" smtClean="0"/>
              <a:t>adjective</a:t>
            </a:r>
            <a:r>
              <a:rPr lang="ar-SA" sz="1800" dirty="0" smtClean="0"/>
              <a:t>  </a:t>
            </a:r>
            <a:r>
              <a:rPr lang="en-US" sz="1800" dirty="0" smtClean="0"/>
              <a:t>Problem 2 and solution: The translation of nouns as</a:t>
            </a:r>
          </a:p>
          <a:p>
            <a:pPr marL="0" indent="0" algn="l">
              <a:buNone/>
            </a:pPr>
            <a:r>
              <a:rPr lang="en-US" sz="1800" dirty="0" smtClean="0"/>
              <a:t> Problem 3 </a:t>
            </a:r>
            <a:r>
              <a:rPr lang="en-US" sz="1800" dirty="0"/>
              <a:t>and solution: The translation of </a:t>
            </a:r>
            <a:r>
              <a:rPr lang="en-US" sz="1800" dirty="0" smtClean="0"/>
              <a:t>nouns as verbs</a:t>
            </a:r>
          </a:p>
          <a:p>
            <a:pPr marL="0" indent="0" algn="l">
              <a:buNone/>
            </a:pPr>
            <a:r>
              <a:rPr lang="en-US" sz="1800" dirty="0" smtClean="0"/>
              <a:t> </a:t>
            </a:r>
            <a:r>
              <a:rPr lang="en-US" sz="1800" dirty="0"/>
              <a:t>Problem </a:t>
            </a:r>
            <a:r>
              <a:rPr lang="en-US" sz="1800" dirty="0" smtClean="0"/>
              <a:t>4 </a:t>
            </a:r>
            <a:r>
              <a:rPr lang="en-US" sz="1800" dirty="0"/>
              <a:t>and solution: The translation of  </a:t>
            </a:r>
            <a:r>
              <a:rPr lang="en-US" sz="1800" dirty="0" smtClean="0"/>
              <a:t>verbs </a:t>
            </a:r>
            <a:r>
              <a:rPr lang="en-US" sz="1800" dirty="0"/>
              <a:t>as </a:t>
            </a:r>
            <a:r>
              <a:rPr lang="en-US" sz="1800" dirty="0" smtClean="0"/>
              <a:t>nouns</a:t>
            </a:r>
          </a:p>
          <a:p>
            <a:pPr marL="0" indent="0" algn="l">
              <a:buNone/>
            </a:pPr>
            <a:endParaRPr lang="en-US" sz="1800" dirty="0" smtClean="0"/>
          </a:p>
          <a:p>
            <a:pPr marL="0" indent="0" algn="l">
              <a:buNone/>
            </a:pPr>
            <a:r>
              <a:rPr lang="en-US" sz="1800" b="1" dirty="0">
                <a:latin typeface="Times New Roman" panose="02020603050405020304" pitchFamily="18" charset="0"/>
                <a:ea typeface="Calibri" panose="020F0502020204030204" pitchFamily="34" charset="0"/>
              </a:rPr>
              <a:t>Translation of Conditionals</a:t>
            </a:r>
          </a:p>
          <a:p>
            <a:pPr marL="0" indent="0" algn="l">
              <a:buNone/>
            </a:pPr>
            <a:r>
              <a:rPr lang="en-US" sz="1800" dirty="0"/>
              <a:t>Problem 1 and solution: The translation of the future past ‘ would have ‘ into </a:t>
            </a:r>
            <a:r>
              <a:rPr lang="en-US" sz="1800" dirty="0" smtClean="0"/>
              <a:t>Arabic</a:t>
            </a:r>
          </a:p>
          <a:p>
            <a:pPr marL="0" indent="0" algn="l">
              <a:buNone/>
            </a:pPr>
            <a:endParaRPr lang="en-US" sz="1800" dirty="0"/>
          </a:p>
          <a:p>
            <a:pPr marL="0" indent="0" algn="l">
              <a:buNone/>
            </a:pPr>
            <a:r>
              <a:rPr lang="en-US" sz="1800" b="1" dirty="0">
                <a:latin typeface="Times New Roman" panose="02020603050405020304" pitchFamily="18" charset="0"/>
                <a:ea typeface="Calibri" panose="020F0502020204030204" pitchFamily="34" charset="0"/>
              </a:rPr>
              <a:t>Translation of </a:t>
            </a:r>
            <a:r>
              <a:rPr lang="en-US" sz="1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Connectors</a:t>
            </a:r>
            <a:endParaRPr lang="en-US" sz="1800" dirty="0"/>
          </a:p>
          <a:p>
            <a:pPr marL="0" indent="0" algn="l">
              <a:buNone/>
            </a:pPr>
            <a:r>
              <a:rPr lang="en-US" sz="1800" dirty="0" smtClean="0"/>
              <a:t>  1- The </a:t>
            </a:r>
            <a:r>
              <a:rPr lang="en-US" sz="1800" dirty="0"/>
              <a:t>translation </a:t>
            </a:r>
            <a:r>
              <a:rPr lang="en-US" sz="1800" dirty="0" smtClean="0"/>
              <a:t>of Additive conjunctions</a:t>
            </a:r>
          </a:p>
          <a:p>
            <a:pPr marL="0" indent="0" algn="l">
              <a:buNone/>
            </a:pPr>
            <a:r>
              <a:rPr lang="en-US" sz="1800" dirty="0"/>
              <a:t> </a:t>
            </a:r>
            <a:r>
              <a:rPr lang="en-US" sz="1800" dirty="0" smtClean="0"/>
              <a:t> 2- </a:t>
            </a:r>
            <a:r>
              <a:rPr lang="en-US" sz="1800" dirty="0"/>
              <a:t>The translation of </a:t>
            </a:r>
            <a:r>
              <a:rPr lang="en-US" sz="1800" dirty="0" smtClean="0"/>
              <a:t>Adversative / contrastive conjunctions</a:t>
            </a:r>
          </a:p>
          <a:p>
            <a:pPr marL="0" indent="0" algn="l">
              <a:buNone/>
            </a:pPr>
            <a:r>
              <a:rPr lang="en-US" sz="1800" dirty="0"/>
              <a:t> </a:t>
            </a:r>
            <a:r>
              <a:rPr lang="en-US" sz="1800" dirty="0" smtClean="0"/>
              <a:t> 3- </a:t>
            </a:r>
            <a:r>
              <a:rPr lang="en-US" sz="1800" dirty="0"/>
              <a:t>The translation of </a:t>
            </a:r>
            <a:r>
              <a:rPr lang="en-US" sz="1800" dirty="0" smtClean="0"/>
              <a:t>Casual Connectors </a:t>
            </a:r>
            <a:r>
              <a:rPr lang="en-US" sz="1800" dirty="0"/>
              <a:t>/ </a:t>
            </a:r>
            <a:r>
              <a:rPr lang="en-US" sz="1800" dirty="0" smtClean="0"/>
              <a:t>conjunctions of reason</a:t>
            </a:r>
            <a:endParaRPr lang="en-US" sz="1800" dirty="0"/>
          </a:p>
          <a:p>
            <a:pPr marL="0" indent="0" algn="l">
              <a:buNone/>
            </a:pPr>
            <a:endParaRPr lang="ar-IQ" sz="1800" dirty="0"/>
          </a:p>
        </p:txBody>
      </p:sp>
    </p:spTree>
    <p:extLst>
      <p:ext uri="{BB962C8B-B14F-4D97-AF65-F5344CB8AC3E}">
        <p14:creationId xmlns:p14="http://schemas.microsoft.com/office/powerpoint/2010/main" val="19040186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3773" y="133218"/>
            <a:ext cx="11900848" cy="470647"/>
          </a:xfrm>
        </p:spPr>
        <p:txBody>
          <a:bodyPr>
            <a:normAutofit/>
          </a:bodyPr>
          <a:lstStyle/>
          <a:p>
            <a:pPr algn="ctr"/>
            <a:r>
              <a:rPr lang="en-US" sz="2000" b="1" u="sng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 ND SEMESTER</a:t>
            </a:r>
            <a:endParaRPr lang="ar-IQ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773" y="603865"/>
            <a:ext cx="11900848" cy="6254135"/>
          </a:xfrm>
        </p:spPr>
        <p:txBody>
          <a:bodyPr>
            <a:normAutofit fontScale="92500" lnSpcReduction="10000"/>
          </a:bodyPr>
          <a:lstStyle/>
          <a:p>
            <a:pPr marL="0" indent="0" algn="just" rtl="0">
              <a:lnSpc>
                <a:spcPct val="100000"/>
              </a:lnSpc>
              <a:spcAft>
                <a:spcPts val="800"/>
              </a:spcAft>
              <a:buNone/>
              <a:tabLst>
                <a:tab pos="3371850" algn="l"/>
              </a:tabLst>
            </a:pPr>
            <a:r>
              <a:rPr lang="en-US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1st 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Week : Translation of V. Have</a:t>
            </a:r>
          </a:p>
          <a:p>
            <a:pPr marL="0" indent="0" algn="just" rtl="0">
              <a:lnSpc>
                <a:spcPct val="100000"/>
              </a:lnSpc>
              <a:spcAft>
                <a:spcPts val="800"/>
              </a:spcAft>
              <a:buNone/>
              <a:tabLst>
                <a:tab pos="3371850" algn="l"/>
              </a:tabLst>
            </a:pPr>
            <a:r>
              <a:rPr lang="en-US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2nd 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Week</a:t>
            </a:r>
            <a:r>
              <a:rPr lang="en-US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: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Exercises &amp; Assignment about 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Translation of V. Have</a:t>
            </a:r>
            <a:r>
              <a:rPr lang="en-US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</a:t>
            </a:r>
          </a:p>
          <a:p>
            <a:pPr marL="0" indent="0" algn="just" rtl="0">
              <a:lnSpc>
                <a:spcPct val="100000"/>
              </a:lnSpc>
              <a:spcAft>
                <a:spcPts val="800"/>
              </a:spcAft>
              <a:buNone/>
              <a:tabLst>
                <a:tab pos="3371850" algn="l"/>
              </a:tabLst>
            </a:pPr>
            <a:r>
              <a:rPr lang="en-US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3 </a:t>
            </a:r>
            <a:r>
              <a:rPr lang="en-US" sz="1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th</a:t>
            </a:r>
            <a:r>
              <a:rPr lang="en-US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Week :Translation 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of Modals</a:t>
            </a:r>
          </a:p>
          <a:p>
            <a:pPr marL="0" indent="0" algn="just" rtl="0">
              <a:lnSpc>
                <a:spcPct val="100000"/>
              </a:lnSpc>
              <a:spcAft>
                <a:spcPts val="800"/>
              </a:spcAft>
              <a:buNone/>
              <a:tabLst>
                <a:tab pos="3371850" algn="l"/>
              </a:tabLst>
            </a:pPr>
            <a:r>
              <a:rPr lang="en-US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4 </a:t>
            </a:r>
            <a:r>
              <a:rPr lang="en-US" sz="1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th</a:t>
            </a:r>
            <a:r>
              <a:rPr lang="en-US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Week : 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Exercises &amp; Assignment about Translation of </a:t>
            </a:r>
            <a:r>
              <a:rPr lang="en-US" sz="1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Modals</a:t>
            </a:r>
            <a:endParaRPr lang="en-US" sz="1400" dirty="0" smtClean="0">
              <a:latin typeface="Times New Roman" panose="02020603050405020304" pitchFamily="18" charset="0"/>
              <a:ea typeface="Calibri" panose="020F0502020204030204" pitchFamily="34" charset="0"/>
              <a:cs typeface="+mj-cs"/>
            </a:endParaRPr>
          </a:p>
          <a:p>
            <a:pPr marL="0" indent="0" algn="just" rtl="0">
              <a:lnSpc>
                <a:spcPct val="100000"/>
              </a:lnSpc>
              <a:spcAft>
                <a:spcPts val="800"/>
              </a:spcAft>
              <a:buNone/>
              <a:tabLst>
                <a:tab pos="3371850" algn="l"/>
              </a:tabLst>
            </a:pPr>
            <a:r>
              <a:rPr lang="en-US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5th Week: Translation 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of Questions</a:t>
            </a:r>
          </a:p>
          <a:p>
            <a:pPr marL="0" indent="0" algn="just" rtl="0">
              <a:lnSpc>
                <a:spcPct val="100000"/>
              </a:lnSpc>
              <a:spcAft>
                <a:spcPts val="800"/>
              </a:spcAft>
              <a:buNone/>
              <a:tabLst>
                <a:tab pos="3371850" algn="l"/>
              </a:tabLst>
            </a:pPr>
            <a:r>
              <a:rPr lang="en-US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6th 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Week : 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Exercises &amp; Assignment about </a:t>
            </a:r>
            <a:r>
              <a:rPr lang="en-US" sz="1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Translation  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of Questions</a:t>
            </a:r>
          </a:p>
          <a:p>
            <a:pPr marL="0" indent="0" algn="just" rtl="0">
              <a:lnSpc>
                <a:spcPct val="100000"/>
              </a:lnSpc>
              <a:spcAft>
                <a:spcPts val="800"/>
              </a:spcAft>
              <a:buNone/>
              <a:tabLst>
                <a:tab pos="3371850" algn="l"/>
              </a:tabLst>
            </a:pPr>
            <a:r>
              <a:rPr lang="en-US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7th Week: Translation 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of </a:t>
            </a:r>
            <a:r>
              <a:rPr lang="en-US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Negatives</a:t>
            </a:r>
          </a:p>
          <a:p>
            <a:pPr marL="0" indent="0" algn="just" rtl="0">
              <a:lnSpc>
                <a:spcPct val="100000"/>
              </a:lnSpc>
              <a:spcAft>
                <a:spcPts val="800"/>
              </a:spcAft>
              <a:buNone/>
              <a:tabLst>
                <a:tab pos="3371850" algn="l"/>
              </a:tabLst>
            </a:pPr>
            <a:r>
              <a:rPr lang="en-US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8th 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Week : 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Exercises &amp; Assignment about Translation </a:t>
            </a:r>
            <a:r>
              <a:rPr lang="en-US" sz="1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of Negation</a:t>
            </a:r>
            <a:endParaRPr lang="en-US" sz="1400" dirty="0" smtClean="0">
              <a:latin typeface="Times New Roman" panose="02020603050405020304" pitchFamily="18" charset="0"/>
              <a:ea typeface="Calibri" panose="020F0502020204030204" pitchFamily="34" charset="0"/>
              <a:cs typeface="+mj-cs"/>
            </a:endParaRPr>
          </a:p>
          <a:p>
            <a:pPr marL="0" indent="0" algn="just" rtl="0">
              <a:lnSpc>
                <a:spcPct val="100000"/>
              </a:lnSpc>
              <a:spcAft>
                <a:spcPts val="800"/>
              </a:spcAft>
              <a:buNone/>
              <a:tabLst>
                <a:tab pos="3371850" algn="l"/>
              </a:tabLst>
            </a:pPr>
            <a:r>
              <a:rPr lang="en-US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9thWeek: Translation 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of Nominal vs Verbal Sentences </a:t>
            </a:r>
            <a:endParaRPr lang="en-US" sz="1400" dirty="0">
              <a:latin typeface="Calibri" panose="020F0502020204030204" pitchFamily="34" charset="0"/>
              <a:ea typeface="Calibri" panose="020F0502020204030204" pitchFamily="34" charset="0"/>
              <a:cs typeface="+mj-cs"/>
            </a:endParaRPr>
          </a:p>
          <a:p>
            <a:pPr marL="0" indent="0" algn="just" rtl="0">
              <a:lnSpc>
                <a:spcPct val="100000"/>
              </a:lnSpc>
              <a:spcAft>
                <a:spcPts val="800"/>
              </a:spcAft>
              <a:buNone/>
              <a:tabLst>
                <a:tab pos="3371850" algn="l"/>
              </a:tabLst>
            </a:pPr>
            <a:r>
              <a:rPr lang="en-US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10 </a:t>
            </a:r>
            <a:r>
              <a:rPr lang="en-US" sz="1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th</a:t>
            </a:r>
            <a:r>
              <a:rPr lang="en-US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Week: 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Exercises &amp; Assignment about Translation </a:t>
            </a:r>
            <a:r>
              <a:rPr lang="en-US" sz="1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of 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Nominal vs Verbal Sentences</a:t>
            </a:r>
            <a:r>
              <a:rPr lang="en-US" sz="1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en-US" sz="1400" dirty="0" smtClean="0">
              <a:latin typeface="Times New Roman" panose="02020603050405020304" pitchFamily="18" charset="0"/>
              <a:ea typeface="Calibri" panose="020F0502020204030204" pitchFamily="34" charset="0"/>
              <a:cs typeface="+mj-cs"/>
            </a:endParaRPr>
          </a:p>
          <a:p>
            <a:pPr marL="0" indent="0" algn="just" rtl="0">
              <a:lnSpc>
                <a:spcPct val="100000"/>
              </a:lnSpc>
              <a:spcAft>
                <a:spcPts val="800"/>
              </a:spcAft>
              <a:buNone/>
              <a:tabLst>
                <a:tab pos="3371850" algn="l"/>
              </a:tabLst>
            </a:pPr>
            <a:r>
              <a:rPr lang="en-US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11 </a:t>
            </a:r>
            <a:r>
              <a:rPr lang="en-US" sz="14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th</a:t>
            </a:r>
            <a:r>
              <a:rPr lang="en-US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Week: Translation 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of Word Order</a:t>
            </a:r>
          </a:p>
          <a:p>
            <a:pPr marL="0" indent="0" algn="just" rtl="0">
              <a:lnSpc>
                <a:spcPct val="100000"/>
              </a:lnSpc>
              <a:spcAft>
                <a:spcPts val="800"/>
              </a:spcAft>
              <a:buNone/>
              <a:tabLst>
                <a:tab pos="3371850" algn="l"/>
              </a:tabLst>
            </a:pPr>
            <a:r>
              <a:rPr lang="en-US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12 </a:t>
            </a:r>
            <a:r>
              <a:rPr lang="en-US" sz="1400" baseline="30000" dirty="0" err="1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th</a:t>
            </a:r>
            <a:r>
              <a:rPr lang="en-US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Week : 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Translation of Conditionals</a:t>
            </a:r>
          </a:p>
          <a:p>
            <a:pPr marL="0" indent="0" algn="just" rtl="0">
              <a:lnSpc>
                <a:spcPct val="100000"/>
              </a:lnSpc>
              <a:spcAft>
                <a:spcPts val="800"/>
              </a:spcAft>
              <a:buNone/>
              <a:tabLst>
                <a:tab pos="3371850" algn="l"/>
              </a:tabLst>
            </a:pPr>
            <a:r>
              <a:rPr lang="en-US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13th Week: 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Exercises &amp; Assignment about Translation of </a:t>
            </a:r>
            <a:r>
              <a:rPr lang="en-US" sz="1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Conditionals</a:t>
            </a:r>
          </a:p>
          <a:p>
            <a:pPr marL="0" indent="0" algn="just" rtl="0">
              <a:lnSpc>
                <a:spcPct val="100000"/>
              </a:lnSpc>
              <a:spcAft>
                <a:spcPts val="800"/>
              </a:spcAft>
              <a:buNone/>
              <a:tabLst>
                <a:tab pos="3371850" algn="l"/>
              </a:tabLst>
            </a:pPr>
            <a:r>
              <a:rPr lang="en-US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14thWeek: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Translation of Connectors</a:t>
            </a:r>
            <a:endParaRPr lang="en-US" sz="1400" dirty="0" smtClean="0">
              <a:latin typeface="Times New Roman" panose="02020603050405020304" pitchFamily="18" charset="0"/>
              <a:ea typeface="Calibri" panose="020F0502020204030204" pitchFamily="34" charset="0"/>
              <a:cs typeface="+mj-cs"/>
            </a:endParaRPr>
          </a:p>
          <a:p>
            <a:pPr marL="0" indent="0" algn="just" rtl="0">
              <a:lnSpc>
                <a:spcPct val="100000"/>
              </a:lnSpc>
              <a:spcAft>
                <a:spcPts val="800"/>
              </a:spcAft>
              <a:buNone/>
              <a:tabLst>
                <a:tab pos="3371850" algn="l"/>
              </a:tabLst>
            </a:pPr>
            <a:r>
              <a:rPr lang="en-US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15</a:t>
            </a:r>
            <a:r>
              <a:rPr lang="en-US" sz="1400" baseline="300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th</a:t>
            </a:r>
            <a:r>
              <a:rPr lang="en-US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Week </a:t>
            </a:r>
            <a:r>
              <a:rPr lang="en-US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: 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Exercises &amp; Assignment about Translation of </a:t>
            </a:r>
            <a:r>
              <a:rPr lang="en-US" sz="1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</a:rPr>
              <a:t>Connectors</a:t>
            </a:r>
          </a:p>
          <a:p>
            <a:pPr marL="0" indent="0" algn="just" rtl="0">
              <a:lnSpc>
                <a:spcPct val="100000"/>
              </a:lnSpc>
              <a:spcAft>
                <a:spcPts val="800"/>
              </a:spcAft>
              <a:buNone/>
              <a:tabLst>
                <a:tab pos="3371850" algn="l"/>
              </a:tabLst>
            </a:pPr>
            <a:endParaRPr lang="en-US" sz="1400" dirty="0">
              <a:latin typeface="Calibri" panose="020F0502020204030204" pitchFamily="34" charset="0"/>
              <a:ea typeface="Calibri" panose="020F0502020204030204" pitchFamily="34" charset="0"/>
              <a:cs typeface="+mj-cs"/>
            </a:endParaRPr>
          </a:p>
          <a:p>
            <a:pPr marL="0" indent="0">
              <a:lnSpc>
                <a:spcPct val="100000"/>
              </a:lnSpc>
              <a:buNone/>
            </a:pPr>
            <a:endParaRPr lang="ar-IQ" sz="1400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563186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6603" y="117991"/>
            <a:ext cx="11259402" cy="482510"/>
          </a:xfrm>
        </p:spPr>
        <p:txBody>
          <a:bodyPr>
            <a:normAutofit fontScale="90000"/>
          </a:bodyPr>
          <a:lstStyle/>
          <a:p>
            <a:pPr algn="ctr"/>
            <a:r>
              <a:rPr lang="en-US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en-US" sz="3200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</a:br>
            <a:r>
              <a:rPr lang="en-US" sz="2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Introduction </a:t>
            </a:r>
            <a: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/>
            </a:r>
            <a:br>
              <a:rPr lang="en-US" sz="32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</a:br>
            <a:endParaRPr lang="ar-IQ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600501"/>
            <a:ext cx="12192000" cy="5936776"/>
          </a:xfrm>
        </p:spPr>
        <p:txBody>
          <a:bodyPr>
            <a:normAutofit fontScale="25000" lnSpcReduction="20000"/>
          </a:bodyPr>
          <a:lstStyle/>
          <a:p>
            <a:pPr marL="0" indent="0" algn="l">
              <a:buNone/>
            </a:pPr>
            <a:endParaRPr lang="en-US" sz="5600" b="1" dirty="0" smtClean="0">
              <a:latin typeface="Times New Roman" panose="02020603050405020304" pitchFamily="18" charset="0"/>
              <a:ea typeface="Calibri" panose="020F0502020204030204" pitchFamily="34" charset="0"/>
              <a:cs typeface="+mj-cs"/>
            </a:endParaRPr>
          </a:p>
          <a:p>
            <a:pPr marL="0" indent="0" algn="l">
              <a:buNone/>
            </a:pPr>
            <a:r>
              <a:rPr lang="en-US" sz="7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   - Definition </a:t>
            </a:r>
            <a:r>
              <a:rPr lang="en-US" sz="7200" b="1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of Translation </a:t>
            </a:r>
            <a:r>
              <a:rPr lang="en-US" sz="7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 </a:t>
            </a:r>
          </a:p>
          <a:p>
            <a:pPr marL="0" indent="0" algn="l">
              <a:buNone/>
            </a:pPr>
            <a:r>
              <a:rPr lang="en-US" sz="7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      </a:t>
            </a:r>
            <a:r>
              <a:rPr lang="en-US" sz="72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Generally, it refers to all the processes and methods used to transfer the meaning of the SLT into the TL, by means of using:</a:t>
            </a:r>
          </a:p>
          <a:p>
            <a:pPr marL="0" indent="0" algn="l">
              <a:buNone/>
            </a:pPr>
            <a:r>
              <a:rPr lang="ar-IQ" sz="72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يتكلم</a:t>
            </a:r>
            <a:r>
              <a:rPr lang="en-US" sz="72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       </a:t>
            </a:r>
            <a:r>
              <a:rPr lang="en-US" sz="72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1- words already have equivalents in Arabic. Ex: speak </a:t>
            </a:r>
            <a:r>
              <a:rPr lang="en-US" sz="72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    </a:t>
            </a:r>
          </a:p>
          <a:p>
            <a:pPr marL="0" indent="0" algn="l">
              <a:buNone/>
            </a:pPr>
            <a:r>
              <a:rPr lang="ar-IQ" sz="72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قمر اصطناعي </a:t>
            </a:r>
            <a:r>
              <a:rPr lang="en-US" sz="72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       2- words </a:t>
            </a:r>
            <a:r>
              <a:rPr lang="en-US" sz="72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have no ready-made equivalents in Arabic. Ex: </a:t>
            </a:r>
            <a:r>
              <a:rPr lang="en-US" sz="72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satellite </a:t>
            </a:r>
            <a:r>
              <a:rPr lang="ar-IQ" sz="72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    </a:t>
            </a:r>
            <a:endParaRPr lang="en-US" sz="7200" dirty="0" smtClean="0">
              <a:latin typeface="Times New Roman" panose="02020603050405020304" pitchFamily="18" charset="0"/>
              <a:ea typeface="Calibri" panose="020F0502020204030204" pitchFamily="34" charset="0"/>
              <a:cs typeface="+mj-cs"/>
            </a:endParaRPr>
          </a:p>
          <a:p>
            <a:pPr marL="0" indent="0" algn="l">
              <a:buNone/>
            </a:pPr>
            <a:r>
              <a:rPr lang="ar-IQ" sz="72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اسبرين</a:t>
            </a:r>
            <a:r>
              <a:rPr lang="en-US" sz="72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       3-foreign </a:t>
            </a:r>
            <a:r>
              <a:rPr lang="en-US" sz="72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words written in Arabic letters. ex: aspirin: </a:t>
            </a:r>
            <a:endParaRPr lang="ar-IQ" sz="7200" dirty="0" smtClean="0">
              <a:latin typeface="Times New Roman" panose="02020603050405020304" pitchFamily="18" charset="0"/>
              <a:ea typeface="Calibri" panose="020F0502020204030204" pitchFamily="34" charset="0"/>
              <a:cs typeface="+mj-cs"/>
            </a:endParaRPr>
          </a:p>
          <a:p>
            <a:pPr marL="0" indent="0" algn="l">
              <a:buNone/>
            </a:pPr>
            <a:r>
              <a:rPr lang="ar-IQ" sz="72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ديمقراطية</a:t>
            </a:r>
            <a:r>
              <a:rPr lang="en-US" sz="72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  4-foreign </a:t>
            </a:r>
            <a:r>
              <a:rPr lang="en-US" sz="72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words changed to suit Arabic pronunciation, spelling, grammar . Ex.: democracy: </a:t>
            </a:r>
            <a:r>
              <a:rPr lang="en-US" sz="72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</a:t>
            </a:r>
            <a:r>
              <a:rPr lang="ar-IQ" sz="7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   </a:t>
            </a:r>
            <a:r>
              <a:rPr lang="en-US" sz="7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</a:t>
            </a:r>
          </a:p>
          <a:p>
            <a:pPr marL="0" indent="0" algn="l">
              <a:buNone/>
            </a:pPr>
            <a:r>
              <a:rPr lang="en-US" sz="7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  </a:t>
            </a:r>
          </a:p>
          <a:p>
            <a:pPr marL="0" indent="0" algn="l">
              <a:buNone/>
            </a:pPr>
            <a:r>
              <a:rPr lang="en-US" sz="7200" b="1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</a:t>
            </a:r>
            <a:r>
              <a:rPr lang="en-US" sz="7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 - Who is a translator/ an interpreter?</a:t>
            </a:r>
          </a:p>
          <a:p>
            <a:pPr marL="0" indent="0" algn="l">
              <a:buNone/>
            </a:pPr>
            <a:r>
              <a:rPr lang="en-US" sz="7200" b="1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</a:t>
            </a:r>
            <a:r>
              <a:rPr lang="en-US" sz="7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     </a:t>
            </a:r>
            <a:r>
              <a:rPr lang="en-US" sz="72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Simply is a person who is able to translate the meaning of the SL written text into the TLT precisely and transparently. While</a:t>
            </a:r>
          </a:p>
          <a:p>
            <a:pPr marL="0" indent="0" algn="l">
              <a:buNone/>
            </a:pPr>
            <a:r>
              <a:rPr lang="en-US" sz="72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      an interpreter is a person who is orally </a:t>
            </a:r>
            <a:r>
              <a:rPr lang="en-US" sz="7200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translate a speech or sign </a:t>
            </a:r>
            <a:r>
              <a:rPr lang="en-US" sz="72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language. The difference between both lies in skills.</a:t>
            </a:r>
            <a:endParaRPr lang="en-US" sz="7200" b="1" dirty="0">
              <a:latin typeface="Times New Roman" panose="02020603050405020304" pitchFamily="18" charset="0"/>
              <a:ea typeface="Calibri" panose="020F0502020204030204" pitchFamily="34" charset="0"/>
              <a:cs typeface="+mj-cs"/>
            </a:endParaRPr>
          </a:p>
          <a:p>
            <a:pPr marL="0" indent="0" algn="l">
              <a:buNone/>
            </a:pPr>
            <a:endParaRPr lang="en-US" sz="7200" dirty="0">
              <a:latin typeface="Times New Roman" panose="02020603050405020304" pitchFamily="18" charset="0"/>
              <a:ea typeface="Calibri" panose="020F0502020204030204" pitchFamily="34" charset="0"/>
              <a:cs typeface="+mj-cs"/>
            </a:endParaRPr>
          </a:p>
          <a:p>
            <a:pPr marL="0" indent="0" algn="l">
              <a:buNone/>
            </a:pPr>
            <a:r>
              <a:rPr lang="en-US" sz="7200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 - </a:t>
            </a:r>
            <a:r>
              <a:rPr lang="en-US" sz="7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The Difference between Interpretation and Translation</a:t>
            </a:r>
          </a:p>
          <a:p>
            <a:pPr marL="0" indent="0" algn="l">
              <a:buNone/>
            </a:pPr>
            <a:r>
              <a:rPr lang="en-US" sz="7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    </a:t>
            </a:r>
            <a:r>
              <a:rPr lang="en-US" sz="6400" i="1" dirty="0" smtClean="0">
                <a:latin typeface="Arial" panose="020B0604020202020204" pitchFamily="34" charset="0"/>
                <a:cs typeface="+mj-cs"/>
              </a:rPr>
              <a:t>Translation </a:t>
            </a:r>
            <a:r>
              <a:rPr lang="en-US" sz="6400" dirty="0" smtClean="0">
                <a:latin typeface="Arial" panose="020B0604020202020204" pitchFamily="34" charset="0"/>
                <a:cs typeface="+mj-cs"/>
              </a:rPr>
              <a:t> </a:t>
            </a:r>
            <a:r>
              <a:rPr lang="en-US" sz="6400" dirty="0">
                <a:latin typeface="Arial" panose="020B0604020202020204" pitchFamily="34" charset="0"/>
                <a:cs typeface="+mj-cs"/>
              </a:rPr>
              <a:t>is ‘’the communication of SL text meaning by means of an </a:t>
            </a:r>
            <a:r>
              <a:rPr lang="en-US" sz="6400" i="1" dirty="0">
                <a:latin typeface="Arial" panose="020B0604020202020204" pitchFamily="34" charset="0"/>
                <a:cs typeface="+mj-cs"/>
              </a:rPr>
              <a:t>equivalent</a:t>
            </a:r>
            <a:r>
              <a:rPr lang="en-US" sz="6400" dirty="0">
                <a:latin typeface="Arial" panose="020B0604020202020204" pitchFamily="34" charset="0"/>
                <a:cs typeface="+mj-cs"/>
              </a:rPr>
              <a:t> TL text</a:t>
            </a:r>
            <a:r>
              <a:rPr lang="en-US" sz="6400" dirty="0" smtClean="0">
                <a:latin typeface="Arial" panose="020B0604020202020204" pitchFamily="34" charset="0"/>
                <a:cs typeface="+mj-cs"/>
              </a:rPr>
              <a:t>’’. While language </a:t>
            </a:r>
            <a:r>
              <a:rPr lang="en-US" sz="6400" i="1" dirty="0" smtClean="0">
                <a:latin typeface="Arial" panose="020B0604020202020204" pitchFamily="34" charset="0"/>
                <a:cs typeface="+mj-cs"/>
              </a:rPr>
              <a:t>Interpretation </a:t>
            </a:r>
            <a:r>
              <a:rPr lang="en-US" sz="6400" dirty="0" smtClean="0">
                <a:latin typeface="Arial" panose="020B0604020202020204" pitchFamily="34" charset="0"/>
                <a:cs typeface="+mj-cs"/>
              </a:rPr>
              <a:t>or</a:t>
            </a:r>
          </a:p>
          <a:p>
            <a:pPr marL="0" indent="0" algn="l">
              <a:buNone/>
            </a:pPr>
            <a:r>
              <a:rPr lang="en-US" sz="6400" i="1" dirty="0" smtClean="0">
                <a:latin typeface="Arial" panose="020B0604020202020204" pitchFamily="34" charset="0"/>
                <a:cs typeface="+mj-cs"/>
              </a:rPr>
              <a:t>     Interpreting</a:t>
            </a:r>
            <a:r>
              <a:rPr lang="en-US" sz="6400" dirty="0" smtClean="0">
                <a:latin typeface="Arial" panose="020B0604020202020204" pitchFamily="34" charset="0"/>
                <a:cs typeface="+mj-cs"/>
              </a:rPr>
              <a:t> is </a:t>
            </a:r>
            <a:r>
              <a:rPr lang="en-US" sz="6400" dirty="0">
                <a:latin typeface="Arial" panose="020B0604020202020204" pitchFamily="34" charset="0"/>
                <a:cs typeface="+mj-cs"/>
              </a:rPr>
              <a:t>‘’the facilitating of oral or sign-language communication, either simultaneously </a:t>
            </a:r>
            <a:r>
              <a:rPr lang="en-US" sz="6400" dirty="0" smtClean="0">
                <a:latin typeface="Arial" panose="020B0604020202020204" pitchFamily="34" charset="0"/>
                <a:cs typeface="+mj-cs"/>
              </a:rPr>
              <a:t>or consecutively </a:t>
            </a:r>
            <a:r>
              <a:rPr lang="en-US" sz="6400" dirty="0">
                <a:latin typeface="Arial" panose="020B0604020202020204" pitchFamily="34" charset="0"/>
                <a:cs typeface="+mj-cs"/>
              </a:rPr>
              <a:t>between users of </a:t>
            </a:r>
            <a:r>
              <a:rPr lang="en-US" sz="6400" dirty="0" smtClean="0">
                <a:latin typeface="Arial" panose="020B0604020202020204" pitchFamily="34" charset="0"/>
                <a:cs typeface="+mj-cs"/>
              </a:rPr>
              <a:t>  </a:t>
            </a:r>
          </a:p>
          <a:p>
            <a:pPr marL="0" indent="0" algn="l">
              <a:buNone/>
            </a:pPr>
            <a:r>
              <a:rPr lang="en-US" sz="6400" dirty="0">
                <a:latin typeface="Arial" panose="020B0604020202020204" pitchFamily="34" charset="0"/>
                <a:cs typeface="+mj-cs"/>
              </a:rPr>
              <a:t> </a:t>
            </a:r>
            <a:r>
              <a:rPr lang="en-US" sz="6400" dirty="0" smtClean="0">
                <a:latin typeface="Arial" panose="020B0604020202020204" pitchFamily="34" charset="0"/>
                <a:cs typeface="+mj-cs"/>
              </a:rPr>
              <a:t>    different </a:t>
            </a:r>
            <a:r>
              <a:rPr lang="en-US" sz="6400" dirty="0">
                <a:latin typeface="Arial" panose="020B0604020202020204" pitchFamily="34" charset="0"/>
                <a:cs typeface="+mj-cs"/>
              </a:rPr>
              <a:t>languages.’’  (Wikipedia)</a:t>
            </a:r>
            <a:r>
              <a:rPr lang="en-US" sz="6400" dirty="0" smtClean="0">
                <a:latin typeface="Arial" panose="020B0604020202020204" pitchFamily="34" charset="0"/>
                <a:cs typeface="+mj-cs"/>
              </a:rPr>
              <a:t> </a:t>
            </a:r>
            <a:endParaRPr lang="en-US" sz="6400" dirty="0">
              <a:latin typeface="Arial" panose="020B0604020202020204" pitchFamily="34" charset="0"/>
              <a:cs typeface="+mj-cs"/>
            </a:endParaRPr>
          </a:p>
          <a:p>
            <a:pPr marL="0" indent="0" algn="l">
              <a:buNone/>
            </a:pPr>
            <a:endParaRPr lang="en-US" sz="6400" dirty="0" smtClean="0">
              <a:latin typeface="Times New Roman" panose="02020603050405020304" pitchFamily="18" charset="0"/>
              <a:ea typeface="Calibri" panose="020F0502020204030204" pitchFamily="34" charset="0"/>
              <a:cs typeface="+mj-cs"/>
            </a:endParaRPr>
          </a:p>
          <a:p>
            <a:pPr marL="0" indent="0" algn="l">
              <a:buNone/>
            </a:pPr>
            <a:r>
              <a:rPr lang="en-US" sz="7200" b="1" dirty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</a:t>
            </a:r>
            <a:r>
              <a:rPr lang="en-US" sz="7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 </a:t>
            </a:r>
            <a:endParaRPr lang="en-US" sz="7200" b="1" dirty="0">
              <a:latin typeface="Times New Roman" panose="02020603050405020304" pitchFamily="18" charset="0"/>
              <a:ea typeface="Calibri" panose="020F0502020204030204" pitchFamily="34" charset="0"/>
              <a:cs typeface="+mj-cs"/>
            </a:endParaRPr>
          </a:p>
          <a:p>
            <a:pPr marL="0" indent="0" algn="l">
              <a:buNone/>
            </a:pPr>
            <a:endParaRPr lang="ar-IQ" sz="7200" b="1" dirty="0" smtClean="0">
              <a:latin typeface="Times New Roman" panose="02020603050405020304" pitchFamily="18" charset="0"/>
              <a:ea typeface="Calibri" panose="020F0502020204030204" pitchFamily="34" charset="0"/>
              <a:cs typeface="+mj-cs"/>
            </a:endParaRPr>
          </a:p>
          <a:p>
            <a:pPr marL="0" indent="0" algn="l">
              <a:buNone/>
            </a:pPr>
            <a:endParaRPr lang="en-US" sz="5600" b="1" dirty="0" smtClean="0">
              <a:latin typeface="Times New Roman" panose="02020603050405020304" pitchFamily="18" charset="0"/>
              <a:ea typeface="Calibri" panose="020F0502020204030204" pitchFamily="34" charset="0"/>
              <a:cs typeface="+mj-cs"/>
            </a:endParaRPr>
          </a:p>
          <a:p>
            <a:pPr algn="l">
              <a:buFontTx/>
              <a:buChar char="-"/>
            </a:pPr>
            <a:endParaRPr lang="en-US" sz="1600" b="1" dirty="0">
              <a:latin typeface="Times New Roman" panose="02020603050405020304" pitchFamily="18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algn="l">
              <a:buFontTx/>
              <a:buChar char="-"/>
            </a:pPr>
            <a:r>
              <a:rPr lang="en-US" sz="16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 </a:t>
            </a:r>
          </a:p>
          <a:p>
            <a:pPr marL="0" indent="0" algn="l">
              <a:buNone/>
            </a:pPr>
            <a:endParaRPr lang="ar-IQ" sz="1600" b="1" dirty="0"/>
          </a:p>
        </p:txBody>
      </p:sp>
    </p:spTree>
    <p:extLst>
      <p:ext uri="{BB962C8B-B14F-4D97-AF65-F5344CB8AC3E}">
        <p14:creationId xmlns:p14="http://schemas.microsoft.com/office/powerpoint/2010/main" val="19295816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54908" y="135924"/>
            <a:ext cx="10698892" cy="605481"/>
          </a:xfrm>
        </p:spPr>
        <p:txBody>
          <a:bodyPr>
            <a:normAutofit/>
          </a:bodyPr>
          <a:lstStyle/>
          <a:p>
            <a:pPr algn="ctr"/>
            <a:r>
              <a:rPr lang="en-US" sz="2000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Introduction</a:t>
            </a:r>
            <a:endParaRPr lang="ar-IQ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3772" y="741404"/>
            <a:ext cx="11821253" cy="5959647"/>
          </a:xfrm>
        </p:spPr>
        <p:txBody>
          <a:bodyPr>
            <a:normAutofit lnSpcReduction="10000"/>
          </a:bodyPr>
          <a:lstStyle/>
          <a:p>
            <a:pPr marL="0" indent="0" algn="l">
              <a:buNone/>
            </a:pPr>
            <a:r>
              <a:rPr lang="en-US" sz="16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600" b="1" dirty="0">
                <a:latin typeface="Times New Roman" panose="02020603050405020304" pitchFamily="18" charset="0"/>
                <a:ea typeface="Calibri" panose="020F0502020204030204" pitchFamily="34" charset="0"/>
              </a:rPr>
              <a:t> -  What do we translate?</a:t>
            </a:r>
          </a:p>
          <a:p>
            <a:pPr marL="0" indent="0" algn="l">
              <a:buNone/>
            </a:pPr>
            <a:r>
              <a:rPr lang="en-US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      Generally, we translate one big thing which is</a:t>
            </a:r>
            <a:r>
              <a:rPr lang="en-US" sz="1600" b="1" dirty="0">
                <a:latin typeface="Times New Roman" panose="02020603050405020304" pitchFamily="18" charset="0"/>
                <a:ea typeface="Calibri" panose="020F0502020204030204" pitchFamily="34" charset="0"/>
              </a:rPr>
              <a:t> MEANING, </a:t>
            </a:r>
            <a:r>
              <a:rPr lang="en-US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as a complicated network of language components including:</a:t>
            </a:r>
          </a:p>
          <a:p>
            <a:pPr marL="0" indent="0" algn="l">
              <a:buNone/>
            </a:pPr>
            <a:r>
              <a:rPr lang="en-US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    - Syntax (grammar)</a:t>
            </a:r>
          </a:p>
          <a:p>
            <a:pPr marL="0" indent="0" algn="l">
              <a:buNone/>
            </a:pPr>
            <a:r>
              <a:rPr lang="en-US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    - Vocabulary (words)</a:t>
            </a:r>
          </a:p>
          <a:p>
            <a:pPr marL="0" indent="0" algn="l">
              <a:buNone/>
            </a:pPr>
            <a:r>
              <a:rPr lang="en-US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    - Style</a:t>
            </a:r>
          </a:p>
          <a:p>
            <a:pPr marL="0" indent="0" algn="l">
              <a:buNone/>
            </a:pPr>
            <a:r>
              <a:rPr lang="en-US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    - Phonology (sounds)</a:t>
            </a:r>
            <a:endParaRPr lang="en-US" sz="1600" b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 algn="l">
              <a:buNone/>
            </a:pPr>
            <a:endParaRPr lang="en-US" sz="1600" b="1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 algn="l">
              <a:buNone/>
            </a:pPr>
            <a:r>
              <a:rPr lang="en-US" sz="16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en-US" sz="1600" b="1" dirty="0">
                <a:latin typeface="Times New Roman" panose="02020603050405020304" pitchFamily="18" charset="0"/>
                <a:ea typeface="Calibri" panose="020F0502020204030204" pitchFamily="34" charset="0"/>
              </a:rPr>
              <a:t>How do we translate?   </a:t>
            </a:r>
            <a:r>
              <a:rPr lang="en-US" sz="16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endParaRPr lang="en-US" sz="1600" b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 algn="l">
              <a:buNone/>
            </a:pPr>
            <a:r>
              <a:rPr lang="en-US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     It implies two points:</a:t>
            </a:r>
          </a:p>
          <a:p>
            <a:pPr marL="0" indent="0" algn="l">
              <a:buNone/>
            </a:pPr>
            <a:r>
              <a:rPr lang="en-US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   - the process of translation</a:t>
            </a:r>
          </a:p>
          <a:p>
            <a:pPr marL="0" indent="0" algn="l">
              <a:buNone/>
            </a:pPr>
            <a:r>
              <a:rPr lang="en-US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   - the methods of translation</a:t>
            </a:r>
          </a:p>
          <a:p>
            <a:pPr marL="0" indent="0" algn="l">
              <a:buNone/>
            </a:pPr>
            <a:endParaRPr lang="en-US" sz="1600" b="1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 algn="l">
              <a:buNone/>
            </a:pPr>
            <a:r>
              <a:rPr lang="en-US" sz="16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-  Unit </a:t>
            </a:r>
            <a:r>
              <a:rPr lang="en-US" sz="1600" b="1" dirty="0">
                <a:latin typeface="Times New Roman" panose="02020603050405020304" pitchFamily="18" charset="0"/>
                <a:ea typeface="Calibri" panose="020F0502020204030204" pitchFamily="34" charset="0"/>
              </a:rPr>
              <a:t>of </a:t>
            </a:r>
            <a:r>
              <a:rPr lang="en-US" sz="16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Translation</a:t>
            </a:r>
          </a:p>
          <a:p>
            <a:pPr marL="0" indent="0" algn="l">
              <a:buNone/>
            </a:pPr>
            <a:r>
              <a:rPr lang="en-US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Is a word or a group of words which can give either a small or a large part of meaning when translated together. It can be:</a:t>
            </a:r>
          </a:p>
          <a:p>
            <a:pPr marL="0" indent="0" algn="l">
              <a:buNone/>
            </a:pPr>
            <a:r>
              <a:rPr lang="ar-SA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لذلك      </a:t>
            </a:r>
            <a:r>
              <a:rPr lang="en-US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- One </a:t>
            </a:r>
            <a:r>
              <a:rPr lang="en-US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word ex</a:t>
            </a:r>
            <a:r>
              <a:rPr lang="en-US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:     therefore</a:t>
            </a:r>
          </a:p>
          <a:p>
            <a:pPr marL="0" indent="0" algn="l">
              <a:buNone/>
            </a:pPr>
            <a:r>
              <a:rPr lang="ar-SA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يسن قانونا</a:t>
            </a:r>
            <a:r>
              <a:rPr lang="en-US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- </a:t>
            </a:r>
            <a:r>
              <a:rPr lang="en-US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a phrase; a collocation  ex: </a:t>
            </a:r>
            <a:r>
              <a:rPr lang="en-US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en-US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pass a </a:t>
            </a:r>
            <a:r>
              <a:rPr lang="en-US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law      </a:t>
            </a:r>
            <a:endParaRPr lang="en-US" sz="16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 algn="l">
              <a:buNone/>
            </a:pPr>
            <a:r>
              <a:rPr lang="ar-SA" sz="16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لا</a:t>
            </a:r>
            <a:r>
              <a:rPr lang="ar-SA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نها كانت مريضة</a:t>
            </a:r>
            <a:r>
              <a:rPr lang="en-US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- </a:t>
            </a:r>
            <a:r>
              <a:rPr lang="en-US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a clause ex: because she was sick (subordinate</a:t>
            </a:r>
            <a:r>
              <a:rPr lang="en-US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)    </a:t>
            </a:r>
            <a:r>
              <a:rPr lang="ar-SA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en-US" sz="1600" dirty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 algn="l">
              <a:buNone/>
            </a:pPr>
            <a:r>
              <a:rPr lang="ar-SA" sz="1600" dirty="0" smtClean="0">
                <a:cs typeface="+mj-cs"/>
              </a:rPr>
              <a:t>لم تات الى العمل</a:t>
            </a:r>
            <a:r>
              <a:rPr lang="en-US" sz="1600" dirty="0" smtClean="0">
                <a:cs typeface="+mj-cs"/>
              </a:rPr>
              <a:t>    </a:t>
            </a:r>
            <a:r>
              <a:rPr lang="en-US" sz="1600" dirty="0">
                <a:cs typeface="+mj-cs"/>
              </a:rPr>
              <a:t>- a sentence ex: She did not come to work</a:t>
            </a:r>
            <a:r>
              <a:rPr lang="en-US" sz="1600" dirty="0" smtClean="0">
                <a:cs typeface="+mj-cs"/>
              </a:rPr>
              <a:t>.      . </a:t>
            </a:r>
            <a:r>
              <a:rPr lang="ar-SA" sz="1600" dirty="0" smtClean="0">
                <a:cs typeface="+mj-cs"/>
              </a:rPr>
              <a:t>         </a:t>
            </a:r>
            <a:endParaRPr lang="ar-IQ" sz="1600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0681748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969405"/>
          </a:xfrm>
        </p:spPr>
        <p:txBody>
          <a:bodyPr/>
          <a:lstStyle/>
          <a:p>
            <a:pPr algn="ctr"/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Approaches to Translation</a:t>
            </a:r>
            <a:endParaRPr lang="ar-IQ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5923" y="1334530"/>
            <a:ext cx="11800703" cy="5440148"/>
          </a:xfrm>
        </p:spPr>
        <p:txBody>
          <a:bodyPr/>
          <a:lstStyle/>
          <a:p>
            <a:pPr marL="0" indent="0" algn="l">
              <a:buNone/>
            </a:pPr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Types of Translation</a:t>
            </a:r>
          </a:p>
          <a:p>
            <a:pPr marL="0" indent="0" algn="l">
              <a:buNone/>
            </a:pPr>
            <a:r>
              <a:rPr lang="en-US" sz="2000" b="1" dirty="0" smtClean="0">
                <a:latin typeface="Times New Roman" panose="02020603050405020304" pitchFamily="18" charset="0"/>
                <a:cs typeface="Arial" panose="020B0604020202020204" pitchFamily="34" charset="0"/>
              </a:rPr>
              <a:t>   1-</a:t>
            </a:r>
            <a:r>
              <a:rPr lang="en-US" sz="20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8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Arial" panose="020B0604020202020204" pitchFamily="34" charset="0"/>
              </a:rPr>
              <a:t>Literal Translation</a:t>
            </a:r>
          </a:p>
          <a:p>
            <a:pPr marL="0" indent="0" algn="l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Arial" panose="020B0604020202020204" pitchFamily="34" charset="0"/>
              </a:rPr>
              <a:t>      - word-for-word (w-f-w): ex:      He       is      living       from      hand     to     mouth</a:t>
            </a:r>
          </a:p>
          <a:p>
            <a:pPr marL="0" indent="0">
              <a:buNone/>
            </a:pPr>
            <a:r>
              <a:rPr lang="ar-IQ" sz="1800" dirty="0" smtClean="0"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800" dirty="0" smtClean="0">
                <a:latin typeface="Times New Roman" panose="02020603050405020304" pitchFamily="18" charset="0"/>
                <a:cs typeface="Arial" panose="020B0604020202020204" pitchFamily="34" charset="0"/>
              </a:rPr>
              <a:t>                                                                   </a:t>
            </a:r>
            <a:r>
              <a:rPr lang="ar-IQ" sz="1800" dirty="0" smtClean="0">
                <a:latin typeface="Times New Roman" panose="02020603050405020304" pitchFamily="18" charset="0"/>
              </a:rPr>
              <a:t>فم </a:t>
            </a:r>
            <a:r>
              <a:rPr lang="en-US" sz="1800" dirty="0" smtClean="0">
                <a:latin typeface="Times New Roman" panose="02020603050405020304" pitchFamily="18" charset="0"/>
              </a:rPr>
              <a:t> </a:t>
            </a:r>
            <a:r>
              <a:rPr lang="en-US" sz="1800" dirty="0" smtClean="0">
                <a:latin typeface="Times New Roman" panose="02020603050405020304" pitchFamily="18" charset="0"/>
                <a:cs typeface="Arial" panose="020B0604020202020204" pitchFamily="34" charset="0"/>
              </a:rPr>
              <a:t>     </a:t>
            </a:r>
            <a:r>
              <a:rPr lang="ar-IQ" sz="1800" dirty="0" smtClean="0">
                <a:latin typeface="Times New Roman" panose="02020603050405020304" pitchFamily="18" charset="0"/>
                <a:cs typeface="Arial" panose="020B0604020202020204" pitchFamily="34" charset="0"/>
              </a:rPr>
              <a:t>الى         يد       من         عائشا      يكون     هو</a:t>
            </a:r>
            <a:r>
              <a:rPr lang="en-US" sz="1800" dirty="0" smtClean="0">
                <a:latin typeface="Times New Roman" panose="02020603050405020304" pitchFamily="18" charset="0"/>
                <a:cs typeface="Arial" panose="020B0604020202020204" pitchFamily="34" charset="0"/>
              </a:rPr>
              <a:t>       </a:t>
            </a:r>
            <a:r>
              <a:rPr lang="ar-IQ" sz="1800" dirty="0" smtClean="0">
                <a:latin typeface="Times New Roman" panose="02020603050405020304" pitchFamily="18" charset="0"/>
                <a:cs typeface="Arial" panose="020B0604020202020204" pitchFamily="34" charset="0"/>
              </a:rPr>
              <a:t>  </a:t>
            </a:r>
            <a:endParaRPr lang="en-US" sz="1800" dirty="0" smtClean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l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Arial" panose="020B0604020202020204" pitchFamily="34" charset="0"/>
              </a:rPr>
              <a:t>      - one-to-one: ex:       My    neighbors     are     good</a:t>
            </a:r>
          </a:p>
          <a:p>
            <a:pPr marL="0" indent="0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Arial" panose="020B0604020202020204" pitchFamily="34" charset="0"/>
              </a:rPr>
              <a:t>                                                    </a:t>
            </a:r>
            <a:r>
              <a:rPr lang="ar-SA" sz="1800" dirty="0" smtClean="0">
                <a:latin typeface="Times New Roman" panose="02020603050405020304" pitchFamily="18" charset="0"/>
                <a:cs typeface="Arial" panose="020B0604020202020204" pitchFamily="34" charset="0"/>
              </a:rPr>
              <a:t>                                                        طيبون     يكونون      جيراني</a:t>
            </a:r>
            <a:endParaRPr lang="en-US" sz="1800" dirty="0" smtClean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l">
              <a:buNone/>
            </a:pPr>
            <a:r>
              <a:rPr lang="ar-IQ" sz="1800" dirty="0" smtClean="0">
                <a:latin typeface="Times New Roman" panose="02020603050405020304" pitchFamily="18" charset="0"/>
              </a:rPr>
              <a:t>على المدى البعيد </a:t>
            </a:r>
            <a:r>
              <a:rPr lang="en-US" sz="1800" dirty="0" smtClean="0">
                <a:latin typeface="Times New Roman" panose="02020603050405020304" pitchFamily="18" charset="0"/>
                <a:cs typeface="Arial" panose="020B0604020202020204" pitchFamily="34" charset="0"/>
              </a:rPr>
              <a:t>      - literal translation of meaning:   ex:  in the long run        </a:t>
            </a:r>
          </a:p>
          <a:p>
            <a:pPr marL="0" indent="0" algn="l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Arial" panose="020B0604020202020204" pitchFamily="34" charset="0"/>
              </a:rPr>
              <a:t>              </a:t>
            </a:r>
            <a:r>
              <a:rPr lang="ar-IQ" sz="1800" dirty="0" smtClean="0"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</a:p>
          <a:p>
            <a:pPr marL="0" indent="0" algn="l">
              <a:buNone/>
            </a:pPr>
            <a:r>
              <a:rPr lang="en-US" sz="1800" dirty="0" smtClean="0">
                <a:latin typeface="Times New Roman" panose="02020603050405020304" pitchFamily="18" charset="0"/>
                <a:cs typeface="Arial" panose="020B0604020202020204" pitchFamily="34" charset="0"/>
              </a:rPr>
              <a:t>   </a:t>
            </a:r>
            <a:r>
              <a:rPr lang="en-US" sz="1800" b="1" dirty="0" smtClean="0">
                <a:latin typeface="Times New Roman" panose="02020603050405020304" pitchFamily="18" charset="0"/>
                <a:cs typeface="Arial" panose="020B0604020202020204" pitchFamily="34" charset="0"/>
              </a:rPr>
              <a:t>2-  Free Translation </a:t>
            </a:r>
          </a:p>
          <a:p>
            <a:pPr marL="0" indent="0" algn="l">
              <a:buNone/>
            </a:pPr>
            <a:r>
              <a:rPr lang="ar-SA" sz="1800" dirty="0" smtClean="0">
                <a:latin typeface="Times New Roman" panose="02020603050405020304" pitchFamily="18" charset="0"/>
              </a:rPr>
              <a:t>عاد/ رجع بخفي حنين ( خالي الوفاض)</a:t>
            </a:r>
            <a:r>
              <a:rPr lang="en-US" sz="1800" dirty="0" smtClean="0">
                <a:latin typeface="Times New Roman" panose="02020603050405020304" pitchFamily="18" charset="0"/>
              </a:rPr>
              <a:t>    </a:t>
            </a:r>
            <a:r>
              <a:rPr lang="en-US" sz="1800" dirty="0" smtClean="0">
                <a:latin typeface="Times New Roman" panose="02020603050405020304" pitchFamily="18" charset="0"/>
                <a:cs typeface="Arial" panose="020B0604020202020204" pitchFamily="34" charset="0"/>
              </a:rPr>
              <a:t> - bound free : ex: He got nothing at the end</a:t>
            </a:r>
          </a:p>
          <a:p>
            <a:pPr marL="0" indent="0" algn="l">
              <a:buNone/>
            </a:pPr>
            <a:r>
              <a:rPr lang="ar-IQ" sz="1800" dirty="0" smtClean="0">
                <a:latin typeface="Times New Roman" panose="02020603050405020304" pitchFamily="18" charset="0"/>
              </a:rPr>
              <a:t>تفضل </a:t>
            </a:r>
            <a:r>
              <a:rPr lang="ar-IQ" sz="1800" dirty="0">
                <a:latin typeface="Times New Roman" panose="02020603050405020304" pitchFamily="18" charset="0"/>
              </a:rPr>
              <a:t>بالانصراف سيد ولسون. عندنا </a:t>
            </a:r>
            <a:r>
              <a:rPr lang="ar-IQ" sz="1800" dirty="0" smtClean="0">
                <a:latin typeface="Times New Roman" panose="02020603050405020304" pitchFamily="18" charset="0"/>
              </a:rPr>
              <a:t>غيرك</a:t>
            </a:r>
            <a:r>
              <a:rPr lang="ar-IQ" sz="1800" dirty="0" smtClean="0">
                <a:latin typeface="Times New Roman" panose="02020603050405020304" pitchFamily="18" charset="0"/>
                <a:cs typeface="Arial" panose="020B0604020202020204" pitchFamily="34" charset="0"/>
              </a:rPr>
              <a:t>.</a:t>
            </a:r>
            <a:r>
              <a:rPr lang="en-US" sz="1800" dirty="0" smtClean="0">
                <a:latin typeface="Times New Roman" panose="02020603050405020304" pitchFamily="18" charset="0"/>
                <a:cs typeface="Arial" panose="020B0604020202020204" pitchFamily="34" charset="0"/>
              </a:rPr>
              <a:t>- </a:t>
            </a:r>
            <a:r>
              <a:rPr lang="en-US" sz="1800" dirty="0">
                <a:latin typeface="Times New Roman" panose="02020603050405020304" pitchFamily="18" charset="0"/>
                <a:cs typeface="Arial" panose="020B0604020202020204" pitchFamily="34" charset="0"/>
              </a:rPr>
              <a:t>loose free : ex: Thank you, Mr. Wilson. Next please. </a:t>
            </a:r>
            <a:r>
              <a:rPr lang="en-US" sz="1800" dirty="0" smtClean="0">
                <a:latin typeface="Times New Roman" panose="02020603050405020304" pitchFamily="18" charset="0"/>
                <a:cs typeface="Arial" panose="020B0604020202020204" pitchFamily="34" charset="0"/>
              </a:rPr>
              <a:t>  </a:t>
            </a:r>
            <a:r>
              <a:rPr lang="ar-IQ" sz="1800" dirty="0" smtClean="0">
                <a:latin typeface="Times New Roman" panose="02020603050405020304" pitchFamily="18" charset="0"/>
              </a:rPr>
              <a:t> </a:t>
            </a:r>
            <a:r>
              <a:rPr lang="en-US" sz="1800" dirty="0" smtClean="0">
                <a:latin typeface="Times New Roman" panose="02020603050405020304" pitchFamily="18" charset="0"/>
                <a:cs typeface="Arial" panose="020B0604020202020204" pitchFamily="34" charset="0"/>
              </a:rPr>
              <a:t>    </a:t>
            </a:r>
            <a:endParaRPr lang="ar-IQ" sz="1800" dirty="0" smtClean="0">
              <a:latin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l">
              <a:buNone/>
            </a:pPr>
            <a:endParaRPr lang="ar-SA" sz="1800" dirty="0" smtClean="0">
              <a:latin typeface="Times New Roman" panose="02020603050405020304" pitchFamily="18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17865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88292" y="0"/>
            <a:ext cx="7424352" cy="729049"/>
          </a:xfrm>
        </p:spPr>
        <p:txBody>
          <a:bodyPr>
            <a:normAutofit/>
          </a:bodyPr>
          <a:lstStyle/>
          <a:p>
            <a:pPr algn="ctr"/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</a:rPr>
              <a:t>Problems of </a:t>
            </a:r>
            <a:r>
              <a:rPr lang="en-US" sz="20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Translation</a:t>
            </a:r>
            <a:endParaRPr lang="ar-IQ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3567" y="877330"/>
            <a:ext cx="11874843" cy="5350475"/>
          </a:xfrm>
        </p:spPr>
        <p:txBody>
          <a:bodyPr/>
          <a:lstStyle/>
          <a:p>
            <a:pPr marL="0" indent="0" algn="l">
              <a:buNone/>
            </a:pPr>
            <a:r>
              <a:rPr lang="en-US" sz="1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Definition</a:t>
            </a:r>
          </a:p>
          <a:p>
            <a:pPr marL="0" indent="0" algn="l">
              <a:buNone/>
            </a:pPr>
            <a:r>
              <a:rPr lang="en-US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A translation problem is any difficulty which makes us stop translating to think about, rewrite or use a dictionary to cheque the meaning of </a:t>
            </a:r>
            <a:r>
              <a:rPr lang="en-US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a</a:t>
            </a:r>
          </a:p>
          <a:p>
            <a:pPr marL="0" indent="0" algn="l">
              <a:buNone/>
            </a:pPr>
            <a:r>
              <a:rPr lang="en-US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word, etc. It is anything in the text that obliges us to stop translating. It could be posed at the grammar, words, style and sounds levels</a:t>
            </a:r>
            <a:r>
              <a:rPr lang="en-US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.</a:t>
            </a:r>
          </a:p>
          <a:p>
            <a:pPr marL="0" indent="0" algn="l">
              <a:buNone/>
            </a:pPr>
            <a:endParaRPr lang="en-US" sz="1600" dirty="0" smtClean="0"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marL="0" indent="0" algn="l">
              <a:buNone/>
            </a:pPr>
            <a:r>
              <a:rPr lang="en-US" sz="18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Kinds</a:t>
            </a:r>
          </a:p>
          <a:p>
            <a:pPr marL="0" indent="0" algn="l">
              <a:buNone/>
            </a:pPr>
            <a:r>
              <a:rPr lang="en-US" sz="1600" b="1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 </a:t>
            </a:r>
            <a:r>
              <a:rPr lang="en-US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Grammatical problems: are due to:</a:t>
            </a:r>
          </a:p>
          <a:p>
            <a:pPr marL="0" indent="0" algn="l">
              <a:lnSpc>
                <a:spcPct val="100000"/>
              </a:lnSpc>
              <a:buNone/>
            </a:pPr>
            <a:r>
              <a:rPr lang="en-US" sz="1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</a:t>
            </a:r>
            <a:r>
              <a:rPr lang="en-US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a- a complicated SL grammar</a:t>
            </a:r>
          </a:p>
          <a:p>
            <a:pPr marL="0" indent="0" algn="l">
              <a:lnSpc>
                <a:spcPct val="100000"/>
              </a:lnSpc>
              <a:buNone/>
            </a:pPr>
            <a:r>
              <a:rPr lang="en-US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b- different TL grammar</a:t>
            </a:r>
          </a:p>
          <a:p>
            <a:pPr marL="0" indent="0" algn="l">
              <a:lnSpc>
                <a:spcPct val="100000"/>
              </a:lnSpc>
              <a:buNone/>
            </a:pPr>
            <a:r>
              <a:rPr lang="en-US" sz="16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en-US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c- different TL word order</a:t>
            </a:r>
          </a:p>
          <a:p>
            <a:pPr marL="0" indent="0" algn="l">
              <a:buNone/>
            </a:pPr>
            <a:r>
              <a:rPr lang="en-US" sz="18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</a:t>
            </a:r>
            <a:r>
              <a:rPr lang="en-US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Lexical problems</a:t>
            </a:r>
          </a:p>
          <a:p>
            <a:pPr marL="0" indent="0" algn="l">
              <a:buNone/>
            </a:pPr>
            <a:r>
              <a:rPr lang="en-US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 Stylistic problems</a:t>
            </a:r>
          </a:p>
          <a:p>
            <a:pPr marL="0" indent="0" algn="l">
              <a:buNone/>
            </a:pPr>
            <a:r>
              <a:rPr lang="en-US" sz="16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-Phonological problems</a:t>
            </a: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/>
            </a:r>
            <a:br>
              <a:rPr lang="en-US" dirty="0" smtClean="0">
                <a:latin typeface="Times New Roman" panose="02020603050405020304" pitchFamily="18" charset="0"/>
                <a:ea typeface="Calibri" panose="020F0502020204030204" pitchFamily="34" charset="0"/>
              </a:rPr>
            </a:br>
            <a:endParaRPr lang="ar-IQ" dirty="0"/>
          </a:p>
        </p:txBody>
      </p:sp>
    </p:spTree>
    <p:extLst>
      <p:ext uri="{BB962C8B-B14F-4D97-AF65-F5344CB8AC3E}">
        <p14:creationId xmlns:p14="http://schemas.microsoft.com/office/powerpoint/2010/main" val="41548062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7546" y="218364"/>
            <a:ext cx="11606852" cy="682388"/>
          </a:xfrm>
        </p:spPr>
        <p:txBody>
          <a:bodyPr>
            <a:normAutofit/>
          </a:bodyPr>
          <a:lstStyle/>
          <a:p>
            <a:pPr algn="ctr"/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</a:rPr>
              <a:t>Grammatical problems</a:t>
            </a:r>
            <a:endParaRPr lang="ar-IQ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2012" y="1091821"/>
            <a:ext cx="11702386" cy="5540991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1800" dirty="0" smtClean="0">
                <a:cs typeface="+mj-cs"/>
              </a:rPr>
              <a:t>English and Arabic belong to two different and distant language families, West Germanic and Semitic. Consequently, </a:t>
            </a:r>
            <a:r>
              <a:rPr lang="en-US" sz="1800" dirty="0" smtClean="0">
                <a:cs typeface="+mj-cs"/>
              </a:rPr>
              <a:t>their</a:t>
            </a:r>
          </a:p>
          <a:p>
            <a:pPr marL="0" indent="0" algn="l">
              <a:buNone/>
            </a:pPr>
            <a:r>
              <a:rPr lang="en-US" sz="1800" dirty="0" smtClean="0">
                <a:cs typeface="+mj-cs"/>
              </a:rPr>
              <a:t> </a:t>
            </a:r>
            <a:r>
              <a:rPr lang="en-US" sz="1800" dirty="0" smtClean="0">
                <a:cs typeface="+mj-cs"/>
              </a:rPr>
              <a:t>grammars are sharply different. </a:t>
            </a:r>
          </a:p>
          <a:p>
            <a:pPr marL="0" indent="0" algn="l">
              <a:buNone/>
            </a:pPr>
            <a:endParaRPr lang="en-US" sz="1800" dirty="0" smtClean="0">
              <a:cs typeface="+mj-cs"/>
            </a:endParaRPr>
          </a:p>
          <a:p>
            <a:pPr marL="0" indent="0" algn="l">
              <a:buNone/>
            </a:pPr>
            <a:r>
              <a:rPr lang="en-US" sz="1800" dirty="0" smtClean="0">
                <a:cs typeface="+mj-cs"/>
              </a:rPr>
              <a:t>Grammatical </a:t>
            </a:r>
            <a:r>
              <a:rPr lang="en-US" sz="1800" dirty="0" smtClean="0">
                <a:cs typeface="+mj-cs"/>
              </a:rPr>
              <a:t>problems are</a:t>
            </a:r>
            <a:r>
              <a:rPr lang="en-US" sz="1800" dirty="0" smtClean="0">
                <a:cs typeface="+mj-cs"/>
              </a:rPr>
              <a:t>:</a:t>
            </a:r>
          </a:p>
          <a:p>
            <a:pPr marL="0" indent="0" algn="l">
              <a:buNone/>
            </a:pPr>
            <a:endParaRPr lang="en-US" sz="1800" dirty="0" smtClean="0">
              <a:cs typeface="+mj-cs"/>
            </a:endParaRPr>
          </a:p>
          <a:p>
            <a:pPr marL="0" indent="0" algn="l">
              <a:buNone/>
            </a:pPr>
            <a:r>
              <a:rPr lang="en-US" sz="1800" b="1" dirty="0" smtClean="0">
                <a:cs typeface="+mj-cs"/>
              </a:rPr>
              <a:t>Translation of V. Be; am, is, are/ was, were/ be, been</a:t>
            </a:r>
          </a:p>
          <a:p>
            <a:pPr marL="0" indent="0" algn="l">
              <a:buNone/>
            </a:pPr>
            <a:r>
              <a:rPr lang="en-US" sz="1800" dirty="0">
                <a:cs typeface="+mj-cs"/>
              </a:rPr>
              <a:t> </a:t>
            </a:r>
            <a:r>
              <a:rPr lang="en-US" sz="1800" dirty="0" smtClean="0">
                <a:cs typeface="+mj-cs"/>
              </a:rPr>
              <a:t>Problem 1:  literal translation of V. Be am, is , are in the case of: </a:t>
            </a:r>
          </a:p>
          <a:p>
            <a:pPr marL="0" indent="0" algn="l">
              <a:buNone/>
            </a:pPr>
            <a:r>
              <a:rPr lang="en-US" sz="1800" dirty="0" smtClean="0">
                <a:cs typeface="+mj-cs"/>
              </a:rPr>
              <a:t>   - present progressive</a:t>
            </a:r>
          </a:p>
          <a:p>
            <a:pPr marL="0" indent="0" algn="l">
              <a:buNone/>
            </a:pPr>
            <a:r>
              <a:rPr lang="en-US" sz="1800" dirty="0" smtClean="0">
                <a:cs typeface="+mj-cs"/>
              </a:rPr>
              <a:t>   - present passive voice</a:t>
            </a:r>
          </a:p>
          <a:p>
            <a:pPr marL="0" indent="0" algn="l">
              <a:buNone/>
            </a:pPr>
            <a:r>
              <a:rPr lang="ar-SA" sz="1800" dirty="0" smtClean="0"/>
              <a:t>:</a:t>
            </a:r>
            <a:r>
              <a:rPr lang="ar-IQ" sz="1800" dirty="0"/>
              <a:t>(</a:t>
            </a:r>
            <a:r>
              <a:rPr lang="ar-IQ" sz="1800" dirty="0" smtClean="0"/>
              <a:t>كان</a:t>
            </a:r>
            <a:r>
              <a:rPr lang="en-US" sz="1800" dirty="0" smtClean="0"/>
              <a:t> </a:t>
            </a:r>
            <a:r>
              <a:rPr lang="en-US" sz="1800" dirty="0"/>
              <a:t>Problem </a:t>
            </a:r>
            <a:r>
              <a:rPr lang="en-US" sz="1800" dirty="0" smtClean="0">
                <a:cs typeface="+mj-cs"/>
              </a:rPr>
              <a:t>2: </a:t>
            </a:r>
            <a:r>
              <a:rPr lang="en-US" sz="1800" dirty="0">
                <a:cs typeface="+mj-cs"/>
              </a:rPr>
              <a:t>t</a:t>
            </a:r>
            <a:r>
              <a:rPr lang="en-US" sz="1800" dirty="0"/>
              <a:t>he same literal translation of was/were into (</a:t>
            </a:r>
            <a:endParaRPr lang="en-US" sz="1800" dirty="0" smtClean="0">
              <a:cs typeface="+mj-cs"/>
            </a:endParaRPr>
          </a:p>
          <a:p>
            <a:pPr marL="0" indent="0" algn="l">
              <a:buNone/>
            </a:pPr>
            <a:r>
              <a:rPr lang="en-US" sz="1800" dirty="0" smtClean="0">
                <a:cs typeface="+mj-cs"/>
              </a:rPr>
              <a:t>– as main verb</a:t>
            </a:r>
          </a:p>
          <a:p>
            <a:pPr marL="0" indent="0" algn="l">
              <a:buNone/>
            </a:pPr>
            <a:r>
              <a:rPr lang="en-US" sz="1800" dirty="0" smtClean="0">
                <a:cs typeface="+mj-cs"/>
              </a:rPr>
              <a:t>- as aux. past progressive</a:t>
            </a:r>
          </a:p>
          <a:p>
            <a:pPr marL="0" indent="0" algn="l">
              <a:buNone/>
            </a:pPr>
            <a:r>
              <a:rPr lang="en-US" sz="1800" dirty="0" smtClean="0">
                <a:cs typeface="+mj-cs"/>
              </a:rPr>
              <a:t>- the past voice</a:t>
            </a:r>
          </a:p>
          <a:p>
            <a:pPr marL="0" indent="0" algn="l">
              <a:buNone/>
            </a:pPr>
            <a:r>
              <a:rPr lang="en-US" sz="1800" dirty="0" smtClean="0">
                <a:cs typeface="+mj-cs"/>
              </a:rPr>
              <a:t> </a:t>
            </a:r>
            <a:r>
              <a:rPr lang="en-US" sz="1800" dirty="0"/>
              <a:t>Problem </a:t>
            </a:r>
            <a:r>
              <a:rPr lang="en-US" sz="1800" dirty="0" smtClean="0">
                <a:cs typeface="+mj-cs"/>
              </a:rPr>
              <a:t>3: the negligence, or the literal translation of ‘been’ </a:t>
            </a:r>
            <a:endParaRPr lang="ar-IQ" sz="1800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1353972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363" y="191070"/>
            <a:ext cx="11709779" cy="805218"/>
          </a:xfrm>
        </p:spPr>
        <p:txBody>
          <a:bodyPr>
            <a:normAutofit/>
          </a:bodyPr>
          <a:lstStyle/>
          <a:p>
            <a:pPr algn="ctr"/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</a:rPr>
              <a:t>Grammatical problems</a:t>
            </a:r>
            <a:endParaRPr lang="ar-IQ" sz="2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8363" y="996287"/>
            <a:ext cx="11709779" cy="5704763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2000" b="1" dirty="0">
                <a:cs typeface="+mj-cs"/>
              </a:rPr>
              <a:t>Translation of V. </a:t>
            </a:r>
            <a:r>
              <a:rPr lang="en-US" sz="2000" b="1" dirty="0" smtClean="0">
                <a:cs typeface="+mj-cs"/>
              </a:rPr>
              <a:t>Do</a:t>
            </a:r>
          </a:p>
          <a:p>
            <a:pPr algn="l">
              <a:buFontTx/>
              <a:buChar char="-"/>
            </a:pPr>
            <a:r>
              <a:rPr lang="en-US" sz="2000" dirty="0" smtClean="0"/>
              <a:t>- Problem 1 and solution: ‘Do’ in the negative</a:t>
            </a:r>
          </a:p>
          <a:p>
            <a:pPr algn="l">
              <a:buFontTx/>
              <a:buChar char="-"/>
            </a:pPr>
            <a:r>
              <a:rPr lang="en-US" sz="2000" dirty="0" smtClean="0"/>
              <a:t>- </a:t>
            </a:r>
            <a:r>
              <a:rPr lang="en-US" sz="2000" dirty="0"/>
              <a:t>Problem </a:t>
            </a:r>
            <a:r>
              <a:rPr lang="en-US" sz="2000" dirty="0" smtClean="0"/>
              <a:t>2 </a:t>
            </a:r>
            <a:r>
              <a:rPr lang="en-US" sz="2000" dirty="0"/>
              <a:t>and solution: ‘</a:t>
            </a:r>
            <a:r>
              <a:rPr lang="en-US" sz="2000" dirty="0" smtClean="0"/>
              <a:t>Did’ </a:t>
            </a:r>
            <a:r>
              <a:rPr lang="en-US" sz="2000" dirty="0"/>
              <a:t>in the </a:t>
            </a:r>
            <a:r>
              <a:rPr lang="en-US" sz="2000" dirty="0" smtClean="0"/>
              <a:t>negative</a:t>
            </a:r>
          </a:p>
          <a:p>
            <a:pPr algn="l">
              <a:buFontTx/>
              <a:buChar char="-"/>
            </a:pPr>
            <a:r>
              <a:rPr lang="en-US" sz="2000" dirty="0"/>
              <a:t>- Problem </a:t>
            </a:r>
            <a:r>
              <a:rPr lang="en-US" sz="2000" dirty="0" smtClean="0"/>
              <a:t>3 </a:t>
            </a:r>
            <a:r>
              <a:rPr lang="en-US" sz="2000" dirty="0"/>
              <a:t>and solution: ‘Do’ in the </a:t>
            </a:r>
            <a:r>
              <a:rPr lang="en-US" sz="2000" dirty="0" smtClean="0"/>
              <a:t>question</a:t>
            </a:r>
          </a:p>
          <a:p>
            <a:pPr algn="l">
              <a:buFontTx/>
              <a:buChar char="-"/>
            </a:pPr>
            <a:r>
              <a:rPr lang="en-US" sz="2000" dirty="0"/>
              <a:t>- Problem </a:t>
            </a:r>
            <a:r>
              <a:rPr lang="en-US" sz="2000" dirty="0" smtClean="0"/>
              <a:t>4 </a:t>
            </a:r>
            <a:r>
              <a:rPr lang="en-US" sz="2000" dirty="0"/>
              <a:t>and solution: </a:t>
            </a:r>
            <a:r>
              <a:rPr lang="en-US" sz="2000" dirty="0" smtClean="0"/>
              <a:t>the misunderstanding of ‘do’ as a substitute verb</a:t>
            </a:r>
          </a:p>
          <a:p>
            <a:pPr algn="l">
              <a:buFontTx/>
              <a:buChar char="-"/>
            </a:pPr>
            <a:r>
              <a:rPr lang="en-US" sz="2000" dirty="0"/>
              <a:t>- Problem </a:t>
            </a:r>
            <a:r>
              <a:rPr lang="en-US" sz="2000" dirty="0" smtClean="0"/>
              <a:t>5 </a:t>
            </a:r>
            <a:r>
              <a:rPr lang="en-US" sz="2000" dirty="0"/>
              <a:t>and solution: ‘Do’ </a:t>
            </a:r>
            <a:r>
              <a:rPr lang="en-US" sz="2000" dirty="0" smtClean="0"/>
              <a:t>as a main </a:t>
            </a:r>
            <a:r>
              <a:rPr lang="en-US" sz="2000" dirty="0" smtClean="0"/>
              <a:t>verb</a:t>
            </a:r>
          </a:p>
          <a:p>
            <a:pPr algn="l">
              <a:buFontTx/>
              <a:buChar char="-"/>
            </a:pPr>
            <a:endParaRPr lang="ar-IQ" sz="2000" dirty="0"/>
          </a:p>
          <a:p>
            <a:pPr algn="l">
              <a:buFontTx/>
              <a:buChar char="-"/>
            </a:pPr>
            <a:r>
              <a:rPr lang="en-US" sz="2000" b="1" dirty="0"/>
              <a:t>Translation of V. </a:t>
            </a:r>
            <a:r>
              <a:rPr lang="en-US" sz="2000" b="1" dirty="0" smtClean="0"/>
              <a:t>Have</a:t>
            </a:r>
            <a:endParaRPr lang="en-US" sz="2000" b="1" dirty="0" smtClean="0"/>
          </a:p>
          <a:p>
            <a:pPr algn="l">
              <a:buFontTx/>
              <a:buChar char="-"/>
            </a:pPr>
            <a:r>
              <a:rPr lang="en-US" sz="2000" dirty="0" smtClean="0"/>
              <a:t>- Problem </a:t>
            </a:r>
            <a:r>
              <a:rPr lang="en-US" sz="2000" dirty="0"/>
              <a:t>1 and solution: </a:t>
            </a:r>
            <a:r>
              <a:rPr lang="en-US" sz="2000" dirty="0" smtClean="0"/>
              <a:t>‘Have’ as an aux.</a:t>
            </a:r>
          </a:p>
          <a:p>
            <a:pPr algn="l">
              <a:buFontTx/>
              <a:buChar char="-"/>
            </a:pPr>
            <a:r>
              <a:rPr lang="en-US" sz="2000" dirty="0" smtClean="0"/>
              <a:t>- Problem 2 </a:t>
            </a:r>
            <a:r>
              <a:rPr lang="en-US" sz="2000" dirty="0"/>
              <a:t>and solution: </a:t>
            </a:r>
            <a:r>
              <a:rPr lang="en-US" sz="2000" dirty="0" smtClean="0"/>
              <a:t>‘Have’ as a main verb: different meanings</a:t>
            </a:r>
            <a:endParaRPr lang="en-US" sz="2000" dirty="0"/>
          </a:p>
          <a:p>
            <a:pPr algn="l">
              <a:buFontTx/>
              <a:buChar char="-"/>
            </a:pPr>
            <a:endParaRPr lang="en-US" sz="2000" dirty="0"/>
          </a:p>
          <a:p>
            <a:pPr algn="l">
              <a:buFontTx/>
              <a:buChar char="-"/>
            </a:pPr>
            <a:endParaRPr lang="en-US" sz="2000" b="1" dirty="0" smtClean="0"/>
          </a:p>
          <a:p>
            <a:pPr algn="l">
              <a:buFontTx/>
              <a:buChar char="-"/>
            </a:pPr>
            <a:endParaRPr lang="en-US" sz="2000" b="1" dirty="0"/>
          </a:p>
          <a:p>
            <a:pPr algn="l">
              <a:buFontTx/>
              <a:buChar char="-"/>
            </a:pPr>
            <a:endParaRPr lang="ar-IQ" sz="2000" dirty="0"/>
          </a:p>
          <a:p>
            <a:pPr algn="l">
              <a:buFontTx/>
              <a:buChar char="-"/>
            </a:pPr>
            <a:endParaRPr lang="ar-IQ" sz="2000" dirty="0"/>
          </a:p>
          <a:p>
            <a:pPr marL="0" indent="0" algn="l">
              <a:buNone/>
            </a:pPr>
            <a:endParaRPr lang="ar-IQ" sz="2000" dirty="0" smtClean="0"/>
          </a:p>
          <a:p>
            <a:pPr marL="0" indent="0" algn="l">
              <a:buNone/>
            </a:pPr>
            <a:endParaRPr lang="ar-IQ" sz="2000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0975772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280" y="150126"/>
            <a:ext cx="11955439" cy="723331"/>
          </a:xfrm>
        </p:spPr>
        <p:txBody>
          <a:bodyPr>
            <a:normAutofit/>
          </a:bodyPr>
          <a:lstStyle/>
          <a:p>
            <a:pPr algn="ctr"/>
            <a:r>
              <a:rPr lang="en-US" sz="2000" b="1" dirty="0">
                <a:latin typeface="Times New Roman" panose="02020603050405020304" pitchFamily="18" charset="0"/>
                <a:ea typeface="Calibri" panose="020F0502020204030204" pitchFamily="34" charset="0"/>
              </a:rPr>
              <a:t>Grammatical problems</a:t>
            </a:r>
            <a:endParaRPr lang="ar-IQ" sz="2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8280" y="873456"/>
            <a:ext cx="11837158" cy="5650173"/>
          </a:xfrm>
        </p:spPr>
        <p:txBody>
          <a:bodyPr>
            <a:normAutofit/>
          </a:bodyPr>
          <a:lstStyle/>
          <a:p>
            <a:pPr marL="0" indent="0" algn="l">
              <a:buNone/>
            </a:pPr>
            <a:r>
              <a:rPr lang="en-US" sz="2000" b="1" dirty="0" smtClean="0">
                <a:cs typeface="+mj-cs"/>
              </a:rPr>
              <a:t>Translation of Modals</a:t>
            </a:r>
          </a:p>
          <a:p>
            <a:pPr marL="0" indent="0" algn="l">
              <a:buNone/>
            </a:pPr>
            <a:r>
              <a:rPr lang="en-US" sz="2000" dirty="0" smtClean="0">
                <a:cs typeface="+mj-cs"/>
              </a:rPr>
              <a:t>Problem 1 and solution: ‘will, would, shall’ are not verbs in Arabic</a:t>
            </a:r>
          </a:p>
          <a:p>
            <a:pPr marL="0" indent="0" algn="l">
              <a:buNone/>
            </a:pPr>
            <a:r>
              <a:rPr lang="en-US" sz="2000" dirty="0"/>
              <a:t>Problem </a:t>
            </a:r>
            <a:r>
              <a:rPr lang="en-US" sz="2000" dirty="0" smtClean="0"/>
              <a:t>2 </a:t>
            </a:r>
            <a:r>
              <a:rPr lang="en-US" sz="2000" dirty="0"/>
              <a:t>and solution: </a:t>
            </a:r>
            <a:r>
              <a:rPr lang="en-US" sz="2000" dirty="0" smtClean="0"/>
              <a:t>the literal translation of modals into one word</a:t>
            </a:r>
          </a:p>
          <a:p>
            <a:pPr marL="0" indent="0" algn="l">
              <a:buNone/>
            </a:pPr>
            <a:r>
              <a:rPr lang="en-US" sz="2000" dirty="0" smtClean="0"/>
              <a:t>Problem 3 </a:t>
            </a:r>
            <a:r>
              <a:rPr lang="en-US" sz="2000" dirty="0"/>
              <a:t>and solution: </a:t>
            </a:r>
            <a:r>
              <a:rPr lang="en-US" sz="2000" dirty="0" smtClean="0"/>
              <a:t>the special use of ‘shall’</a:t>
            </a:r>
          </a:p>
          <a:p>
            <a:pPr marL="0" indent="0" algn="l">
              <a:buNone/>
            </a:pPr>
            <a:r>
              <a:rPr lang="en-US" sz="2000" dirty="0"/>
              <a:t>Problem </a:t>
            </a:r>
            <a:r>
              <a:rPr lang="en-US" sz="2000" dirty="0" smtClean="0"/>
              <a:t>4 </a:t>
            </a:r>
            <a:r>
              <a:rPr lang="en-US" sz="2000" dirty="0"/>
              <a:t>and solution: </a:t>
            </a:r>
            <a:r>
              <a:rPr lang="en-US" sz="2000" dirty="0" smtClean="0"/>
              <a:t>‘should’ is used for obligation only</a:t>
            </a:r>
          </a:p>
          <a:p>
            <a:pPr marL="0" indent="0" algn="l">
              <a:buNone/>
            </a:pPr>
            <a:r>
              <a:rPr lang="en-US" sz="2000" dirty="0"/>
              <a:t>Problem </a:t>
            </a:r>
            <a:r>
              <a:rPr lang="en-US" sz="2000" dirty="0" smtClean="0"/>
              <a:t>5 </a:t>
            </a:r>
            <a:r>
              <a:rPr lang="en-US" sz="2000" dirty="0"/>
              <a:t>and solution: </a:t>
            </a:r>
            <a:r>
              <a:rPr lang="en-US" sz="2000" dirty="0" smtClean="0"/>
              <a:t>the confusion of ‘must have’ and ‘should have’</a:t>
            </a:r>
          </a:p>
          <a:p>
            <a:pPr marL="0" indent="0" algn="l">
              <a:buNone/>
            </a:pPr>
            <a:r>
              <a:rPr lang="en-US" sz="2000" dirty="0" smtClean="0"/>
              <a:t>Problem 6 </a:t>
            </a:r>
            <a:r>
              <a:rPr lang="en-US" sz="2000" dirty="0"/>
              <a:t>and solution</a:t>
            </a:r>
            <a:r>
              <a:rPr lang="en-US" sz="2000" dirty="0" smtClean="0"/>
              <a:t>: the unclear meaning of ‘could’ ‘would’ ‘might’</a:t>
            </a:r>
          </a:p>
          <a:p>
            <a:pPr marL="0" indent="0" algn="l">
              <a:buNone/>
            </a:pPr>
            <a:r>
              <a:rPr lang="en-US" sz="2000" dirty="0"/>
              <a:t>Problem </a:t>
            </a:r>
            <a:r>
              <a:rPr lang="en-US" sz="2000" dirty="0" smtClean="0"/>
              <a:t>7 </a:t>
            </a:r>
            <a:r>
              <a:rPr lang="en-US" sz="2000" dirty="0"/>
              <a:t>and solution: </a:t>
            </a:r>
            <a:r>
              <a:rPr lang="en-US" sz="2000" dirty="0" smtClean="0"/>
              <a:t>‘can’ ‘will’ = may</a:t>
            </a:r>
          </a:p>
          <a:p>
            <a:pPr marL="0" indent="0" algn="l">
              <a:buNone/>
            </a:pPr>
            <a:endParaRPr lang="en-US" sz="2000" dirty="0" smtClean="0"/>
          </a:p>
          <a:p>
            <a:pPr marL="0" indent="0" algn="l">
              <a:buNone/>
            </a:pPr>
            <a:r>
              <a:rPr lang="en-US" sz="2000" b="1" dirty="0"/>
              <a:t>Translation of </a:t>
            </a:r>
            <a:r>
              <a:rPr lang="en-US" sz="2000" b="1" dirty="0" smtClean="0"/>
              <a:t>Questions</a:t>
            </a:r>
          </a:p>
          <a:p>
            <a:pPr marL="0" indent="0" algn="l">
              <a:buNone/>
            </a:pPr>
            <a:r>
              <a:rPr lang="en-US" sz="2000" dirty="0"/>
              <a:t>Problem 1 and solution</a:t>
            </a:r>
            <a:r>
              <a:rPr lang="en-US" sz="2000" dirty="0" smtClean="0"/>
              <a:t>: The possibility of imitating the question word</a:t>
            </a:r>
          </a:p>
          <a:p>
            <a:pPr marL="0" indent="0" algn="l">
              <a:buNone/>
            </a:pPr>
            <a:r>
              <a:rPr lang="en-US" sz="2000" dirty="0" smtClean="0"/>
              <a:t>with </a:t>
            </a:r>
            <a:r>
              <a:rPr lang="en-US" sz="2000" dirty="0"/>
              <a:t>WH-questions</a:t>
            </a:r>
            <a:r>
              <a:rPr lang="ar-IQ" sz="2000" dirty="0" smtClean="0">
                <a:latin typeface="Times New Roman" panose="02020603050405020304" pitchFamily="18" charset="0"/>
              </a:rPr>
              <a:t> </a:t>
            </a:r>
            <a:r>
              <a:rPr lang="ar-IQ" sz="2000" dirty="0">
                <a:latin typeface="Times New Roman" panose="02020603050405020304" pitchFamily="18" charset="0"/>
              </a:rPr>
              <a:t>(</a:t>
            </a:r>
            <a:r>
              <a:rPr lang="ar-IQ" sz="2000" dirty="0" smtClean="0">
                <a:latin typeface="Times New Roman" panose="02020603050405020304" pitchFamily="18" charset="0"/>
              </a:rPr>
              <a:t>هل)</a:t>
            </a:r>
            <a:r>
              <a:rPr lang="ar-IQ" sz="2000" dirty="0" smtClean="0"/>
              <a:t> </a:t>
            </a:r>
            <a:r>
              <a:rPr lang="en-US" sz="2000" dirty="0" smtClean="0"/>
              <a:t>of</a:t>
            </a:r>
            <a:r>
              <a:rPr lang="ar-IQ" sz="2000" dirty="0" smtClean="0">
                <a:latin typeface="Times New Roman" panose="02020603050405020304" pitchFamily="18" charset="0"/>
              </a:rPr>
              <a:t> </a:t>
            </a:r>
            <a:r>
              <a:rPr lang="en-US" sz="2000" dirty="0" smtClean="0"/>
              <a:t> </a:t>
            </a:r>
            <a:r>
              <a:rPr lang="en-US" sz="2000" dirty="0"/>
              <a:t>Problem 2 and solution: The disappearance</a:t>
            </a:r>
            <a:endParaRPr lang="en-US" sz="2000" b="1" dirty="0"/>
          </a:p>
          <a:p>
            <a:pPr marL="0" indent="0" algn="l">
              <a:buNone/>
            </a:pPr>
            <a:endParaRPr lang="en-US" sz="2000" dirty="0" smtClean="0"/>
          </a:p>
          <a:p>
            <a:pPr marL="0" indent="0" algn="l">
              <a:buNone/>
            </a:pPr>
            <a:endParaRPr lang="en-US" sz="2000" dirty="0" smtClean="0"/>
          </a:p>
          <a:p>
            <a:pPr marL="0" indent="0" algn="l">
              <a:buNone/>
            </a:pPr>
            <a:endParaRPr lang="ar-IQ" sz="2000" dirty="0"/>
          </a:p>
          <a:p>
            <a:pPr marL="0" indent="0" algn="l">
              <a:buNone/>
            </a:pPr>
            <a:endParaRPr lang="ar-IQ" sz="2000" dirty="0"/>
          </a:p>
          <a:p>
            <a:pPr marL="0" indent="0" algn="l">
              <a:buNone/>
            </a:pPr>
            <a:endParaRPr lang="ar-IQ" sz="2000" dirty="0"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864577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696</TotalTime>
  <Words>1783</Words>
  <Application>Microsoft Office PowerPoint</Application>
  <PresentationFormat>Widescreen</PresentationFormat>
  <Paragraphs>226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Times New Roman</vt:lpstr>
      <vt:lpstr>Office Theme</vt:lpstr>
      <vt:lpstr>PowerPoint Presentation</vt:lpstr>
      <vt:lpstr>2 ND SEMESTER</vt:lpstr>
      <vt:lpstr> Introduction  </vt:lpstr>
      <vt:lpstr>Introduction</vt:lpstr>
      <vt:lpstr>Approaches to Translation</vt:lpstr>
      <vt:lpstr>Problems of Translation</vt:lpstr>
      <vt:lpstr>Grammatical problems</vt:lpstr>
      <vt:lpstr>Grammatical problems</vt:lpstr>
      <vt:lpstr>Grammatical problems</vt:lpstr>
      <vt:lpstr>Grammatical problems</vt:lpstr>
      <vt:lpstr>Grammatical problems</vt:lpstr>
      <vt:lpstr>Grammatical problems</vt:lpstr>
      <vt:lpstr>Grammatical problems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LGA</dc:creator>
  <cp:lastModifiedBy>LGA</cp:lastModifiedBy>
  <cp:revision>72</cp:revision>
  <dcterms:created xsi:type="dcterms:W3CDTF">2019-01-16T10:10:14Z</dcterms:created>
  <dcterms:modified xsi:type="dcterms:W3CDTF">2019-10-02T14:34:22Z</dcterms:modified>
</cp:coreProperties>
</file>