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770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18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082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783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72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30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592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370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943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261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724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02E2-D0B7-4871-BA25-872301045669}" type="datetimeFigureOut">
              <a:rPr lang="ar-IQ" smtClean="0"/>
              <a:t>7/23/1439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A599F-5F10-4622-8F77-D1671184D5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86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579420"/>
            <a:ext cx="7128792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Regular Expression</a:t>
            </a:r>
          </a:p>
          <a:p>
            <a:pPr algn="ctr" rtl="0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 Arden’s Theorem</a:t>
            </a:r>
            <a:endParaRPr lang="ar-IQ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5983069"/>
            <a:ext cx="160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err="1" smtClean="0">
                <a:solidFill>
                  <a:srgbClr val="FF0000"/>
                </a:solidFill>
              </a:rPr>
              <a:t>Lec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#6</a:t>
            </a:r>
            <a:endParaRPr lang="ar-IQ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7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5496" y="5943600"/>
            <a:ext cx="4231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000" b="1" dirty="0">
                <a:solidFill>
                  <a:srgbClr val="7030A0"/>
                </a:solidFill>
              </a:rPr>
              <a:t>2</a:t>
            </a:r>
            <a:r>
              <a:rPr lang="en-US" sz="2000" b="1" baseline="30000" dirty="0">
                <a:solidFill>
                  <a:srgbClr val="7030A0"/>
                </a:solidFill>
              </a:rPr>
              <a:t>nd</a:t>
            </a:r>
            <a:r>
              <a:rPr lang="en-US" sz="2000" b="1" dirty="0">
                <a:solidFill>
                  <a:srgbClr val="7030A0"/>
                </a:solidFill>
              </a:rPr>
              <a:t>  Semester  2017-2018</a:t>
            </a:r>
          </a:p>
          <a:p>
            <a:pPr algn="ctr" rtl="0"/>
            <a:r>
              <a:rPr lang="en-US" sz="2000" b="1" dirty="0">
                <a:solidFill>
                  <a:srgbClr val="002060"/>
                </a:solidFill>
              </a:rPr>
              <a:t>Dr. </a:t>
            </a:r>
            <a:r>
              <a:rPr lang="en-US" sz="2000" b="1" dirty="0" err="1">
                <a:solidFill>
                  <a:srgbClr val="002060"/>
                </a:solidFill>
              </a:rPr>
              <a:t>Abdulhussein</a:t>
            </a:r>
            <a:r>
              <a:rPr lang="en-US" sz="2000" b="1" dirty="0">
                <a:solidFill>
                  <a:srgbClr val="002060"/>
                </a:solidFill>
              </a:rPr>
              <a:t> M. Abdullah</a:t>
            </a:r>
            <a:endParaRPr lang="ar-IQ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5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92088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700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297810"/>
            <a:ext cx="828092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Problem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construct a regular expression related to the automata given below −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2" descr="Description: finite_automat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6912"/>
            <a:ext cx="624704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483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Solution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1756792"/>
          </a:xfrm>
        </p:spPr>
        <p:txBody>
          <a:bodyPr/>
          <a:lstStyle/>
          <a:p>
            <a:pPr algn="l" rtl="0"/>
            <a:r>
              <a:rPr lang="en-US" sz="3000" dirty="0"/>
              <a:t>Here the initial state is q1 and the final state is </a:t>
            </a:r>
            <a:r>
              <a:rPr lang="en-US" sz="3000" dirty="0" smtClean="0"/>
              <a:t>q2</a:t>
            </a:r>
          </a:p>
          <a:p>
            <a:pPr marL="0" indent="0" algn="l" rtl="0">
              <a:buNone/>
            </a:pPr>
            <a:endParaRPr lang="en-US" sz="3000" dirty="0"/>
          </a:p>
          <a:p>
            <a:pPr algn="l" rtl="0"/>
            <a:r>
              <a:rPr lang="en-US" sz="3000" dirty="0"/>
              <a:t>Let’s write the below equations −</a:t>
            </a:r>
          </a:p>
          <a:p>
            <a:pPr algn="l"/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58" y="3446322"/>
            <a:ext cx="5183658" cy="264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9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38" y="842963"/>
            <a:ext cx="7096462" cy="3509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0371" y="5147900"/>
            <a:ext cx="6723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3200" dirty="0"/>
              <a:t>Hence, the regular expression </a:t>
            </a:r>
            <a:r>
              <a:rPr lang="en-US" sz="3200" dirty="0" smtClean="0"/>
              <a:t>is  </a:t>
            </a:r>
            <a:r>
              <a:rPr lang="en-US" sz="3200" b="1" dirty="0">
                <a:solidFill>
                  <a:srgbClr val="FF0000"/>
                </a:solidFill>
              </a:rPr>
              <a:t>0*10</a:t>
            </a:r>
            <a:r>
              <a:rPr lang="en-US" sz="3200" b="1" dirty="0" smtClean="0">
                <a:solidFill>
                  <a:srgbClr val="FF0000"/>
                </a:solidFill>
              </a:rPr>
              <a:t>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273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/>
          <a:lstStyle/>
          <a:p>
            <a:pPr algn="l" rtl="0"/>
            <a:r>
              <a:rPr lang="en-US" dirty="0" smtClean="0"/>
              <a:t>Identities of Regular Expression:-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5257800"/>
            <a:ext cx="81438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42576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7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Arden's Theorem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Let’s assume that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dirty="0"/>
              <a:t> be two regular expressions.</a:t>
            </a:r>
          </a:p>
          <a:p>
            <a:pPr algn="l" rtl="0"/>
            <a:r>
              <a:rPr lang="en-US" dirty="0"/>
              <a:t>Incase if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 does not include a </a:t>
            </a:r>
            <a:r>
              <a:rPr lang="en-US" b="1" dirty="0"/>
              <a:t>ϵ</a:t>
            </a:r>
            <a:r>
              <a:rPr lang="en-US" dirty="0"/>
              <a:t>, </a:t>
            </a:r>
            <a:r>
              <a:rPr lang="en-US" dirty="0" smtClean="0"/>
              <a:t>then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>
                <a:solidFill>
                  <a:srgbClr val="00B050"/>
                </a:solidFill>
              </a:rPr>
              <a:t>R</a:t>
            </a:r>
            <a:r>
              <a:rPr lang="en-US" dirty="0"/>
              <a:t> =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 </a:t>
            </a:r>
            <a:r>
              <a:rPr lang="en-US" dirty="0"/>
              <a:t>+ </a:t>
            </a:r>
            <a:r>
              <a:rPr lang="en-US" b="1" dirty="0">
                <a:solidFill>
                  <a:srgbClr val="00B050"/>
                </a:solidFill>
              </a:rPr>
              <a:t>R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 has a unique solution that </a:t>
            </a:r>
            <a:r>
              <a:rPr lang="en-US" dirty="0" smtClean="0"/>
              <a:t>is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>
                <a:solidFill>
                  <a:srgbClr val="00B050"/>
                </a:solidFill>
              </a:rPr>
              <a:t>R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QP</a:t>
            </a:r>
            <a:r>
              <a:rPr lang="en-US" b="1" dirty="0"/>
              <a:t>*</a:t>
            </a:r>
            <a:endParaRPr lang="en-US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209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 smtClean="0"/>
              <a:t>Proof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2869779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R </a:t>
            </a:r>
            <a:r>
              <a:rPr lang="en-US" dirty="0"/>
              <a:t>= Q + </a:t>
            </a:r>
            <a:r>
              <a:rPr lang="en-US" dirty="0" smtClean="0"/>
              <a:t>(Q </a:t>
            </a:r>
            <a:r>
              <a:rPr lang="en-US" dirty="0"/>
              <a:t>+ </a:t>
            </a:r>
            <a:r>
              <a:rPr lang="en-US" dirty="0" smtClean="0"/>
              <a:t>RP)P          </a:t>
            </a:r>
            <a:r>
              <a:rPr lang="en-US" dirty="0"/>
              <a:t> 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[</a:t>
            </a:r>
            <a:r>
              <a:rPr lang="en-US" dirty="0"/>
              <a:t>After putting the value R = Q + RP]</a:t>
            </a:r>
          </a:p>
          <a:p>
            <a:pPr algn="l" rtl="0"/>
            <a:r>
              <a:rPr lang="en-US" dirty="0"/>
              <a:t> R = Q + QP + RPP           </a:t>
            </a:r>
          </a:p>
          <a:p>
            <a:pPr algn="l" rtl="0"/>
            <a:r>
              <a:rPr lang="en-US" dirty="0"/>
              <a:t>If you include the value of R recursively repetitively then you will get the following equation </a:t>
            </a:r>
            <a:r>
              <a:rPr lang="en-US" dirty="0" smtClean="0"/>
              <a:t>−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/>
            <a:endParaRPr lang="ar-IQ" dirty="0"/>
          </a:p>
        </p:txBody>
      </p:sp>
      <p:pic>
        <p:nvPicPr>
          <p:cNvPr id="4" name="Picture 3" descr="r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080"/>
            <a:ext cx="626469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840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/>
              <a:t>Assumptions for Applying Arden’s Theorem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 algn="l" rtl="0"/>
            <a:r>
              <a:rPr lang="en-US" dirty="0" smtClean="0"/>
              <a:t>The </a:t>
            </a:r>
            <a:r>
              <a:rPr lang="en-US" dirty="0"/>
              <a:t>transition diagram must not have </a:t>
            </a:r>
            <a:r>
              <a:rPr lang="en-US" b="1" dirty="0"/>
              <a:t>ϵ</a:t>
            </a:r>
            <a:r>
              <a:rPr lang="en-US" dirty="0"/>
              <a:t> transitions</a:t>
            </a:r>
          </a:p>
          <a:p>
            <a:pPr lvl="0" algn="l" rtl="0"/>
            <a:r>
              <a:rPr lang="en-US" dirty="0"/>
              <a:t>It must have only one initial state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354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55165"/>
            <a:ext cx="8229600" cy="6614195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Method</a:t>
            </a:r>
            <a:endParaRPr lang="en-US" dirty="0"/>
          </a:p>
          <a:p>
            <a:pPr marL="0" indent="0" algn="l" rtl="0">
              <a:buNone/>
            </a:pPr>
            <a:r>
              <a:rPr lang="en-US" b="1" dirty="0"/>
              <a:t>Step 1</a:t>
            </a:r>
            <a:r>
              <a:rPr lang="en-US" dirty="0"/>
              <a:t> – Now create equations in the below mentioned form for all the states of the DFA having n states with initial state q1.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274638" indent="-274638" algn="l" rtl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Rij</a:t>
            </a:r>
            <a:r>
              <a:rPr lang="en-US" dirty="0" smtClean="0"/>
              <a:t> </a:t>
            </a:r>
            <a:r>
              <a:rPr lang="en-US" dirty="0"/>
              <a:t>represents the set of labels of edges from qi to </a:t>
            </a:r>
            <a:r>
              <a:rPr lang="en-US" dirty="0" err="1"/>
              <a:t>qj</a:t>
            </a:r>
            <a:r>
              <a:rPr lang="en-US" dirty="0"/>
              <a:t>, if no such edge exists, then </a:t>
            </a:r>
            <a:r>
              <a:rPr lang="en-US" dirty="0" err="1"/>
              <a:t>Rij</a:t>
            </a:r>
            <a:r>
              <a:rPr lang="en-US" dirty="0"/>
              <a:t> = ∅</a:t>
            </a:r>
          </a:p>
          <a:p>
            <a:pPr marL="0" indent="0" algn="l" rtl="0">
              <a:buNone/>
            </a:pPr>
            <a:r>
              <a:rPr lang="en-US" b="1" dirty="0"/>
              <a:t>Step 2</a:t>
            </a:r>
            <a:r>
              <a:rPr lang="en-US" dirty="0"/>
              <a:t> − Solve these equations to get the equation for the final state in terms of </a:t>
            </a:r>
            <a:r>
              <a:rPr lang="en-US" dirty="0" err="1"/>
              <a:t>Rij</a:t>
            </a:r>
            <a:endParaRPr lang="en-US" dirty="0"/>
          </a:p>
          <a:p>
            <a:pPr algn="l"/>
            <a:endParaRPr lang="ar-IQ" dirty="0"/>
          </a:p>
        </p:txBody>
      </p:sp>
      <p:pic>
        <p:nvPicPr>
          <p:cNvPr id="7" name="Picture 6" descr="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5184576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85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410960"/>
            <a:ext cx="820891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Problem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Construct a regular expression related to the automata given below.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4" descr="Description: finite_autom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743" y="2708920"/>
            <a:ext cx="627846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301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Solution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07288" cy="1656184"/>
          </a:xfrm>
        </p:spPr>
        <p:txBody>
          <a:bodyPr>
            <a:normAutofit/>
          </a:bodyPr>
          <a:lstStyle/>
          <a:p>
            <a:pPr algn="l" rtl="0"/>
            <a:r>
              <a:rPr lang="en-US" sz="3000" dirty="0"/>
              <a:t>Here the initial state is </a:t>
            </a:r>
            <a:r>
              <a:rPr lang="en-US" sz="3000" b="1" dirty="0">
                <a:solidFill>
                  <a:srgbClr val="FF0000"/>
                </a:solidFill>
              </a:rPr>
              <a:t>q2</a:t>
            </a:r>
            <a:r>
              <a:rPr lang="en-US" sz="3000" dirty="0"/>
              <a:t> and the final state is </a:t>
            </a:r>
            <a:r>
              <a:rPr lang="en-US" sz="3000" b="1" dirty="0" smtClean="0">
                <a:solidFill>
                  <a:srgbClr val="FF0000"/>
                </a:solidFill>
              </a:rPr>
              <a:t>q2</a:t>
            </a:r>
            <a:r>
              <a:rPr lang="en-US" sz="3000" dirty="0" smtClean="0"/>
              <a:t>.</a:t>
            </a:r>
            <a:endParaRPr lang="en-US" sz="3000" dirty="0"/>
          </a:p>
          <a:p>
            <a:pPr algn="l" rtl="0"/>
            <a:r>
              <a:rPr lang="en-US" sz="3000" dirty="0"/>
              <a:t>The equations for the three states q1, q2, and q3 are as follows −</a:t>
            </a:r>
          </a:p>
          <a:p>
            <a:pPr algn="l" rtl="0"/>
            <a:endParaRPr lang="ar-IQ" sz="3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3111624"/>
            <a:ext cx="7433717" cy="211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10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77686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37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176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Arden's Theorem</vt:lpstr>
      <vt:lpstr>Proof </vt:lpstr>
      <vt:lpstr>Assumptions for Applying Arden’s Theorem 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  <vt:lpstr>Solution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6</cp:revision>
  <dcterms:created xsi:type="dcterms:W3CDTF">2018-04-08T15:54:26Z</dcterms:created>
  <dcterms:modified xsi:type="dcterms:W3CDTF">2018-04-08T16:44:41Z</dcterms:modified>
</cp:coreProperties>
</file>