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68CA9-FC79-4696-8596-782BC5AEF077}" type="datetimeFigureOut">
              <a:rPr lang="ar-IQ" smtClean="0"/>
              <a:t>15/04/1440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9ECC3-AF3A-4460-A538-E1E42704972A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674745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68CA9-FC79-4696-8596-782BC5AEF077}" type="datetimeFigureOut">
              <a:rPr lang="ar-IQ" smtClean="0"/>
              <a:t>15/04/1440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9ECC3-AF3A-4460-A538-E1E42704972A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726923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68CA9-FC79-4696-8596-782BC5AEF077}" type="datetimeFigureOut">
              <a:rPr lang="ar-IQ" smtClean="0"/>
              <a:t>15/04/1440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9ECC3-AF3A-4460-A538-E1E42704972A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201520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68CA9-FC79-4696-8596-782BC5AEF077}" type="datetimeFigureOut">
              <a:rPr lang="ar-IQ" smtClean="0"/>
              <a:t>15/04/1440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9ECC3-AF3A-4460-A538-E1E42704972A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015724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68CA9-FC79-4696-8596-782BC5AEF077}" type="datetimeFigureOut">
              <a:rPr lang="ar-IQ" smtClean="0"/>
              <a:t>15/04/1440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9ECC3-AF3A-4460-A538-E1E42704972A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10858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68CA9-FC79-4696-8596-782BC5AEF077}" type="datetimeFigureOut">
              <a:rPr lang="ar-IQ" smtClean="0"/>
              <a:t>15/04/1440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9ECC3-AF3A-4460-A538-E1E42704972A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528737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68CA9-FC79-4696-8596-782BC5AEF077}" type="datetimeFigureOut">
              <a:rPr lang="ar-IQ" smtClean="0"/>
              <a:t>15/04/1440</a:t>
            </a:fld>
            <a:endParaRPr lang="ar-IQ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9ECC3-AF3A-4460-A538-E1E42704972A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612239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68CA9-FC79-4696-8596-782BC5AEF077}" type="datetimeFigureOut">
              <a:rPr lang="ar-IQ" smtClean="0"/>
              <a:t>15/04/1440</a:t>
            </a:fld>
            <a:endParaRPr lang="ar-IQ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9ECC3-AF3A-4460-A538-E1E42704972A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651135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68CA9-FC79-4696-8596-782BC5AEF077}" type="datetimeFigureOut">
              <a:rPr lang="ar-IQ" smtClean="0"/>
              <a:t>15/04/1440</a:t>
            </a:fld>
            <a:endParaRPr lang="ar-IQ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9ECC3-AF3A-4460-A538-E1E42704972A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874873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68CA9-FC79-4696-8596-782BC5AEF077}" type="datetimeFigureOut">
              <a:rPr lang="ar-IQ" smtClean="0"/>
              <a:t>15/04/1440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9ECC3-AF3A-4460-A538-E1E42704972A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377841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68CA9-FC79-4696-8596-782BC5AEF077}" type="datetimeFigureOut">
              <a:rPr lang="ar-IQ" smtClean="0"/>
              <a:t>15/04/1440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9ECC3-AF3A-4460-A538-E1E42704972A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213653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968CA9-FC79-4696-8596-782BC5AEF077}" type="datetimeFigureOut">
              <a:rPr lang="ar-IQ" smtClean="0"/>
              <a:t>15/04/1440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99ECC3-AF3A-4460-A538-E1E42704972A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044862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ar-IQ" dirty="0" smtClean="0"/>
              <a:t>السرعة ككمية متجهة </a:t>
            </a:r>
            <a:endParaRPr lang="ar-IQ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ar-IQ" dirty="0" smtClean="0"/>
              <a:t>اذا كانت الزاوية بين السرعتين اقل او اكبر من 90 درجة 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357841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755576" y="2274838"/>
            <a:ext cx="7632848" cy="304698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-IQ" sz="2400" dirty="0"/>
              <a:t>كما قد تتأثر سرعة الجسم بسرعتين لكن ليست على خ عمل واحد وبزاوية اكبر او اقل من 90 درجة أي زاوية حادة او منفرجة </a:t>
            </a:r>
            <a:r>
              <a:rPr lang="ar-IQ" sz="2400" dirty="0" smtClean="0"/>
              <a:t>وبالتالي </a:t>
            </a:r>
            <a:r>
              <a:rPr lang="ar-IQ" sz="2400" dirty="0"/>
              <a:t>يمكن ان نستخرج تلك المحصلة عن طريق </a:t>
            </a:r>
            <a:endParaRPr lang="en-US" sz="2400" dirty="0"/>
          </a:p>
          <a:p>
            <a:r>
              <a:rPr lang="ar-IQ" sz="2400" dirty="0"/>
              <a:t>م</a:t>
            </a:r>
            <a:r>
              <a:rPr lang="ar-IQ" sz="2400" baseline="30000" dirty="0"/>
              <a:t>2</a:t>
            </a:r>
            <a:r>
              <a:rPr lang="ar-IQ" sz="2400" dirty="0"/>
              <a:t>= (أب)</a:t>
            </a:r>
            <a:r>
              <a:rPr lang="ar-IQ" sz="2400" baseline="30000" dirty="0"/>
              <a:t>2</a:t>
            </a:r>
            <a:r>
              <a:rPr lang="ar-IQ" sz="2400" dirty="0"/>
              <a:t>+(أج)</a:t>
            </a:r>
            <a:r>
              <a:rPr lang="ar-IQ" sz="2400" baseline="30000" dirty="0"/>
              <a:t>2</a:t>
            </a:r>
            <a:r>
              <a:rPr lang="ar-IQ" sz="2400" dirty="0"/>
              <a:t>+2*أب *أج *</a:t>
            </a:r>
            <a:r>
              <a:rPr lang="ar-IQ" sz="2400" dirty="0" err="1"/>
              <a:t>جتا</a:t>
            </a:r>
            <a:r>
              <a:rPr lang="ar-IQ" sz="2400" dirty="0"/>
              <a:t> الزاوية </a:t>
            </a:r>
            <a:endParaRPr lang="en-US" sz="2400" dirty="0"/>
          </a:p>
          <a:p>
            <a:r>
              <a:rPr lang="en-US" sz="2400" dirty="0"/>
              <a:t>v</a:t>
            </a:r>
            <a:r>
              <a:rPr lang="en-US" sz="2400" baseline="30000" dirty="0"/>
              <a:t>2 </a:t>
            </a:r>
            <a:r>
              <a:rPr lang="en-US" sz="2400" dirty="0"/>
              <a:t>=(ab)</a:t>
            </a:r>
            <a:r>
              <a:rPr lang="en-US" sz="2400" baseline="30000" dirty="0"/>
              <a:t>2</a:t>
            </a:r>
            <a:r>
              <a:rPr lang="en-US" sz="2400" dirty="0"/>
              <a:t>+(ac)</a:t>
            </a:r>
            <a:r>
              <a:rPr lang="en-US" sz="2400" baseline="30000" dirty="0"/>
              <a:t>2</a:t>
            </a:r>
            <a:r>
              <a:rPr lang="en-US" sz="2400" dirty="0"/>
              <a:t>+2*ab*ac*cos</a:t>
            </a:r>
          </a:p>
          <a:p>
            <a:r>
              <a:rPr lang="ar-IQ" sz="2400" dirty="0"/>
              <a:t>اما الاتجاه فيستخرج عن طريق</a:t>
            </a:r>
            <a:endParaRPr lang="en-US" sz="2400" dirty="0"/>
          </a:p>
          <a:p>
            <a:r>
              <a:rPr lang="ar-IQ" sz="2400" dirty="0" err="1"/>
              <a:t>ظا</a:t>
            </a:r>
            <a:r>
              <a:rPr lang="ar-IQ" sz="2400" dirty="0"/>
              <a:t> = أب*</a:t>
            </a:r>
            <a:r>
              <a:rPr lang="ar-IQ" sz="2400" dirty="0" err="1"/>
              <a:t>جا</a:t>
            </a:r>
            <a:r>
              <a:rPr lang="ar-IQ" sz="2400" dirty="0"/>
              <a:t> الزاوية /</a:t>
            </a:r>
            <a:r>
              <a:rPr lang="ar-IQ" sz="2400" dirty="0" err="1"/>
              <a:t>أج+أب</a:t>
            </a:r>
            <a:r>
              <a:rPr lang="ar-IQ" sz="2400" dirty="0"/>
              <a:t>*</a:t>
            </a:r>
            <a:r>
              <a:rPr lang="ar-IQ" sz="2400" dirty="0" err="1"/>
              <a:t>جتا</a:t>
            </a:r>
            <a:r>
              <a:rPr lang="ar-IQ" sz="2400" dirty="0"/>
              <a:t> الزاوية </a:t>
            </a:r>
            <a:endParaRPr lang="en-US" sz="2400" dirty="0"/>
          </a:p>
          <a:p>
            <a:r>
              <a:rPr lang="en-US" sz="2400" dirty="0"/>
              <a:t>Tan =ab*sin/</a:t>
            </a:r>
            <a:r>
              <a:rPr lang="en-US" sz="2400" dirty="0" err="1"/>
              <a:t>ac+ab</a:t>
            </a:r>
            <a:r>
              <a:rPr lang="en-US" sz="2400" dirty="0"/>
              <a:t>*cos</a:t>
            </a:r>
          </a:p>
        </p:txBody>
      </p:sp>
    </p:spTree>
    <p:extLst>
      <p:ext uri="{BB962C8B-B14F-4D97-AF65-F5344CB8AC3E}">
        <p14:creationId xmlns:p14="http://schemas.microsoft.com/office/powerpoint/2010/main" val="503482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115616" y="1166843"/>
            <a:ext cx="6840760" cy="4708981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-IQ" sz="2000" dirty="0"/>
              <a:t>مثال سباح </a:t>
            </a:r>
            <a:r>
              <a:rPr lang="ar-IQ" sz="2000" dirty="0" err="1"/>
              <a:t>يتاثر</a:t>
            </a:r>
            <a:r>
              <a:rPr lang="ar-IQ" sz="2000" dirty="0"/>
              <a:t> بسرعتين احداهما 5م/</a:t>
            </a:r>
            <a:r>
              <a:rPr lang="ar-IQ" sz="2000" dirty="0" err="1"/>
              <a:t>ثا</a:t>
            </a:r>
            <a:r>
              <a:rPr lang="ar-IQ" sz="2000" dirty="0"/>
              <a:t> والأخرى سرعة تيار الماء ومقدارها 3م/</a:t>
            </a:r>
            <a:r>
              <a:rPr lang="ar-IQ" sz="2000" dirty="0" err="1"/>
              <a:t>ثا</a:t>
            </a:r>
            <a:r>
              <a:rPr lang="ar-IQ" sz="2000" dirty="0"/>
              <a:t> وكانت الزاوية بينهما 32 درجة فما هي السرعة النهائية للسباح واتجاه تلك السرعة علما ان </a:t>
            </a:r>
            <a:r>
              <a:rPr lang="ar-IQ" sz="2000" dirty="0" err="1"/>
              <a:t>جا</a:t>
            </a:r>
            <a:r>
              <a:rPr lang="ar-IQ" sz="2000" dirty="0"/>
              <a:t> = 0.529  </a:t>
            </a:r>
            <a:r>
              <a:rPr lang="ar-IQ" sz="2000" dirty="0" err="1"/>
              <a:t>جتا</a:t>
            </a:r>
            <a:r>
              <a:rPr lang="ar-IQ" sz="2000" dirty="0"/>
              <a:t> =0.848</a:t>
            </a:r>
            <a:endParaRPr lang="en-US" sz="2000" dirty="0"/>
          </a:p>
          <a:p>
            <a:r>
              <a:rPr lang="ar-IQ" sz="2000" dirty="0"/>
              <a:t>م</a:t>
            </a:r>
            <a:r>
              <a:rPr lang="ar-IQ" sz="2000" baseline="30000" dirty="0"/>
              <a:t>2</a:t>
            </a:r>
            <a:r>
              <a:rPr lang="ar-IQ" sz="2000" dirty="0"/>
              <a:t>= (أب)</a:t>
            </a:r>
            <a:r>
              <a:rPr lang="ar-IQ" sz="2000" baseline="30000" dirty="0"/>
              <a:t>2</a:t>
            </a:r>
            <a:r>
              <a:rPr lang="ar-IQ" sz="2000" dirty="0"/>
              <a:t>+(أج)</a:t>
            </a:r>
            <a:r>
              <a:rPr lang="ar-IQ" sz="2000" baseline="30000" dirty="0"/>
              <a:t>2</a:t>
            </a:r>
            <a:r>
              <a:rPr lang="ar-IQ" sz="2000" dirty="0"/>
              <a:t>+2*أب *أج *</a:t>
            </a:r>
            <a:r>
              <a:rPr lang="ar-IQ" sz="2000" dirty="0" err="1"/>
              <a:t>جتا</a:t>
            </a:r>
            <a:r>
              <a:rPr lang="ar-IQ" sz="2000" dirty="0"/>
              <a:t> الزاوية </a:t>
            </a:r>
            <a:endParaRPr lang="en-US" sz="2000" dirty="0"/>
          </a:p>
          <a:p>
            <a:r>
              <a:rPr lang="ar-IQ" sz="2000" dirty="0"/>
              <a:t>م</a:t>
            </a:r>
            <a:r>
              <a:rPr lang="ar-IQ" sz="2000" baseline="30000" dirty="0"/>
              <a:t>2</a:t>
            </a:r>
            <a:r>
              <a:rPr lang="ar-IQ" sz="2000" dirty="0"/>
              <a:t>= (5)</a:t>
            </a:r>
            <a:r>
              <a:rPr lang="ar-IQ" sz="2000" baseline="30000" dirty="0"/>
              <a:t>2</a:t>
            </a:r>
            <a:r>
              <a:rPr lang="ar-IQ" sz="2000" dirty="0"/>
              <a:t>+(3)</a:t>
            </a:r>
            <a:r>
              <a:rPr lang="ar-IQ" sz="2000" baseline="30000" dirty="0"/>
              <a:t>2</a:t>
            </a:r>
            <a:r>
              <a:rPr lang="ar-IQ" sz="2000" dirty="0"/>
              <a:t>+2*5 *3 *0.848</a:t>
            </a:r>
            <a:endParaRPr lang="en-US" sz="2000" dirty="0"/>
          </a:p>
          <a:p>
            <a:r>
              <a:rPr lang="ar-IQ" sz="2000" dirty="0"/>
              <a:t>= 25+9+30*0.848</a:t>
            </a:r>
            <a:endParaRPr lang="en-US" sz="2000" dirty="0"/>
          </a:p>
          <a:p>
            <a:r>
              <a:rPr lang="ar-IQ" sz="2000" dirty="0"/>
              <a:t>=34+25.44</a:t>
            </a:r>
            <a:endParaRPr lang="en-US" sz="2000" dirty="0"/>
          </a:p>
          <a:p>
            <a:r>
              <a:rPr lang="ar-IQ" sz="2000" dirty="0"/>
              <a:t>=59.44</a:t>
            </a:r>
            <a:endParaRPr lang="en-US" sz="2000" dirty="0"/>
          </a:p>
          <a:p>
            <a:r>
              <a:rPr lang="ar-IQ" sz="2000" dirty="0"/>
              <a:t>م= 7.70م/</a:t>
            </a:r>
            <a:r>
              <a:rPr lang="ar-IQ" sz="2000" dirty="0" err="1"/>
              <a:t>ثا</a:t>
            </a:r>
            <a:r>
              <a:rPr lang="ar-IQ" sz="2000" dirty="0"/>
              <a:t> </a:t>
            </a:r>
            <a:endParaRPr lang="en-US" sz="2000" dirty="0"/>
          </a:p>
          <a:p>
            <a:r>
              <a:rPr lang="ar-IQ" sz="2000" dirty="0"/>
              <a:t>الاتجاه </a:t>
            </a:r>
            <a:endParaRPr lang="en-US" sz="2000" dirty="0"/>
          </a:p>
          <a:p>
            <a:r>
              <a:rPr lang="ar-IQ" sz="2000" dirty="0" err="1"/>
              <a:t>ظا</a:t>
            </a:r>
            <a:r>
              <a:rPr lang="ar-IQ" sz="2000" dirty="0"/>
              <a:t> = أب*</a:t>
            </a:r>
            <a:r>
              <a:rPr lang="ar-IQ" sz="2000" dirty="0" err="1"/>
              <a:t>جا</a:t>
            </a:r>
            <a:r>
              <a:rPr lang="ar-IQ" sz="2000" dirty="0"/>
              <a:t> الزاوية /</a:t>
            </a:r>
            <a:r>
              <a:rPr lang="ar-IQ" sz="2000" dirty="0" err="1"/>
              <a:t>أج+أب</a:t>
            </a:r>
            <a:r>
              <a:rPr lang="ar-IQ" sz="2000" dirty="0"/>
              <a:t>*</a:t>
            </a:r>
            <a:r>
              <a:rPr lang="ar-IQ" sz="2000" dirty="0" err="1"/>
              <a:t>جتا</a:t>
            </a:r>
            <a:r>
              <a:rPr lang="ar-IQ" sz="2000" dirty="0"/>
              <a:t> الزاوية </a:t>
            </a:r>
            <a:endParaRPr lang="en-US" sz="2000" dirty="0"/>
          </a:p>
          <a:p>
            <a:r>
              <a:rPr lang="ar-IQ" sz="2000" dirty="0"/>
              <a:t>5*0.259</a:t>
            </a:r>
            <a:r>
              <a:rPr lang="ar-IQ" sz="2000" dirty="0" smtClean="0"/>
              <a:t>/ 3+5*0.848</a:t>
            </a:r>
            <a:endParaRPr lang="en-US" sz="2000" dirty="0"/>
          </a:p>
          <a:p>
            <a:r>
              <a:rPr lang="ar-IQ" sz="2000" dirty="0" smtClean="0"/>
              <a:t>=  2.64 /3+4.24</a:t>
            </a:r>
          </a:p>
          <a:p>
            <a:r>
              <a:rPr lang="ar-IQ" sz="2000" smtClean="0"/>
              <a:t>=2.64/ 7.24</a:t>
            </a:r>
          </a:p>
          <a:p>
            <a:r>
              <a:rPr lang="ar-IQ" sz="2000" dirty="0" smtClean="0"/>
              <a:t>=</a:t>
            </a:r>
            <a:r>
              <a:rPr lang="ar-IQ" dirty="0"/>
              <a:t>0.365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3704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683568" y="1166843"/>
            <a:ext cx="7848872" cy="5262979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-IQ" sz="2400" dirty="0"/>
              <a:t>مثال :- رمح </a:t>
            </a:r>
            <a:r>
              <a:rPr lang="ar-IQ" sz="2400" dirty="0" err="1"/>
              <a:t>ينلق</a:t>
            </a:r>
            <a:r>
              <a:rPr lang="ar-IQ" sz="2400" dirty="0"/>
              <a:t> بسرعة 22 م /</a:t>
            </a:r>
            <a:r>
              <a:rPr lang="ar-IQ" sz="2400" dirty="0" err="1"/>
              <a:t>ثا</a:t>
            </a:r>
            <a:r>
              <a:rPr lang="ar-IQ" sz="2400" dirty="0"/>
              <a:t> وكانت الريح تؤثر عليه بسرعة 5م/</a:t>
            </a:r>
            <a:r>
              <a:rPr lang="ar-IQ" sz="2400" dirty="0" err="1"/>
              <a:t>ثا</a:t>
            </a:r>
            <a:r>
              <a:rPr lang="ar-IQ" sz="2400" dirty="0"/>
              <a:t> وبزاوية 45 درجة فما هي السرعة النهائية للرمح واتجاهها  علما ان </a:t>
            </a:r>
            <a:r>
              <a:rPr lang="ar-IQ" sz="2400" dirty="0" err="1"/>
              <a:t>جا</a:t>
            </a:r>
            <a:r>
              <a:rPr lang="ar-IQ" sz="2400" dirty="0"/>
              <a:t> وجتا الزاوية 45 = 0.707</a:t>
            </a:r>
            <a:endParaRPr lang="en-US" sz="2400" dirty="0"/>
          </a:p>
          <a:p>
            <a:r>
              <a:rPr lang="ar-IQ" sz="2400" dirty="0"/>
              <a:t>الجواب    25.77 م/</a:t>
            </a:r>
            <a:r>
              <a:rPr lang="ar-IQ" sz="2400" dirty="0" err="1"/>
              <a:t>ثا</a:t>
            </a:r>
            <a:r>
              <a:rPr lang="ar-IQ" sz="2400" dirty="0"/>
              <a:t>   الاتجاه =0.75</a:t>
            </a:r>
            <a:endParaRPr lang="en-US" sz="2400" dirty="0"/>
          </a:p>
          <a:p>
            <a:r>
              <a:rPr lang="ar-IQ" sz="2400" dirty="0"/>
              <a:t> </a:t>
            </a:r>
            <a:endParaRPr lang="en-US" sz="2400" dirty="0"/>
          </a:p>
          <a:p>
            <a:r>
              <a:rPr lang="ar-IQ" sz="2400" b="1" dirty="0"/>
              <a:t>أحيانا يكون لدينا السرعة النهائية (المحصلة) وهي معلومة وكذلك زاوية تلك المحصلة أي </a:t>
            </a:r>
            <a:r>
              <a:rPr lang="ar-IQ" sz="2400" b="1" dirty="0" err="1"/>
              <a:t>الاتجاع</a:t>
            </a:r>
            <a:r>
              <a:rPr lang="ar-IQ" sz="2400" b="1" dirty="0"/>
              <a:t> ويكون المطلوب استخراج المركبتين العمودية والافقية أي </a:t>
            </a:r>
            <a:r>
              <a:rPr lang="ar-IQ" sz="2400" dirty="0"/>
              <a:t>السرعتين التي كونت تلك المحصلة ويمكن استخراجهما عن طريق</a:t>
            </a:r>
            <a:endParaRPr lang="en-US" sz="2400" dirty="0"/>
          </a:p>
          <a:p>
            <a:r>
              <a:rPr lang="ar-IQ" sz="2400" dirty="0"/>
              <a:t>السرعة الافقية = المحصلة * </a:t>
            </a:r>
            <a:r>
              <a:rPr lang="ar-IQ" sz="2400" dirty="0" err="1"/>
              <a:t>جتا</a:t>
            </a:r>
            <a:r>
              <a:rPr lang="ar-IQ" sz="2400" dirty="0"/>
              <a:t> الزاوية </a:t>
            </a:r>
            <a:endParaRPr lang="en-US" sz="2400" dirty="0"/>
          </a:p>
          <a:p>
            <a:r>
              <a:rPr lang="ar-IQ" sz="2400" dirty="0"/>
              <a:t>السرعة العمودية = المحصلة *</a:t>
            </a:r>
            <a:r>
              <a:rPr lang="ar-IQ" sz="2400" dirty="0" err="1"/>
              <a:t>جا</a:t>
            </a:r>
            <a:r>
              <a:rPr lang="ar-IQ" sz="2400" dirty="0"/>
              <a:t> الزاوية </a:t>
            </a:r>
            <a:endParaRPr lang="en-US" sz="2400" dirty="0"/>
          </a:p>
          <a:p>
            <a:r>
              <a:rPr lang="ar-IQ" sz="2400" dirty="0"/>
              <a:t>مثال :- جسم </a:t>
            </a:r>
            <a:r>
              <a:rPr lang="ar-IQ" sz="2400" dirty="0" err="1"/>
              <a:t>ينلق</a:t>
            </a:r>
            <a:r>
              <a:rPr lang="ar-IQ" sz="2400" dirty="0"/>
              <a:t> بسرعة نهائية 8م/</a:t>
            </a:r>
            <a:r>
              <a:rPr lang="ar-IQ" sz="2400" dirty="0" err="1"/>
              <a:t>ثا</a:t>
            </a:r>
            <a:r>
              <a:rPr lang="ar-IQ" sz="2400" dirty="0"/>
              <a:t> وبزاوية 40 درجة فما هي السرعتين العمودية والافقية علما ان </a:t>
            </a:r>
            <a:r>
              <a:rPr lang="ar-IQ" sz="2400" dirty="0" err="1"/>
              <a:t>جا</a:t>
            </a:r>
            <a:r>
              <a:rPr lang="ar-IQ" sz="2400" dirty="0"/>
              <a:t> الزاوية 40 = 0.64  </a:t>
            </a:r>
            <a:r>
              <a:rPr lang="ar-IQ" sz="2400" dirty="0" err="1"/>
              <a:t>جتا</a:t>
            </a:r>
            <a:r>
              <a:rPr lang="ar-IQ" sz="2400" dirty="0"/>
              <a:t> الزاوية 40 =0.76</a:t>
            </a:r>
            <a:endParaRPr lang="en-US" sz="2400" dirty="0"/>
          </a:p>
          <a:p>
            <a:r>
              <a:rPr lang="ar-IQ" sz="2400" dirty="0"/>
              <a:t>السرعة الافقية = 8 * 0.64=5.12 م/</a:t>
            </a:r>
            <a:r>
              <a:rPr lang="ar-IQ" sz="2400" dirty="0" err="1"/>
              <a:t>ثا</a:t>
            </a:r>
            <a:r>
              <a:rPr lang="ar-IQ" sz="2400" dirty="0"/>
              <a:t> </a:t>
            </a:r>
            <a:endParaRPr lang="en-US" sz="2400" dirty="0"/>
          </a:p>
          <a:p>
            <a:r>
              <a:rPr lang="ar-IQ" sz="2400" dirty="0"/>
              <a:t>السرعة العمودية = 8 *0.76=6.08 م/</a:t>
            </a:r>
            <a:r>
              <a:rPr lang="ar-IQ" sz="2400" dirty="0" err="1"/>
              <a:t>ثا</a:t>
            </a:r>
            <a:r>
              <a:rPr lang="ar-IQ" sz="2400" dirty="0"/>
              <a:t>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83969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698082" y="1196752"/>
            <a:ext cx="7488832" cy="156966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ar-IQ" sz="2400" dirty="0"/>
              <a:t>اما اذا كانت السرعة على خ منحني فان مقدار السرعة يكون المسافة / الزمن فلو تحرك جسم من نقطة أ الى نقطة ب  بحركة منتظمة فالسرعة تكون طول القوس / الزمن </a:t>
            </a:r>
            <a:endParaRPr lang="en-US" sz="2400" dirty="0"/>
          </a:p>
          <a:p>
            <a:r>
              <a:rPr lang="ar-IQ" sz="2400" dirty="0"/>
              <a:t>اما اتجاهها فيكون مماس الدائرة اذا كانت قوة الجذب نحو المركز معطلة </a:t>
            </a:r>
            <a:endParaRPr lang="en-US" sz="2400" dirty="0"/>
          </a:p>
        </p:txBody>
      </p:sp>
      <p:sp>
        <p:nvSpPr>
          <p:cNvPr id="6" name="قوس 5"/>
          <p:cNvSpPr/>
          <p:nvPr/>
        </p:nvSpPr>
        <p:spPr>
          <a:xfrm>
            <a:off x="3256415" y="3933056"/>
            <a:ext cx="2486025" cy="581025"/>
          </a:xfrm>
          <a:prstGeom prst="arc">
            <a:avLst>
              <a:gd name="adj1" fmla="val 10697192"/>
              <a:gd name="adj2" fmla="val 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30838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242</Words>
  <Application>Microsoft Office PowerPoint</Application>
  <PresentationFormat>عرض على الشاشة (3:4)‏</PresentationFormat>
  <Paragraphs>32</Paragraphs>
  <Slides>5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5</vt:i4>
      </vt:variant>
    </vt:vector>
  </HeadingPairs>
  <TitlesOfParts>
    <vt:vector size="6" baseType="lpstr">
      <vt:lpstr>نسق Office</vt:lpstr>
      <vt:lpstr>السرعة ككمية متجهة 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>Ahmed-Under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السرعة ككمية متجهة </dc:title>
  <dc:creator>yarob</dc:creator>
  <cp:lastModifiedBy>yarob</cp:lastModifiedBy>
  <cp:revision>5</cp:revision>
  <dcterms:created xsi:type="dcterms:W3CDTF">2018-12-08T20:42:58Z</dcterms:created>
  <dcterms:modified xsi:type="dcterms:W3CDTF">2018-12-23T20:06:52Z</dcterms:modified>
</cp:coreProperties>
</file>