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199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أ.م.د علي جبار حسن الاسدي </a:t>
            </a:r>
            <a:endParaRPr lang="en-US" smtClean="0"/>
          </a:p>
          <a:p>
            <a:r>
              <a:rPr lang="ar-IQ" smtClean="0"/>
              <a:t>1439هــ                                                  2018 م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285728"/>
            <a:ext cx="8715436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dirty="0" smtClean="0">
                <a:solidFill>
                  <a:schemeClr val="bg1"/>
                </a:solidFill>
              </a:rPr>
              <a:t>- مهارة التخطيط :</a:t>
            </a:r>
            <a:r>
              <a:rPr lang="ar-IQ" sz="3200" dirty="0" smtClean="0">
                <a:solidFill>
                  <a:schemeClr val="bg1"/>
                </a:solidFill>
              </a:rPr>
              <a:t>على مدرس التربية الرياضية </a:t>
            </a:r>
            <a:r>
              <a:rPr lang="ar-IQ" sz="3200" dirty="0" err="1" smtClean="0">
                <a:solidFill>
                  <a:schemeClr val="bg1"/>
                </a:solidFill>
              </a:rPr>
              <a:t>ان</a:t>
            </a:r>
            <a:r>
              <a:rPr lang="ar-IQ" sz="3200" dirty="0" smtClean="0">
                <a:solidFill>
                  <a:schemeClr val="bg1"/>
                </a:solidFill>
              </a:rPr>
              <a:t> يقوم بالتخطيط تمهيدا للتدريس ، فالتخطيط بمثابة خريطة يستعين </a:t>
            </a:r>
            <a:r>
              <a:rPr lang="ar-IQ" sz="3200" dirty="0" err="1" smtClean="0">
                <a:solidFill>
                  <a:schemeClr val="bg1"/>
                </a:solidFill>
              </a:rPr>
              <a:t>بها</a:t>
            </a:r>
            <a:r>
              <a:rPr lang="ar-IQ" sz="3200" dirty="0" smtClean="0">
                <a:solidFill>
                  <a:schemeClr val="bg1"/>
                </a:solidFill>
              </a:rPr>
              <a:t> المدرس قبل التنفيذ والتقويم </a:t>
            </a:r>
            <a:r>
              <a:rPr lang="ar-IQ" sz="3200" dirty="0" err="1" smtClean="0">
                <a:solidFill>
                  <a:schemeClr val="bg1"/>
                </a:solidFill>
              </a:rPr>
              <a:t>لانه</a:t>
            </a:r>
            <a:r>
              <a:rPr lang="ar-IQ" sz="3200" dirty="0" smtClean="0">
                <a:solidFill>
                  <a:schemeClr val="bg1"/>
                </a:solidFill>
              </a:rPr>
              <a:t> يوضح مسار عمل التدريسي واتجاهاته وطرائقه ومشكلاته وكيفية التغلب عليها .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ar-IQ" sz="3200" dirty="0" smtClean="0">
                <a:solidFill>
                  <a:schemeClr val="bg1"/>
                </a:solidFill>
              </a:rPr>
              <a:t> 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ar-IQ" sz="3200" b="1" dirty="0" smtClean="0">
                <a:solidFill>
                  <a:schemeClr val="bg1"/>
                </a:solidFill>
              </a:rPr>
              <a:t>2- مهارة صياغة </a:t>
            </a:r>
            <a:r>
              <a:rPr lang="ar-IQ" sz="3200" b="1" dirty="0" err="1" smtClean="0">
                <a:solidFill>
                  <a:schemeClr val="bg1"/>
                </a:solidFill>
              </a:rPr>
              <a:t>الاهداف</a:t>
            </a:r>
            <a:r>
              <a:rPr lang="ar-IQ" sz="3200" b="1" dirty="0" smtClean="0">
                <a:solidFill>
                  <a:schemeClr val="bg1"/>
                </a:solidFill>
              </a:rPr>
              <a:t> التدريسية :</a:t>
            </a:r>
            <a:r>
              <a:rPr lang="ar-IQ" sz="3200" dirty="0" err="1" smtClean="0">
                <a:solidFill>
                  <a:schemeClr val="bg1"/>
                </a:solidFill>
              </a:rPr>
              <a:t>ان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اتقان</a:t>
            </a:r>
            <a:r>
              <a:rPr lang="ar-IQ" sz="3200" dirty="0" smtClean="0">
                <a:solidFill>
                  <a:schemeClr val="bg1"/>
                </a:solidFill>
              </a:rPr>
              <a:t> التدريسي لصياغة </a:t>
            </a:r>
            <a:r>
              <a:rPr lang="ar-IQ" sz="3200" dirty="0" err="1" smtClean="0">
                <a:solidFill>
                  <a:schemeClr val="bg1"/>
                </a:solidFill>
              </a:rPr>
              <a:t>الاهداف</a:t>
            </a:r>
            <a:r>
              <a:rPr lang="ar-IQ" sz="3200" dirty="0" smtClean="0">
                <a:solidFill>
                  <a:schemeClr val="bg1"/>
                </a:solidFill>
              </a:rPr>
              <a:t> التدريسية صياغة سليمة يعد من </a:t>
            </a:r>
            <a:r>
              <a:rPr lang="ar-IQ" sz="3200" dirty="0" err="1" smtClean="0">
                <a:solidFill>
                  <a:schemeClr val="bg1"/>
                </a:solidFill>
              </a:rPr>
              <a:t>اهم</a:t>
            </a:r>
            <a:r>
              <a:rPr lang="ar-IQ" sz="3200" dirty="0" smtClean="0">
                <a:solidFill>
                  <a:schemeClr val="bg1"/>
                </a:solidFill>
              </a:rPr>
              <a:t> المهارات اللازم توافرها في كل درس ، ومن المهم </a:t>
            </a:r>
            <a:r>
              <a:rPr lang="ar-IQ" sz="3200" dirty="0" err="1" smtClean="0">
                <a:solidFill>
                  <a:schemeClr val="bg1"/>
                </a:solidFill>
              </a:rPr>
              <a:t>ان</a:t>
            </a:r>
            <a:r>
              <a:rPr lang="ar-IQ" sz="3200" dirty="0" smtClean="0">
                <a:solidFill>
                  <a:schemeClr val="bg1"/>
                </a:solidFill>
              </a:rPr>
              <a:t> يختار التدريسي </a:t>
            </a:r>
            <a:r>
              <a:rPr lang="ar-IQ" sz="3200" dirty="0" err="1" smtClean="0">
                <a:solidFill>
                  <a:schemeClr val="bg1"/>
                </a:solidFill>
              </a:rPr>
              <a:t>انواع</a:t>
            </a:r>
            <a:r>
              <a:rPr lang="ar-IQ" sz="3200" dirty="0" smtClean="0">
                <a:solidFill>
                  <a:schemeClr val="bg1"/>
                </a:solidFill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</a:rPr>
              <a:t>الانشطة</a:t>
            </a:r>
            <a:r>
              <a:rPr lang="ar-IQ" sz="3200" dirty="0" smtClean="0">
                <a:solidFill>
                  <a:schemeClr val="bg1"/>
                </a:solidFill>
              </a:rPr>
              <a:t> التي توائم </a:t>
            </a:r>
            <a:r>
              <a:rPr lang="ar-IQ" sz="3200" dirty="0" err="1" smtClean="0">
                <a:solidFill>
                  <a:schemeClr val="bg1"/>
                </a:solidFill>
              </a:rPr>
              <a:t>الاهداف</a:t>
            </a:r>
            <a:r>
              <a:rPr lang="ar-IQ" sz="3200" dirty="0" smtClean="0">
                <a:solidFill>
                  <a:schemeClr val="bg1"/>
                </a:solidFill>
              </a:rPr>
              <a:t> المحددة للدرس مع مراعاة الظروف المادية والاجتماعية للبيئة الصفية ومراعاة ميول الطلبة، بحيث تدفعهم </a:t>
            </a:r>
            <a:r>
              <a:rPr lang="ar-IQ" sz="3200" dirty="0" err="1" smtClean="0">
                <a:solidFill>
                  <a:schemeClr val="bg1"/>
                </a:solidFill>
              </a:rPr>
              <a:t>للانشطة</a:t>
            </a:r>
            <a:r>
              <a:rPr lang="ar-IQ" sz="3200" dirty="0" smtClean="0">
                <a:solidFill>
                  <a:schemeClr val="bg1"/>
                </a:solidFill>
              </a:rPr>
              <a:t> المختارة للمشاركة الايجابية والتفاعل المستمر .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ar-IQ" sz="3200" dirty="0" smtClean="0">
                <a:solidFill>
                  <a:schemeClr val="bg1"/>
                </a:solidFill>
              </a:rPr>
              <a:t> 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44" y="0"/>
            <a:ext cx="9001156" cy="103412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smtClean="0">
                <a:solidFill>
                  <a:schemeClr val="bg1"/>
                </a:solidFill>
              </a:rPr>
              <a:t>2- التمارين </a:t>
            </a:r>
            <a:r>
              <a:rPr lang="ar-IQ" sz="2400" b="1" dirty="0" err="1" smtClean="0">
                <a:solidFill>
                  <a:schemeClr val="bg1"/>
                </a:solidFill>
              </a:rPr>
              <a:t>الغرضية</a:t>
            </a:r>
            <a:r>
              <a:rPr lang="ar-IQ" sz="2400" b="1" dirty="0" smtClean="0">
                <a:solidFill>
                  <a:schemeClr val="bg1"/>
                </a:solidFill>
              </a:rPr>
              <a:t> الخاصة (ذات الهدف الخاص)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تهدف </a:t>
            </a:r>
            <a:r>
              <a:rPr lang="ar-IQ" sz="2400" dirty="0" err="1" smtClean="0">
                <a:solidFill>
                  <a:schemeClr val="bg1"/>
                </a:solidFill>
              </a:rPr>
              <a:t>إلىإعداد</a:t>
            </a:r>
            <a:r>
              <a:rPr lang="ar-IQ" sz="2400" dirty="0" smtClean="0">
                <a:solidFill>
                  <a:schemeClr val="bg1"/>
                </a:solidFill>
              </a:rPr>
              <a:t> وتنمية المهارات الحركية الخاصة لمختلف </a:t>
            </a:r>
            <a:r>
              <a:rPr lang="ar-IQ" sz="2400" dirty="0" err="1" smtClean="0">
                <a:solidFill>
                  <a:schemeClr val="bg1"/>
                </a:solidFill>
              </a:rPr>
              <a:t>أنواعالأنشطة</a:t>
            </a:r>
            <a:r>
              <a:rPr lang="ar-IQ" sz="2400" dirty="0" smtClean="0">
                <a:solidFill>
                  <a:schemeClr val="bg1"/>
                </a:solidFill>
              </a:rPr>
              <a:t> الرياضية مثل (الألعاب المنظمة والعاب الساحة والميدان ، والمهارات </a:t>
            </a:r>
            <a:r>
              <a:rPr lang="ar-IQ" sz="2400" dirty="0" err="1" smtClean="0">
                <a:solidFill>
                  <a:schemeClr val="bg1"/>
                </a:solidFill>
              </a:rPr>
              <a:t>الفرقية</a:t>
            </a:r>
            <a:r>
              <a:rPr lang="ar-IQ" sz="2400" dirty="0" smtClean="0">
                <a:solidFill>
                  <a:schemeClr val="bg1"/>
                </a:solidFill>
              </a:rPr>
              <a:t> والفردية) ، كذلك تعد عاملا مساعدا لإعداد اللاعب وتنمية مستواه في نوع الفعالية الرياضية الخاصة </a:t>
            </a:r>
            <a:r>
              <a:rPr lang="ar-IQ" sz="2400" dirty="0" err="1" smtClean="0">
                <a:solidFill>
                  <a:schemeClr val="bg1"/>
                </a:solidFill>
              </a:rPr>
              <a:t>به</a:t>
            </a:r>
            <a:r>
              <a:rPr lang="ar-IQ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b="1" dirty="0" smtClean="0">
                <a:solidFill>
                  <a:schemeClr val="bg1"/>
                </a:solidFill>
              </a:rPr>
              <a:t>3- تمارين المقدرة (تمارين المستويات (السباقات)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غرضها هو الوصول بمستوى اللاعب </a:t>
            </a:r>
            <a:r>
              <a:rPr lang="ar-IQ" sz="2400" dirty="0" err="1" smtClean="0">
                <a:solidFill>
                  <a:schemeClr val="bg1"/>
                </a:solidFill>
              </a:rPr>
              <a:t>إلىاعلى</a:t>
            </a:r>
            <a:r>
              <a:rPr lang="ar-IQ" sz="2400" dirty="0" smtClean="0">
                <a:solidFill>
                  <a:schemeClr val="bg1"/>
                </a:solidFill>
              </a:rPr>
              <a:t> المستويات من حيث القدرة على الأداء الحركي والتركيب الحركي والتشكيلات الأخرى التي تتطلبها الفعالية التي يتدرب عليها ، وتستخدم هذه التمارين في العروض الرياضية </a:t>
            </a:r>
            <a:r>
              <a:rPr lang="ar-IQ" sz="2400" dirty="0" err="1" smtClean="0">
                <a:solidFill>
                  <a:schemeClr val="bg1"/>
                </a:solidFill>
              </a:rPr>
              <a:t>وبالأخصفي</a:t>
            </a:r>
            <a:r>
              <a:rPr lang="ar-IQ" sz="2400" dirty="0" smtClean="0">
                <a:solidFill>
                  <a:schemeClr val="bg1"/>
                </a:solidFill>
              </a:rPr>
              <a:t> القاعات المغلقة التي تؤديها مجموعة صغيرة ، وكما تقسم هذا التمارين من حيث الطريقة التي تؤدي </a:t>
            </a:r>
            <a:r>
              <a:rPr lang="ar-IQ" sz="2400" dirty="0" err="1" smtClean="0">
                <a:solidFill>
                  <a:schemeClr val="bg1"/>
                </a:solidFill>
              </a:rPr>
              <a:t>بها</a:t>
            </a:r>
            <a:r>
              <a:rPr lang="ar-IQ" sz="2400" dirty="0" smtClean="0">
                <a:solidFill>
                  <a:schemeClr val="bg1"/>
                </a:solidFill>
              </a:rPr>
              <a:t> إلى ما يأتي :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1- الأوضاع في التمارين البدنية ، التي تؤدي فيها من دون استعمال أي أداة مساعدة 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2- التمارين </a:t>
            </a:r>
            <a:r>
              <a:rPr lang="ar-IQ" sz="2400" dirty="0" err="1" smtClean="0">
                <a:solidFill>
                  <a:schemeClr val="bg1"/>
                </a:solidFill>
              </a:rPr>
              <a:t>بالادوات</a:t>
            </a:r>
            <a:r>
              <a:rPr lang="ar-IQ" sz="2400" dirty="0" smtClean="0">
                <a:solidFill>
                  <a:schemeClr val="bg1"/>
                </a:solidFill>
              </a:rPr>
              <a:t> ، التي تؤدي فيها التمارين البدنية باستخدام الكرات الطبية </a:t>
            </a:r>
            <a:r>
              <a:rPr lang="ar-IQ" sz="2400" dirty="0" err="1" smtClean="0">
                <a:solidFill>
                  <a:schemeClr val="bg1"/>
                </a:solidFill>
              </a:rPr>
              <a:t>او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r>
              <a:rPr lang="ar-IQ" sz="2400" dirty="0" err="1" smtClean="0">
                <a:solidFill>
                  <a:schemeClr val="bg1"/>
                </a:solidFill>
              </a:rPr>
              <a:t>الاطواق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r>
              <a:rPr lang="ar-IQ" sz="2400" dirty="0" err="1" smtClean="0">
                <a:solidFill>
                  <a:schemeClr val="bg1"/>
                </a:solidFill>
              </a:rPr>
              <a:t>او</a:t>
            </a:r>
            <a:r>
              <a:rPr lang="ar-IQ" sz="2400" dirty="0" smtClean="0">
                <a:solidFill>
                  <a:schemeClr val="bg1"/>
                </a:solidFill>
              </a:rPr>
              <a:t> حبال الوثب 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3- التمارين بمساعدة </a:t>
            </a:r>
            <a:r>
              <a:rPr lang="ar-IQ" sz="2400" dirty="0" err="1" smtClean="0">
                <a:solidFill>
                  <a:schemeClr val="bg1"/>
                </a:solidFill>
              </a:rPr>
              <a:t>الاجهزة</a:t>
            </a:r>
            <a:r>
              <a:rPr lang="ar-IQ" sz="2400" dirty="0" smtClean="0">
                <a:solidFill>
                  <a:schemeClr val="bg1"/>
                </a:solidFill>
              </a:rPr>
              <a:t> ، التي تؤدي فيها التمارين البدنية بواسطة المقاعد </a:t>
            </a:r>
            <a:r>
              <a:rPr lang="ar-IQ" sz="2400" dirty="0" err="1" smtClean="0">
                <a:solidFill>
                  <a:schemeClr val="bg1"/>
                </a:solidFill>
              </a:rPr>
              <a:t>المسويديه</a:t>
            </a:r>
            <a:r>
              <a:rPr lang="ar-IQ" sz="2400" dirty="0" smtClean="0">
                <a:solidFill>
                  <a:schemeClr val="bg1"/>
                </a:solidFill>
              </a:rPr>
              <a:t> وعقل الحائط والسلالم وقد تؤدى بصورة فردية أو بمساعدة زميل 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3600" dirty="0" smtClean="0">
                <a:solidFill>
                  <a:srgbClr val="FF0000"/>
                </a:solidFill>
              </a:rPr>
              <a:t> 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IQ" sz="3600" dirty="0" smtClean="0">
                <a:solidFill>
                  <a:srgbClr val="FF0000"/>
                </a:solidFill>
              </a:rPr>
              <a:t> 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IQ" sz="3600" dirty="0" smtClean="0">
                <a:solidFill>
                  <a:srgbClr val="FF0000"/>
                </a:solidFill>
              </a:rPr>
              <a:t> 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IQ" sz="3600" dirty="0" smtClean="0">
                <a:solidFill>
                  <a:srgbClr val="FF0000"/>
                </a:solidFill>
              </a:rPr>
              <a:t> 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IQ" sz="3600" dirty="0" smtClean="0">
                <a:solidFill>
                  <a:srgbClr val="FF0000"/>
                </a:solidFill>
              </a:rPr>
              <a:t> 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4017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400" b="1" dirty="0" err="1" smtClean="0">
                <a:solidFill>
                  <a:schemeClr val="bg1"/>
                </a:solidFill>
              </a:rPr>
              <a:t>اوضاع</a:t>
            </a:r>
            <a:r>
              <a:rPr lang="ar-IQ" sz="1400" b="1" dirty="0" smtClean="0">
                <a:solidFill>
                  <a:schemeClr val="bg1"/>
                </a:solidFill>
              </a:rPr>
              <a:t> التمارين البدنية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b="1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b="1" dirty="0" smtClean="0">
                <a:solidFill>
                  <a:schemeClr val="bg1"/>
                </a:solidFill>
              </a:rPr>
              <a:t>الوضع الابتدائي : </a:t>
            </a:r>
            <a:r>
              <a:rPr lang="ar-IQ" sz="1400" dirty="0" smtClean="0">
                <a:solidFill>
                  <a:schemeClr val="bg1"/>
                </a:solidFill>
              </a:rPr>
              <a:t>هو الوضع الذي يدل على الشكل الذي يتخذه الجسم قبل </a:t>
            </a:r>
            <a:r>
              <a:rPr lang="ar-IQ" sz="1400" dirty="0" err="1" smtClean="0">
                <a:solidFill>
                  <a:schemeClr val="bg1"/>
                </a:solidFill>
              </a:rPr>
              <a:t>اداء</a:t>
            </a:r>
            <a:r>
              <a:rPr lang="ar-IQ" sz="1400" dirty="0" smtClean="0">
                <a:solidFill>
                  <a:schemeClr val="bg1"/>
                </a:solidFill>
              </a:rPr>
              <a:t> الحركة وبعد انتهائه ، ولقد تعددت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، التي يمكن لجسم </a:t>
            </a:r>
            <a:r>
              <a:rPr lang="ar-IQ" sz="1400" dirty="0" err="1" smtClean="0">
                <a:solidFill>
                  <a:schemeClr val="bg1"/>
                </a:solidFill>
              </a:rPr>
              <a:t>الانسان</a:t>
            </a:r>
            <a:r>
              <a:rPr lang="ar-IQ" sz="1400" dirty="0" smtClean="0">
                <a:solidFill>
                  <a:schemeClr val="bg1"/>
                </a:solidFill>
              </a:rPr>
              <a:t> </a:t>
            </a:r>
            <a:r>
              <a:rPr lang="ar-IQ" sz="1400" dirty="0" err="1" smtClean="0">
                <a:solidFill>
                  <a:schemeClr val="bg1"/>
                </a:solidFill>
              </a:rPr>
              <a:t>ان</a:t>
            </a:r>
            <a:r>
              <a:rPr lang="ar-IQ" sz="1400" dirty="0" smtClean="0">
                <a:solidFill>
                  <a:schemeClr val="bg1"/>
                </a:solidFill>
              </a:rPr>
              <a:t> يتخذها، مما دفع المعنيين </a:t>
            </a:r>
            <a:r>
              <a:rPr lang="ar-IQ" sz="1400" dirty="0" err="1" smtClean="0">
                <a:solidFill>
                  <a:schemeClr val="bg1"/>
                </a:solidFill>
              </a:rPr>
              <a:t>الى</a:t>
            </a:r>
            <a:r>
              <a:rPr lang="ar-IQ" sz="1400" dirty="0" smtClean="0">
                <a:solidFill>
                  <a:schemeClr val="bg1"/>
                </a:solidFill>
              </a:rPr>
              <a:t> تقسيمها </a:t>
            </a:r>
            <a:r>
              <a:rPr lang="ar-IQ" sz="1400" dirty="0" err="1" smtClean="0">
                <a:solidFill>
                  <a:schemeClr val="bg1"/>
                </a:solidFill>
              </a:rPr>
              <a:t>الى</a:t>
            </a:r>
            <a:r>
              <a:rPr lang="ar-IQ" sz="1400" dirty="0" smtClean="0">
                <a:solidFill>
                  <a:schemeClr val="bg1"/>
                </a:solidFill>
              </a:rPr>
              <a:t> قسمين رئيسين هما :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1-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الابتدائية </a:t>
            </a:r>
            <a:r>
              <a:rPr lang="ar-IQ" sz="1400" dirty="0" err="1" smtClean="0">
                <a:solidFill>
                  <a:schemeClr val="bg1"/>
                </a:solidFill>
              </a:rPr>
              <a:t>الاصلية</a:t>
            </a:r>
            <a:r>
              <a:rPr lang="ar-IQ" sz="1400" dirty="0" smtClean="0">
                <a:solidFill>
                  <a:schemeClr val="bg1"/>
                </a:solidFill>
              </a:rPr>
              <a:t> (</a:t>
            </a:r>
            <a:r>
              <a:rPr lang="ar-IQ" sz="14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1400" dirty="0" smtClean="0">
                <a:solidFill>
                  <a:schemeClr val="bg1"/>
                </a:solidFill>
              </a:rPr>
              <a:t>)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2-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الابتدائية المشتقة (الفرعية)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b="1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b="1" dirty="0" smtClean="0">
                <a:solidFill>
                  <a:schemeClr val="bg1"/>
                </a:solidFill>
              </a:rPr>
              <a:t> الابتدائية </a:t>
            </a:r>
            <a:r>
              <a:rPr lang="ar-IQ" sz="1400" b="1" dirty="0" err="1" smtClean="0">
                <a:solidFill>
                  <a:schemeClr val="bg1"/>
                </a:solidFill>
              </a:rPr>
              <a:t>الاصلية</a:t>
            </a:r>
            <a:r>
              <a:rPr lang="ar-IQ" sz="1400" b="1" dirty="0" smtClean="0">
                <a:solidFill>
                  <a:schemeClr val="bg1"/>
                </a:solidFill>
              </a:rPr>
              <a:t> (</a:t>
            </a:r>
            <a:r>
              <a:rPr lang="ar-IQ" sz="1400" b="1" dirty="0" err="1" smtClean="0">
                <a:solidFill>
                  <a:schemeClr val="bg1"/>
                </a:solidFill>
              </a:rPr>
              <a:t>الاساسية</a:t>
            </a:r>
            <a:r>
              <a:rPr lang="ar-IQ" sz="1400" b="1" dirty="0" smtClean="0">
                <a:solidFill>
                  <a:schemeClr val="bg1"/>
                </a:solidFill>
              </a:rPr>
              <a:t>)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حدد المتخصصون بطرائق التدريس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الابتدائية </a:t>
            </a:r>
            <a:r>
              <a:rPr lang="ar-IQ" sz="1400" dirty="0" err="1" smtClean="0">
                <a:solidFill>
                  <a:schemeClr val="bg1"/>
                </a:solidFill>
              </a:rPr>
              <a:t>الاصلية</a:t>
            </a:r>
            <a:r>
              <a:rPr lang="ar-IQ" sz="1400" dirty="0" smtClean="0">
                <a:solidFill>
                  <a:schemeClr val="bg1"/>
                </a:solidFill>
              </a:rPr>
              <a:t> </a:t>
            </a:r>
            <a:r>
              <a:rPr lang="ar-IQ" sz="1400" dirty="0" err="1" smtClean="0">
                <a:solidFill>
                  <a:schemeClr val="bg1"/>
                </a:solidFill>
              </a:rPr>
              <a:t>الى</a:t>
            </a:r>
            <a:r>
              <a:rPr lang="ar-IQ" sz="1400" dirty="0" smtClean="0">
                <a:solidFill>
                  <a:schemeClr val="bg1"/>
                </a:solidFill>
              </a:rPr>
              <a:t> خمسة </a:t>
            </a:r>
            <a:r>
              <a:rPr lang="ar-IQ" sz="1400" dirty="0" err="1" smtClean="0">
                <a:solidFill>
                  <a:schemeClr val="bg1"/>
                </a:solidFill>
              </a:rPr>
              <a:t>اوضاع</a:t>
            </a:r>
            <a:r>
              <a:rPr lang="ar-IQ" sz="1400" dirty="0" smtClean="0">
                <a:solidFill>
                  <a:schemeClr val="bg1"/>
                </a:solidFill>
              </a:rPr>
              <a:t> وهي (</a:t>
            </a:r>
            <a:r>
              <a:rPr lang="ar-IQ" sz="1400" b="1" dirty="0" smtClean="0">
                <a:solidFill>
                  <a:schemeClr val="bg1"/>
                </a:solidFill>
              </a:rPr>
              <a:t> الوقوف – الجلوس – البروك – الاستلقاء – التعلق )</a:t>
            </a:r>
            <a:r>
              <a:rPr lang="ar-IQ" sz="1400" dirty="0" smtClean="0">
                <a:solidFill>
                  <a:schemeClr val="bg1"/>
                </a:solidFill>
              </a:rPr>
              <a:t>وفي </a:t>
            </a:r>
            <a:r>
              <a:rPr lang="ar-IQ" sz="1400" dirty="0" err="1" smtClean="0">
                <a:solidFill>
                  <a:schemeClr val="bg1"/>
                </a:solidFill>
              </a:rPr>
              <a:t>ادناه</a:t>
            </a:r>
            <a:r>
              <a:rPr lang="ar-IQ" sz="1400" dirty="0" smtClean="0">
                <a:solidFill>
                  <a:schemeClr val="bg1"/>
                </a:solidFill>
              </a:rPr>
              <a:t> شرح مفصل لتلك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.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b="1" dirty="0" err="1" smtClean="0">
                <a:solidFill>
                  <a:schemeClr val="bg1"/>
                </a:solidFill>
              </a:rPr>
              <a:t>اولا</a:t>
            </a:r>
            <a:r>
              <a:rPr lang="ar-IQ" sz="1400" b="1" dirty="0" smtClean="0">
                <a:solidFill>
                  <a:schemeClr val="bg1"/>
                </a:solidFill>
              </a:rPr>
              <a:t> : وضع الوقوف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 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يعد وضع الوقوف من </a:t>
            </a:r>
            <a:r>
              <a:rPr lang="ar-IQ" sz="1400" dirty="0" err="1" smtClean="0">
                <a:solidFill>
                  <a:schemeClr val="bg1"/>
                </a:solidFill>
              </a:rPr>
              <a:t>اهم</a:t>
            </a:r>
            <a:r>
              <a:rPr lang="ar-IQ" sz="1400" dirty="0" smtClean="0">
                <a:solidFill>
                  <a:schemeClr val="bg1"/>
                </a:solidFill>
              </a:rPr>
              <a:t> </a:t>
            </a:r>
            <a:r>
              <a:rPr lang="ar-IQ" sz="1400" dirty="0" err="1" smtClean="0">
                <a:solidFill>
                  <a:schemeClr val="bg1"/>
                </a:solidFill>
              </a:rPr>
              <a:t>الاوضاع</a:t>
            </a:r>
            <a:r>
              <a:rPr lang="ar-IQ" sz="1400" dirty="0" smtClean="0">
                <a:solidFill>
                  <a:schemeClr val="bg1"/>
                </a:solidFill>
              </a:rPr>
              <a:t> الابتدائية </a:t>
            </a:r>
            <a:r>
              <a:rPr lang="ar-IQ" sz="1400" dirty="0" err="1" smtClean="0">
                <a:solidFill>
                  <a:schemeClr val="bg1"/>
                </a:solidFill>
              </a:rPr>
              <a:t>واكثرها</a:t>
            </a:r>
            <a:r>
              <a:rPr lang="ar-IQ" sz="1400" dirty="0" smtClean="0">
                <a:solidFill>
                  <a:schemeClr val="bg1"/>
                </a:solidFill>
              </a:rPr>
              <a:t> شيوعا </a:t>
            </a:r>
            <a:r>
              <a:rPr lang="ar-IQ" sz="1400" dirty="0" err="1" smtClean="0">
                <a:solidFill>
                  <a:schemeClr val="bg1"/>
                </a:solidFill>
              </a:rPr>
              <a:t>لانه</a:t>
            </a:r>
            <a:r>
              <a:rPr lang="ar-IQ" sz="1400" dirty="0" smtClean="0">
                <a:solidFill>
                  <a:schemeClr val="bg1"/>
                </a:solidFill>
              </a:rPr>
              <a:t>: -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1- الوضع الابتدائي لكثير من الحركات والتمارين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2- حلقة اتصال بين مجموعة التمارين المختلفة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3- يظهر مدى الاستفادة من التمارين </a:t>
            </a:r>
            <a:r>
              <a:rPr lang="ar-IQ" sz="1400" dirty="0" err="1" smtClean="0">
                <a:solidFill>
                  <a:schemeClr val="bg1"/>
                </a:solidFill>
              </a:rPr>
              <a:t>الاصلاحية</a:t>
            </a:r>
            <a:r>
              <a:rPr lang="ar-IQ" sz="1400" dirty="0" smtClean="0">
                <a:solidFill>
                  <a:schemeClr val="bg1"/>
                </a:solidFill>
              </a:rPr>
              <a:t> للجسم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err="1" smtClean="0">
                <a:solidFill>
                  <a:schemeClr val="bg1"/>
                </a:solidFill>
              </a:rPr>
              <a:t>اذ</a:t>
            </a:r>
            <a:r>
              <a:rPr lang="ar-IQ" sz="1400" dirty="0" smtClean="0">
                <a:solidFill>
                  <a:schemeClr val="bg1"/>
                </a:solidFill>
              </a:rPr>
              <a:t> يظهر في الوقوف بوضوح العيوب الجسمية وتصلب المفاصل وارتخاء العضلات، لذا فدروس التمارين الرياضية تعمل على جعل الوضع طبيعيا ، وتدريب الطلاب عليه حتى يصبح </a:t>
            </a:r>
            <a:r>
              <a:rPr lang="ar-IQ" sz="1400" dirty="0" err="1" smtClean="0">
                <a:solidFill>
                  <a:schemeClr val="bg1"/>
                </a:solidFill>
              </a:rPr>
              <a:t>مالوفا</a:t>
            </a:r>
            <a:r>
              <a:rPr lang="ar-IQ" sz="1400" dirty="0" smtClean="0">
                <a:solidFill>
                  <a:schemeClr val="bg1"/>
                </a:solidFill>
              </a:rPr>
              <a:t> لديهم ، ومن هنا يجب </a:t>
            </a:r>
            <a:r>
              <a:rPr lang="ar-IQ" sz="1400" dirty="0" err="1" smtClean="0">
                <a:solidFill>
                  <a:schemeClr val="bg1"/>
                </a:solidFill>
              </a:rPr>
              <a:t>ان</a:t>
            </a:r>
            <a:r>
              <a:rPr lang="ar-IQ" sz="1400" dirty="0" smtClean="0">
                <a:solidFill>
                  <a:schemeClr val="bg1"/>
                </a:solidFill>
              </a:rPr>
              <a:t> تتوفر الشروط </a:t>
            </a:r>
            <a:r>
              <a:rPr lang="ar-IQ" sz="1400" dirty="0" err="1" smtClean="0">
                <a:solidFill>
                  <a:schemeClr val="bg1"/>
                </a:solidFill>
              </a:rPr>
              <a:t>الاتية</a:t>
            </a:r>
            <a:r>
              <a:rPr lang="ar-IQ" sz="1400" dirty="0" smtClean="0">
                <a:solidFill>
                  <a:schemeClr val="bg1"/>
                </a:solidFill>
              </a:rPr>
              <a:t> في وضع الوقوف لكي يصبح صحيحا وهي :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1- اعتدال القامة ، والصدر مرتفع قليلا مع تقارب لوحي الكتف </a:t>
            </a:r>
            <a:r>
              <a:rPr lang="ar-IQ" sz="1400" dirty="0" err="1" smtClean="0">
                <a:solidFill>
                  <a:schemeClr val="bg1"/>
                </a:solidFill>
              </a:rPr>
              <a:t>والراس</a:t>
            </a:r>
            <a:r>
              <a:rPr lang="ar-IQ" sz="1400" dirty="0" smtClean="0">
                <a:solidFill>
                  <a:schemeClr val="bg1"/>
                </a:solidFill>
              </a:rPr>
              <a:t> مرفوع والنظر شاخص </a:t>
            </a:r>
            <a:r>
              <a:rPr lang="ar-IQ" sz="1400" dirty="0" err="1" smtClean="0">
                <a:solidFill>
                  <a:schemeClr val="bg1"/>
                </a:solidFill>
              </a:rPr>
              <a:t>للامام</a:t>
            </a:r>
            <a:r>
              <a:rPr lang="ar-IQ" sz="1400" dirty="0" smtClean="0">
                <a:solidFill>
                  <a:schemeClr val="bg1"/>
                </a:solidFill>
              </a:rPr>
              <a:t> والحنك داخل قليلا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2- الجسم غير متصلب والتنفس طبيعي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3- اليدان بالقرب مع الجسم وعلى امتداده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4- الكتفان مدفوعان قليلا </a:t>
            </a:r>
            <a:r>
              <a:rPr lang="ar-IQ" sz="1400" dirty="0" err="1" smtClean="0">
                <a:solidFill>
                  <a:schemeClr val="bg1"/>
                </a:solidFill>
              </a:rPr>
              <a:t>الى</a:t>
            </a:r>
            <a:r>
              <a:rPr lang="ar-IQ" sz="1400" dirty="0" smtClean="0">
                <a:solidFill>
                  <a:schemeClr val="bg1"/>
                </a:solidFill>
              </a:rPr>
              <a:t> الخلف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5- يكون الجذع معتدلا والظهر بوضعه الطبيعي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6- عدم وجود أي انثناء في مفاصل الركبتين . 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ar-IQ" sz="1400" dirty="0" smtClean="0">
                <a:solidFill>
                  <a:schemeClr val="bg1"/>
                </a:solidFill>
              </a:rPr>
              <a:t>7- القدمان قريبان من بعضهما على </a:t>
            </a:r>
            <a:r>
              <a:rPr lang="ar-IQ" sz="1400" dirty="0" err="1" smtClean="0">
                <a:solidFill>
                  <a:schemeClr val="bg1"/>
                </a:solidFill>
              </a:rPr>
              <a:t>ان</a:t>
            </a:r>
            <a:r>
              <a:rPr lang="ar-IQ" sz="1400" dirty="0" smtClean="0">
                <a:solidFill>
                  <a:schemeClr val="bg1"/>
                </a:solidFill>
              </a:rPr>
              <a:t> يكون الكعبان متلاصقين ، </a:t>
            </a:r>
            <a:r>
              <a:rPr lang="ar-IQ" sz="1400" dirty="0" err="1" smtClean="0">
                <a:solidFill>
                  <a:schemeClr val="bg1"/>
                </a:solidFill>
              </a:rPr>
              <a:t>اما</a:t>
            </a:r>
            <a:r>
              <a:rPr lang="ar-IQ" sz="1400" dirty="0" smtClean="0">
                <a:solidFill>
                  <a:schemeClr val="bg1"/>
                </a:solidFill>
              </a:rPr>
              <a:t> المشطان فتكون مسافة تقدر بين (10-20سم) . 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bg1"/>
                </a:solidFill>
              </a:rPr>
              <a:t>ثانيا : وضع الجلوس (جلوس التربع)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1- يكون ارتكاز الجسم على عظمي المرفقين.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2- يكون وضع </a:t>
            </a:r>
            <a:r>
              <a:rPr lang="ar-IQ" sz="1600" dirty="0" err="1" smtClean="0">
                <a:solidFill>
                  <a:schemeClr val="bg1"/>
                </a:solidFill>
              </a:rPr>
              <a:t>الراس</a:t>
            </a:r>
            <a:r>
              <a:rPr lang="ar-IQ" sz="1600" dirty="0" smtClean="0">
                <a:solidFill>
                  <a:schemeClr val="bg1"/>
                </a:solidFill>
              </a:rPr>
              <a:t> والكتفان والجذع كما في وضع الوقوف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3- تقاطع الساقين مع تباعد الركبتين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4- توضع اليدان على الركبتين </a:t>
            </a:r>
            <a:r>
              <a:rPr lang="ar-IQ" sz="1600" dirty="0" err="1" smtClean="0">
                <a:solidFill>
                  <a:schemeClr val="bg1"/>
                </a:solidFill>
              </a:rPr>
              <a:t>او</a:t>
            </a:r>
            <a:r>
              <a:rPr lang="ar-IQ" sz="1600" dirty="0" smtClean="0">
                <a:solidFill>
                  <a:schemeClr val="bg1"/>
                </a:solidFill>
              </a:rPr>
              <a:t> تمتد خارج الركبتين لتمسك بالمشطين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ثالثا : وضع البروك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1- يرتكز الجسم على الركبتين وهما </a:t>
            </a:r>
            <a:r>
              <a:rPr lang="ar-IQ" sz="1600" dirty="0" err="1" smtClean="0">
                <a:solidFill>
                  <a:schemeClr val="bg1"/>
                </a:solidFill>
              </a:rPr>
              <a:t>متباعداتان</a:t>
            </a:r>
            <a:r>
              <a:rPr lang="ar-IQ" sz="1600" dirty="0" smtClean="0">
                <a:solidFill>
                  <a:schemeClr val="bg1"/>
                </a:solidFill>
              </a:rPr>
              <a:t> قليلا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2- يكون وضع </a:t>
            </a:r>
            <a:r>
              <a:rPr lang="ar-IQ" sz="1600" dirty="0" err="1" smtClean="0">
                <a:solidFill>
                  <a:schemeClr val="bg1"/>
                </a:solidFill>
              </a:rPr>
              <a:t>الراس</a:t>
            </a:r>
            <a:r>
              <a:rPr lang="ar-IQ" sz="1600" dirty="0" smtClean="0">
                <a:solidFill>
                  <a:schemeClr val="bg1"/>
                </a:solidFill>
              </a:rPr>
              <a:t> والكتفان والذراعان والجذع كما في حالة الوقوف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3- يكون وضع القدمين امتدادا للساقين على </a:t>
            </a:r>
            <a:r>
              <a:rPr lang="ar-IQ" sz="1600" dirty="0" err="1" smtClean="0">
                <a:solidFill>
                  <a:schemeClr val="bg1"/>
                </a:solidFill>
              </a:rPr>
              <a:t>ان</a:t>
            </a:r>
            <a:r>
              <a:rPr lang="ar-IQ" sz="1600" dirty="0" smtClean="0">
                <a:solidFill>
                  <a:schemeClr val="bg1"/>
                </a:solidFill>
              </a:rPr>
              <a:t> يلامس وجه القدم </a:t>
            </a:r>
            <a:r>
              <a:rPr lang="ar-IQ" sz="1600" dirty="0" err="1" smtClean="0">
                <a:solidFill>
                  <a:schemeClr val="bg1"/>
                </a:solidFill>
              </a:rPr>
              <a:t>الارض</a:t>
            </a:r>
            <a:r>
              <a:rPr lang="ar-IQ" sz="1600" dirty="0" smtClean="0">
                <a:solidFill>
                  <a:schemeClr val="bg1"/>
                </a:solidFill>
              </a:rPr>
              <a:t>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4- يكون وضع القدمين موازيا </a:t>
            </a:r>
            <a:r>
              <a:rPr lang="ar-IQ" sz="1600" dirty="0" err="1" smtClean="0">
                <a:solidFill>
                  <a:schemeClr val="bg1"/>
                </a:solidFill>
              </a:rPr>
              <a:t>للارض</a:t>
            </a:r>
            <a:r>
              <a:rPr lang="ar-IQ" sz="1600" dirty="0" smtClean="0">
                <a:solidFill>
                  <a:schemeClr val="bg1"/>
                </a:solidFill>
              </a:rPr>
              <a:t> ويشكلان زاوية مع الفخذين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رابعا : وضع الاستلقاء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1- يكون الجسم بحالة امتداد كامل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2- يكون وضع اليدين موازيا لامتداد الجسم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3- يكون وضع </a:t>
            </a:r>
            <a:r>
              <a:rPr lang="ar-IQ" sz="1600" dirty="0" err="1" smtClean="0">
                <a:solidFill>
                  <a:schemeClr val="bg1"/>
                </a:solidFill>
              </a:rPr>
              <a:t>الراس</a:t>
            </a:r>
            <a:r>
              <a:rPr lang="ar-IQ" sz="1600" dirty="0" smtClean="0">
                <a:solidFill>
                  <a:schemeClr val="bg1"/>
                </a:solidFill>
              </a:rPr>
              <a:t> والكتفان والجذع والرجلين كما في وضع الوقوف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خامسا : وضع التعلق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b="1" dirty="0" smtClean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1- </a:t>
            </a:r>
            <a:r>
              <a:rPr lang="ar-IQ" sz="1600" dirty="0" err="1" smtClean="0">
                <a:solidFill>
                  <a:schemeClr val="bg1"/>
                </a:solidFill>
              </a:rPr>
              <a:t>ان</a:t>
            </a:r>
            <a:r>
              <a:rPr lang="ar-IQ" sz="1600" dirty="0" smtClean="0">
                <a:solidFill>
                  <a:schemeClr val="bg1"/>
                </a:solidFill>
              </a:rPr>
              <a:t> يكون وضع الجسم </a:t>
            </a:r>
            <a:r>
              <a:rPr lang="ar-IQ" sz="1600" dirty="0" err="1" smtClean="0">
                <a:solidFill>
                  <a:schemeClr val="bg1"/>
                </a:solidFill>
              </a:rPr>
              <a:t>باكمله</a:t>
            </a:r>
            <a:r>
              <a:rPr lang="ar-IQ" sz="1600" dirty="0" smtClean="0">
                <a:solidFill>
                  <a:schemeClr val="bg1"/>
                </a:solidFill>
              </a:rPr>
              <a:t> محمولا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2- </a:t>
            </a:r>
            <a:r>
              <a:rPr lang="ar-IQ" sz="1600" dirty="0" err="1" smtClean="0">
                <a:solidFill>
                  <a:schemeClr val="bg1"/>
                </a:solidFill>
              </a:rPr>
              <a:t>ان</a:t>
            </a:r>
            <a:r>
              <a:rPr lang="ar-IQ" sz="1600" dirty="0" smtClean="0">
                <a:solidFill>
                  <a:schemeClr val="bg1"/>
                </a:solidFill>
              </a:rPr>
              <a:t> تكون المسافة بين الذراعين بمستوى الصدر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sz="1600" dirty="0" smtClean="0">
                <a:solidFill>
                  <a:schemeClr val="bg1"/>
                </a:solidFill>
              </a:rPr>
              <a:t>3- </a:t>
            </a:r>
            <a:r>
              <a:rPr lang="ar-IQ" sz="1600" dirty="0" err="1" smtClean="0">
                <a:solidFill>
                  <a:schemeClr val="bg1"/>
                </a:solidFill>
              </a:rPr>
              <a:t>ان</a:t>
            </a:r>
            <a:r>
              <a:rPr lang="ar-IQ" sz="1600" dirty="0" smtClean="0">
                <a:solidFill>
                  <a:schemeClr val="bg1"/>
                </a:solidFill>
              </a:rPr>
              <a:t> تكون حالة وضع </a:t>
            </a:r>
            <a:r>
              <a:rPr lang="ar-IQ" sz="1600" dirty="0" err="1" smtClean="0">
                <a:solidFill>
                  <a:schemeClr val="bg1"/>
                </a:solidFill>
              </a:rPr>
              <a:t>الراس</a:t>
            </a:r>
            <a:r>
              <a:rPr lang="ar-IQ" sz="1600" dirty="0" smtClean="0">
                <a:solidFill>
                  <a:schemeClr val="bg1"/>
                </a:solidFill>
              </a:rPr>
              <a:t> والكتفين والجذع والرجلين كما في الوقوف .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0"/>
            <a:ext cx="8929718" cy="75097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b="1" dirty="0" smtClean="0">
                <a:solidFill>
                  <a:schemeClr val="bg1"/>
                </a:solidFill>
              </a:rPr>
              <a:t> الابتدائية المشتقة (الفرعية)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هي تلك </a:t>
            </a:r>
            <a:r>
              <a:rPr lang="ar-IQ" sz="2800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dirty="0" smtClean="0">
                <a:solidFill>
                  <a:schemeClr val="bg1"/>
                </a:solidFill>
              </a:rPr>
              <a:t> التي تشتق من </a:t>
            </a:r>
            <a:r>
              <a:rPr lang="ar-IQ" sz="2800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الاصليةالتي</a:t>
            </a:r>
            <a:r>
              <a:rPr lang="ar-IQ" sz="2800" dirty="0" smtClean="0">
                <a:solidFill>
                  <a:schemeClr val="bg1"/>
                </a:solidFill>
              </a:rPr>
              <a:t> تم شرحها سابقا وهي </a:t>
            </a:r>
            <a:r>
              <a:rPr lang="ar-IQ" sz="2800" b="1" dirty="0" smtClean="0">
                <a:solidFill>
                  <a:schemeClr val="bg1"/>
                </a:solidFill>
              </a:rPr>
              <a:t>( الوقوف – الجلوس – البروك –الاستلقاء– التعلق )</a:t>
            </a:r>
            <a:r>
              <a:rPr lang="ar-IQ" sz="2800" dirty="0" smtClean="0">
                <a:solidFill>
                  <a:schemeClr val="bg1"/>
                </a:solidFill>
              </a:rPr>
              <a:t>وذلك من خلال :-</a:t>
            </a:r>
            <a:r>
              <a:rPr lang="ar-IQ" sz="2800" b="1" dirty="0" smtClean="0">
                <a:solidFill>
                  <a:schemeClr val="bg1"/>
                </a:solidFill>
              </a:rPr>
              <a:t>أ- تحريك الذراعين </a:t>
            </a:r>
            <a:r>
              <a:rPr lang="ar-IQ" sz="2800" b="1" dirty="0" err="1" smtClean="0">
                <a:solidFill>
                  <a:schemeClr val="bg1"/>
                </a:solidFill>
              </a:rPr>
              <a:t>ب</a:t>
            </a:r>
            <a:r>
              <a:rPr lang="ar-IQ" sz="2800" b="1" dirty="0" smtClean="0">
                <a:solidFill>
                  <a:schemeClr val="bg1"/>
                </a:solidFill>
              </a:rPr>
              <a:t>- تحريك الرجلين </a:t>
            </a:r>
            <a:r>
              <a:rPr lang="ar-IQ" sz="2800" b="1" dirty="0" err="1" smtClean="0">
                <a:solidFill>
                  <a:schemeClr val="bg1"/>
                </a:solidFill>
              </a:rPr>
              <a:t>ت</a:t>
            </a:r>
            <a:r>
              <a:rPr lang="ar-IQ" sz="2800" b="1" dirty="0" smtClean="0">
                <a:solidFill>
                  <a:schemeClr val="bg1"/>
                </a:solidFill>
              </a:rPr>
              <a:t>- </a:t>
            </a:r>
            <a:r>
              <a:rPr lang="ar-IQ" sz="2800" b="1" dirty="0" err="1" smtClean="0">
                <a:solidFill>
                  <a:schemeClr val="bg1"/>
                </a:solidFill>
              </a:rPr>
              <a:t>تحريك</a:t>
            </a:r>
            <a:r>
              <a:rPr lang="ar-IQ" sz="2800" b="1" dirty="0" smtClean="0">
                <a:solidFill>
                  <a:schemeClr val="bg1"/>
                </a:solidFill>
              </a:rPr>
              <a:t> الجذع </a:t>
            </a:r>
            <a:r>
              <a:rPr lang="ar-IQ" sz="2800" b="1" dirty="0" err="1" smtClean="0">
                <a:solidFill>
                  <a:schemeClr val="bg1"/>
                </a:solidFill>
              </a:rPr>
              <a:t>ث</a:t>
            </a:r>
            <a:r>
              <a:rPr lang="ar-IQ" sz="2800" b="1" dirty="0" smtClean="0">
                <a:solidFill>
                  <a:schemeClr val="bg1"/>
                </a:solidFill>
              </a:rPr>
              <a:t>- بالنسبة </a:t>
            </a:r>
            <a:r>
              <a:rPr lang="ar-IQ" sz="2800" b="1" dirty="0" err="1" smtClean="0">
                <a:solidFill>
                  <a:schemeClr val="bg1"/>
                </a:solidFill>
              </a:rPr>
              <a:t>الى</a:t>
            </a:r>
            <a:r>
              <a:rPr lang="ar-IQ" sz="2800" b="1" dirty="0" smtClean="0">
                <a:solidFill>
                  <a:schemeClr val="bg1"/>
                </a:solidFill>
              </a:rPr>
              <a:t> وضع الجسم من </a:t>
            </a:r>
            <a:r>
              <a:rPr lang="ar-IQ" sz="2800" b="1" dirty="0" err="1" smtClean="0">
                <a:solidFill>
                  <a:schemeClr val="bg1"/>
                </a:solidFill>
              </a:rPr>
              <a:t>الاجهزة</a:t>
            </a:r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r>
              <a:rPr lang="ar-IQ" sz="2800" b="1" dirty="0" err="1" smtClean="0">
                <a:solidFill>
                  <a:schemeClr val="bg1"/>
                </a:solidFill>
              </a:rPr>
              <a:t>ولادوات</a:t>
            </a:r>
            <a:r>
              <a:rPr lang="ar-IQ" sz="2800" b="1" dirty="0" smtClean="0">
                <a:solidFill>
                  <a:schemeClr val="bg1"/>
                </a:solidFill>
              </a:rPr>
              <a:t>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 وسوف نعمد </a:t>
            </a:r>
            <a:r>
              <a:rPr lang="ar-IQ" sz="2800" dirty="0" err="1" smtClean="0">
                <a:solidFill>
                  <a:schemeClr val="bg1"/>
                </a:solidFill>
              </a:rPr>
              <a:t>الى</a:t>
            </a:r>
            <a:r>
              <a:rPr lang="ar-IQ" sz="2800" dirty="0" smtClean="0">
                <a:solidFill>
                  <a:schemeClr val="bg1"/>
                </a:solidFill>
              </a:rPr>
              <a:t> وصف </a:t>
            </a:r>
            <a:r>
              <a:rPr lang="ar-IQ" sz="2800" dirty="0" err="1" smtClean="0">
                <a:solidFill>
                  <a:schemeClr val="bg1"/>
                </a:solidFill>
              </a:rPr>
              <a:t>اهم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dirty="0" smtClean="0">
                <a:solidFill>
                  <a:schemeClr val="bg1"/>
                </a:solidFill>
              </a:rPr>
              <a:t> التي نراها مناسبة ومهمة لمدرس التربية الرياضية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       وسندرج في الصفحات التالية </a:t>
            </a:r>
            <a:r>
              <a:rPr lang="ar-IQ" sz="2800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dirty="0" smtClean="0">
                <a:solidFill>
                  <a:schemeClr val="bg1"/>
                </a:solidFill>
              </a:rPr>
              <a:t> المشتقة من </a:t>
            </a:r>
            <a:r>
              <a:rPr lang="ar-IQ" sz="2800" dirty="0" err="1" smtClean="0">
                <a:solidFill>
                  <a:schemeClr val="bg1"/>
                </a:solidFill>
              </a:rPr>
              <a:t>الاوضاع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800" dirty="0" smtClean="0">
                <a:solidFill>
                  <a:schemeClr val="bg1"/>
                </a:solidFill>
              </a:rPr>
              <a:t> ( الوقوف ، الجلوس ، البروك ، الاستقاء ، التعلق ) بتحريك الذراعين والرجلين والجذع مع ذكر </a:t>
            </a:r>
            <a:r>
              <a:rPr lang="ar-IQ" sz="2800" dirty="0" err="1" smtClean="0">
                <a:solidFill>
                  <a:schemeClr val="bg1"/>
                </a:solidFill>
              </a:rPr>
              <a:t>الايعازات</a:t>
            </a:r>
            <a:r>
              <a:rPr lang="ar-IQ" sz="2800" dirty="0" smtClean="0">
                <a:solidFill>
                  <a:schemeClr val="bg1"/>
                </a:solidFill>
              </a:rPr>
              <a:t> وصور تمثل كل تمرين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err="1" smtClean="0">
                <a:solidFill>
                  <a:schemeClr val="bg1"/>
                </a:solidFill>
              </a:rPr>
              <a:t>اولا</a:t>
            </a:r>
            <a:r>
              <a:rPr lang="ar-IQ" sz="2800" b="1" dirty="0" smtClean="0">
                <a:solidFill>
                  <a:schemeClr val="bg1"/>
                </a:solidFill>
              </a:rPr>
              <a:t> : أوضاع مشتقة </a:t>
            </a:r>
            <a:r>
              <a:rPr lang="ar-IQ" sz="2800" b="1" dirty="0" err="1" smtClean="0">
                <a:solidFill>
                  <a:schemeClr val="bg1"/>
                </a:solidFill>
              </a:rPr>
              <a:t>منالوقوف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ar-IQ" dirty="0" smtClean="0"/>
              <a:t> </a:t>
            </a:r>
            <a:r>
              <a:rPr lang="ar-IQ" b="1" dirty="0" smtClean="0"/>
              <a:t>- مهارة </a:t>
            </a:r>
            <a:r>
              <a:rPr lang="ar-IQ" b="1" dirty="0" err="1" smtClean="0"/>
              <a:t>اثارة</a:t>
            </a:r>
            <a:r>
              <a:rPr lang="ar-IQ" b="1" dirty="0" smtClean="0"/>
              <a:t> الدافعية لدى المتعلمين :</a:t>
            </a:r>
            <a:r>
              <a:rPr lang="ar-IQ" dirty="0" smtClean="0"/>
              <a:t>يستطيع التدريسي </a:t>
            </a:r>
            <a:r>
              <a:rPr lang="ar-IQ" dirty="0" err="1" smtClean="0"/>
              <a:t>اثناء</a:t>
            </a:r>
            <a:r>
              <a:rPr lang="ar-IQ" dirty="0" smtClean="0"/>
              <a:t> تنفيذ الدرس في ساحة </a:t>
            </a:r>
            <a:r>
              <a:rPr lang="ar-IQ" dirty="0" err="1" smtClean="0"/>
              <a:t>الالعاب</a:t>
            </a:r>
            <a:r>
              <a:rPr lang="ar-IQ" dirty="0" smtClean="0"/>
              <a:t> الرياضية </a:t>
            </a:r>
            <a:r>
              <a:rPr lang="ar-IQ" dirty="0" err="1" smtClean="0"/>
              <a:t>اثارة</a:t>
            </a:r>
            <a:r>
              <a:rPr lang="ar-IQ" dirty="0" smtClean="0"/>
              <a:t> الدافعية لدى طلبته من خلال </a:t>
            </a:r>
            <a:r>
              <a:rPr lang="ar-IQ" dirty="0" err="1" smtClean="0"/>
              <a:t>اعطاء</a:t>
            </a:r>
            <a:r>
              <a:rPr lang="ar-IQ" dirty="0" smtClean="0"/>
              <a:t> طلبته </a:t>
            </a:r>
            <a:r>
              <a:rPr lang="ar-IQ" dirty="0" err="1" smtClean="0"/>
              <a:t>انشطة</a:t>
            </a:r>
            <a:r>
              <a:rPr lang="ar-IQ" dirty="0" smtClean="0"/>
              <a:t> </a:t>
            </a:r>
            <a:r>
              <a:rPr lang="ar-IQ" dirty="0" err="1" smtClean="0"/>
              <a:t>مشوقةوهادفة</a:t>
            </a:r>
            <a:r>
              <a:rPr lang="ar-IQ" dirty="0" smtClean="0"/>
              <a:t> تتناسب مع مستوياتهم بحيث يكونوا الطلبة </a:t>
            </a:r>
            <a:r>
              <a:rPr lang="ar-IQ" dirty="0" err="1" smtClean="0"/>
              <a:t>اكثر</a:t>
            </a:r>
            <a:r>
              <a:rPr lang="ar-IQ" dirty="0" smtClean="0"/>
              <a:t> قابلية للمشاركة في الموقف التعليمي ويؤدي ذلك </a:t>
            </a:r>
            <a:r>
              <a:rPr lang="ar-IQ" dirty="0" err="1" smtClean="0"/>
              <a:t>الى</a:t>
            </a:r>
            <a:r>
              <a:rPr lang="ar-IQ" dirty="0" smtClean="0"/>
              <a:t> تهيئة الاستعداد والاهتمام بموضوع النشاط </a:t>
            </a:r>
            <a:r>
              <a:rPr lang="ar-IQ" dirty="0" err="1" smtClean="0"/>
              <a:t>او</a:t>
            </a:r>
            <a:r>
              <a:rPr lang="ar-IQ" dirty="0" smtClean="0"/>
              <a:t> الجهد البدني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المهاري</a:t>
            </a:r>
            <a:r>
              <a:rPr lang="ar-IQ" dirty="0" smtClean="0"/>
              <a:t> لدى الطلاب ، وبالتالي يكون التدريسي هيأ لطلبته الدرس وجعلهم </a:t>
            </a:r>
            <a:r>
              <a:rPr lang="ar-IQ" dirty="0" err="1" smtClean="0"/>
              <a:t>اكثر</a:t>
            </a:r>
            <a:r>
              <a:rPr lang="ar-IQ" dirty="0" smtClean="0"/>
              <a:t> استعدادا للتعلم 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b="1" dirty="0" smtClean="0"/>
              <a:t>4- مهارة التمهيد للدرس :</a:t>
            </a:r>
            <a:r>
              <a:rPr lang="ar-IQ" dirty="0" smtClean="0"/>
              <a:t>يربط التدريسي من خلال الدقائق </a:t>
            </a:r>
            <a:r>
              <a:rPr lang="ar-IQ" dirty="0" err="1" smtClean="0"/>
              <a:t>الاولى</a:t>
            </a:r>
            <a:r>
              <a:rPr lang="ar-IQ" dirty="0" smtClean="0"/>
              <a:t> الدرس الجديد بالدرس السابق مع بيئة الطلبة الخارجية والتي تضمن حسن متابعة الطلاب للدرس ورغبتهم في التعلم خاصة في الدقائق الخمس </a:t>
            </a:r>
            <a:r>
              <a:rPr lang="ar-IQ" dirty="0" err="1" smtClean="0"/>
              <a:t>الاولى</a:t>
            </a:r>
            <a:r>
              <a:rPr lang="ar-IQ" dirty="0" smtClean="0"/>
              <a:t> من الدرس ، ويتم ربط الدرس الحالي بالدرس السابق،للتعرف على مستوى الطلاب والانطلاق منه لاستكمال بنيتهم </a:t>
            </a:r>
            <a:r>
              <a:rPr lang="ar-IQ" dirty="0" err="1" smtClean="0"/>
              <a:t>المهارية</a:t>
            </a:r>
            <a:r>
              <a:rPr lang="ar-IQ" dirty="0" smtClean="0"/>
              <a:t> عن الموضوع، ويمكن </a:t>
            </a:r>
            <a:r>
              <a:rPr lang="ar-IQ" dirty="0" err="1" smtClean="0"/>
              <a:t>ان</a:t>
            </a:r>
            <a:r>
              <a:rPr lang="ar-IQ" dirty="0" smtClean="0"/>
              <a:t> تكون مهارة التمهيد ، استعانة التدريسي </a:t>
            </a:r>
            <a:r>
              <a:rPr lang="ar-IQ" dirty="0" err="1" smtClean="0"/>
              <a:t>باسئلة</a:t>
            </a:r>
            <a:r>
              <a:rPr lang="ar-IQ" dirty="0" smtClean="0"/>
              <a:t> واستفسارات عن الموضوع السابق ، فضلا عن ذلك جعل الطلاب في حالة ذهنية جيدة قوامها التلقي والقبول 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ar-IQ" b="1" dirty="0" smtClean="0"/>
              <a:t>مهارة العرض :</a:t>
            </a:r>
            <a:r>
              <a:rPr lang="ar-IQ" dirty="0" smtClean="0"/>
              <a:t>ويعد أسلوب العرض قلب الدرس وهو تتابع معين من الخطوات التي تستهدف تحقيق الهدف المحدد من الدرس في فترة زمنية محددة </a:t>
            </a:r>
            <a:r>
              <a:rPr lang="ar-IQ" dirty="0" err="1" smtClean="0"/>
              <a:t>وباقل</a:t>
            </a:r>
            <a:r>
              <a:rPr lang="ar-IQ" dirty="0" smtClean="0"/>
              <a:t> جهد مع تحليل المهارة الحركية لدى الطلاب ليسهل فهمها ، كذلك على التدريسي اختيار الطريقة التدريسية المناسبة والتنويع حسب متطلبات البيئة الصفية وطبيعة المتعلمين والمادة الدراسية ، فضلا عن </a:t>
            </a:r>
            <a:r>
              <a:rPr lang="ar-IQ" dirty="0" err="1" smtClean="0"/>
              <a:t>المام</a:t>
            </a:r>
            <a:r>
              <a:rPr lang="ar-IQ" dirty="0" smtClean="0"/>
              <a:t> التي يقوم </a:t>
            </a:r>
            <a:r>
              <a:rPr lang="ar-IQ" dirty="0" err="1" smtClean="0"/>
              <a:t>بها</a:t>
            </a:r>
            <a:r>
              <a:rPr lang="ar-IQ" dirty="0" smtClean="0"/>
              <a:t> التدريسي من مراعاة الفروق الفردية والتعزيز </a:t>
            </a:r>
            <a:r>
              <a:rPr lang="ar-IQ" dirty="0" err="1" smtClean="0"/>
              <a:t>واثارة</a:t>
            </a:r>
            <a:r>
              <a:rPr lang="ar-IQ" dirty="0" smtClean="0"/>
              <a:t> الدافعية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pPr lvl="0"/>
            <a:r>
              <a:rPr lang="ar-IQ" b="1" dirty="0" smtClean="0"/>
              <a:t>مهارة التفاعل بين مدرس التربية الرياضية والطلاب في ساحة اللعب :</a:t>
            </a:r>
            <a:r>
              <a:rPr lang="ar-IQ" dirty="0" smtClean="0"/>
              <a:t>ويظهر من خلال التفاعل اللفظي </a:t>
            </a:r>
            <a:r>
              <a:rPr lang="ar-IQ" dirty="0" err="1" smtClean="0"/>
              <a:t>و</a:t>
            </a:r>
            <a:r>
              <a:rPr lang="ar-IQ" dirty="0" smtClean="0"/>
              <a:t>(</a:t>
            </a:r>
            <a:r>
              <a:rPr lang="ar-IQ" dirty="0" err="1" smtClean="0"/>
              <a:t>الايماءات</a:t>
            </a:r>
            <a:r>
              <a:rPr lang="ar-IQ" dirty="0" smtClean="0"/>
              <a:t>) ومتابعة كل طالب يتحرك داخل الملعب </a:t>
            </a:r>
            <a:r>
              <a:rPr lang="ar-IQ" dirty="0" err="1" smtClean="0"/>
              <a:t>والاشارة</a:t>
            </a:r>
            <a:r>
              <a:rPr lang="ar-IQ" dirty="0" smtClean="0"/>
              <a:t> </a:t>
            </a:r>
            <a:r>
              <a:rPr lang="ar-IQ" dirty="0" err="1" smtClean="0"/>
              <a:t>اليه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من خلال الكلام المباشر والتعزيزات التي من خلالها يتفاعل الطالب مع هذه المهارة </a:t>
            </a:r>
            <a:r>
              <a:rPr lang="ar-IQ" dirty="0" err="1" smtClean="0"/>
              <a:t>او</a:t>
            </a:r>
            <a:r>
              <a:rPr lang="ar-IQ" dirty="0" smtClean="0"/>
              <a:t> الرموز 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285728"/>
            <a:ext cx="8715404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-</a:t>
            </a:r>
            <a:r>
              <a:rPr lang="ar-IQ" sz="2400" b="1" dirty="0" smtClean="0">
                <a:solidFill>
                  <a:schemeClr val="bg1"/>
                </a:solidFill>
              </a:rPr>
              <a:t>مهارة </a:t>
            </a:r>
            <a:r>
              <a:rPr lang="ar-IQ" sz="2400" b="1" dirty="0" err="1" smtClean="0">
                <a:solidFill>
                  <a:schemeClr val="bg1"/>
                </a:solidFill>
              </a:rPr>
              <a:t>انهاء</a:t>
            </a:r>
            <a:r>
              <a:rPr lang="ar-IQ" sz="2400" b="1" dirty="0" smtClean="0">
                <a:solidFill>
                  <a:schemeClr val="bg1"/>
                </a:solidFill>
              </a:rPr>
              <a:t> الدرس  </a:t>
            </a:r>
            <a:r>
              <a:rPr lang="ar-IQ" sz="2400" dirty="0" smtClean="0">
                <a:solidFill>
                  <a:schemeClr val="bg1"/>
                </a:solidFill>
              </a:rPr>
              <a:t>:يجب </a:t>
            </a:r>
            <a:r>
              <a:rPr lang="ar-IQ" sz="2400" dirty="0" err="1" smtClean="0">
                <a:solidFill>
                  <a:schemeClr val="bg1"/>
                </a:solidFill>
              </a:rPr>
              <a:t>ان</a:t>
            </a:r>
            <a:r>
              <a:rPr lang="ar-IQ" sz="2400" dirty="0" smtClean="0">
                <a:solidFill>
                  <a:schemeClr val="bg1"/>
                </a:solidFill>
              </a:rPr>
              <a:t> تكون نهاية الدرس بعد القسم الختامي بصورة </a:t>
            </a:r>
            <a:r>
              <a:rPr lang="ar-IQ" sz="2400" dirty="0" err="1" smtClean="0">
                <a:solidFill>
                  <a:schemeClr val="bg1"/>
                </a:solidFill>
              </a:rPr>
              <a:t>اكاديمية</a:t>
            </a:r>
            <a:r>
              <a:rPr lang="ar-IQ" sz="2400" dirty="0" smtClean="0">
                <a:solidFill>
                  <a:schemeClr val="bg1"/>
                </a:solidFill>
              </a:rPr>
              <a:t> </a:t>
            </a:r>
            <a:r>
              <a:rPr lang="ar-IQ" sz="2400" dirty="0" err="1" smtClean="0">
                <a:solidFill>
                  <a:schemeClr val="bg1"/>
                </a:solidFill>
              </a:rPr>
              <a:t>اي</a:t>
            </a:r>
            <a:r>
              <a:rPr lang="ar-IQ" sz="2400" dirty="0" smtClean="0">
                <a:solidFill>
                  <a:schemeClr val="bg1"/>
                </a:solidFill>
              </a:rPr>
              <a:t> ترتكز عن طريق </a:t>
            </a:r>
            <a:r>
              <a:rPr lang="ar-IQ" sz="2400" dirty="0" err="1" smtClean="0">
                <a:solidFill>
                  <a:schemeClr val="bg1"/>
                </a:solidFill>
              </a:rPr>
              <a:t>اسئلة</a:t>
            </a:r>
            <a:r>
              <a:rPr lang="ar-IQ" sz="2400" dirty="0" smtClean="0">
                <a:solidFill>
                  <a:schemeClr val="bg1"/>
                </a:solidFill>
              </a:rPr>
              <a:t> توجه للطلاب ، وفي هذه المرحلة يتم استخلاص التعميمات </a:t>
            </a:r>
            <a:r>
              <a:rPr lang="ar-IQ" sz="24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400" dirty="0" smtClean="0">
                <a:solidFill>
                  <a:schemeClr val="bg1"/>
                </a:solidFill>
              </a:rPr>
              <a:t> في خطة الدرس التربية الرياضية كما يشكر المدرس طلبته على تجاوبهم ومتابعتهم للدرس ، وان مهارة </a:t>
            </a:r>
            <a:r>
              <a:rPr lang="ar-IQ" sz="2400" dirty="0" err="1" smtClean="0">
                <a:solidFill>
                  <a:schemeClr val="bg1"/>
                </a:solidFill>
              </a:rPr>
              <a:t>انهاء</a:t>
            </a:r>
            <a:r>
              <a:rPr lang="ar-IQ" sz="2400" dirty="0" smtClean="0">
                <a:solidFill>
                  <a:schemeClr val="bg1"/>
                </a:solidFill>
              </a:rPr>
              <a:t> الدرس (الغلق) هو فن يميز المدرس الناجح وذلك بعمل ملخص لخطة الدرس شفويا يتم فيه التركيز على المهارات المهمة.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b="1" dirty="0" smtClean="0">
                <a:solidFill>
                  <a:schemeClr val="bg1"/>
                </a:solidFill>
              </a:rPr>
              <a:t>8- مهارة تقويم الدرس :</a:t>
            </a:r>
            <a:r>
              <a:rPr lang="ar-IQ" sz="2400" dirty="0" smtClean="0">
                <a:solidFill>
                  <a:schemeClr val="bg1"/>
                </a:solidFill>
              </a:rPr>
              <a:t>يجب على التدريسي اختيار تصميم </a:t>
            </a:r>
            <a:r>
              <a:rPr lang="ar-IQ" sz="2400" dirty="0" err="1" smtClean="0">
                <a:solidFill>
                  <a:schemeClr val="bg1"/>
                </a:solidFill>
              </a:rPr>
              <a:t>اساليب</a:t>
            </a:r>
            <a:r>
              <a:rPr lang="ar-IQ" sz="2400" dirty="0" smtClean="0">
                <a:solidFill>
                  <a:schemeClr val="bg1"/>
                </a:solidFill>
              </a:rPr>
              <a:t> تقويم نتائج التعلم مثل (الاختبارات </a:t>
            </a:r>
            <a:r>
              <a:rPr lang="ar-IQ" sz="2400" dirty="0" err="1" smtClean="0">
                <a:solidFill>
                  <a:schemeClr val="bg1"/>
                </a:solidFill>
              </a:rPr>
              <a:t>بانواعها</a:t>
            </a:r>
            <a:r>
              <a:rPr lang="ar-IQ" sz="2400" dirty="0" smtClean="0">
                <a:solidFill>
                  <a:schemeClr val="bg1"/>
                </a:solidFill>
              </a:rPr>
              <a:t>) فكل هدف من </a:t>
            </a:r>
            <a:r>
              <a:rPr lang="ar-IQ" sz="2400" dirty="0" err="1" smtClean="0">
                <a:solidFill>
                  <a:schemeClr val="bg1"/>
                </a:solidFill>
              </a:rPr>
              <a:t>الاهداف</a:t>
            </a:r>
            <a:r>
              <a:rPr lang="ar-IQ" sz="2400" dirty="0" smtClean="0">
                <a:solidFill>
                  <a:schemeClr val="bg1"/>
                </a:solidFill>
              </a:rPr>
              <a:t> السلوكية لابد من وسيلة للملاحظة والتقويم والعلاج ، ويكون الاختبار من خلال السلوك الذي يظهره الطالب وفق معايير ومستويات متدرجة 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ar-IQ" sz="2400" b="1" dirty="0" smtClean="0">
                <a:solidFill>
                  <a:schemeClr val="bg1"/>
                </a:solidFill>
              </a:rPr>
              <a:t>9- مهارة تعزيز استجابات الطلاب :</a:t>
            </a:r>
            <a:r>
              <a:rPr lang="ar-IQ" sz="2400" dirty="0" smtClean="0">
                <a:solidFill>
                  <a:schemeClr val="bg1"/>
                </a:solidFill>
              </a:rPr>
              <a:t>لتعزيز سلوك لفظي يأتي عقب استجابة الطالب </a:t>
            </a:r>
            <a:r>
              <a:rPr lang="ar-IQ" sz="2400" dirty="0" err="1" smtClean="0">
                <a:solidFill>
                  <a:schemeClr val="bg1"/>
                </a:solidFill>
              </a:rPr>
              <a:t>المهارية</a:t>
            </a:r>
            <a:r>
              <a:rPr lang="ar-IQ" sz="2400" dirty="0" smtClean="0">
                <a:solidFill>
                  <a:schemeClr val="bg1"/>
                </a:solidFill>
              </a:rPr>
              <a:t> ، بهدف التعبير عن مدى الموافقة </a:t>
            </a:r>
            <a:r>
              <a:rPr lang="ar-IQ" sz="2400" dirty="0" err="1" smtClean="0">
                <a:solidFill>
                  <a:schemeClr val="bg1"/>
                </a:solidFill>
              </a:rPr>
              <a:t>او</a:t>
            </a:r>
            <a:r>
              <a:rPr lang="ar-IQ" sz="2400" dirty="0" smtClean="0">
                <a:solidFill>
                  <a:schemeClr val="bg1"/>
                </a:solidFill>
              </a:rPr>
              <a:t> الرفض للسلوك ويأتي على عدة أشكال :-</a:t>
            </a:r>
            <a:endParaRPr lang="ar-SA" sz="2400" dirty="0" smtClean="0">
              <a:solidFill>
                <a:schemeClr val="bg1"/>
              </a:solidFill>
            </a:endParaRPr>
          </a:p>
          <a:p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IQ" b="1" dirty="0" smtClean="0">
                <a:solidFill>
                  <a:schemeClr val="bg1"/>
                </a:solidFill>
              </a:rPr>
              <a:t>أ- تعزيز لفظي</a:t>
            </a:r>
            <a:r>
              <a:rPr lang="ar-IQ" dirty="0" smtClean="0">
                <a:solidFill>
                  <a:schemeClr val="bg1"/>
                </a:solidFill>
              </a:rPr>
              <a:t>: كأن يقول مدرس التربية الرياضية للطالب : </a:t>
            </a:r>
            <a:r>
              <a:rPr lang="ar-IQ" dirty="0" err="1" smtClean="0">
                <a:solidFill>
                  <a:schemeClr val="bg1"/>
                </a:solidFill>
              </a:rPr>
              <a:t>احسنت</a:t>
            </a:r>
            <a:r>
              <a:rPr lang="ar-IQ" dirty="0" smtClean="0">
                <a:solidFill>
                  <a:schemeClr val="bg1"/>
                </a:solidFill>
              </a:rPr>
              <a:t> ، جيد ، </a:t>
            </a:r>
            <a:r>
              <a:rPr lang="ar-IQ" dirty="0" err="1" smtClean="0">
                <a:solidFill>
                  <a:schemeClr val="bg1"/>
                </a:solidFill>
              </a:rPr>
              <a:t>اكمل</a:t>
            </a:r>
            <a:r>
              <a:rPr lang="ar-IQ" dirty="0" smtClean="0">
                <a:solidFill>
                  <a:schemeClr val="bg1"/>
                </a:solidFill>
              </a:rPr>
              <a:t> ،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غير صحيح ، </a:t>
            </a:r>
            <a:r>
              <a:rPr lang="ar-IQ" dirty="0" err="1" smtClean="0">
                <a:solidFill>
                  <a:schemeClr val="bg1"/>
                </a:solidFill>
              </a:rPr>
              <a:t>اداءك</a:t>
            </a:r>
            <a:r>
              <a:rPr lang="ar-IQ" dirty="0" smtClean="0">
                <a:solidFill>
                  <a:schemeClr val="bg1"/>
                </a:solidFill>
              </a:rPr>
              <a:t> ناقص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ب- تعزيز غير لفظي</a:t>
            </a:r>
            <a:r>
              <a:rPr lang="ar-IQ" dirty="0" smtClean="0">
                <a:solidFill>
                  <a:schemeClr val="bg1"/>
                </a:solidFill>
              </a:rPr>
              <a:t> : يكون في صورة ابتسامة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تصفيق من الزملاء أو أشارة من المدرس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ج- </a:t>
            </a:r>
            <a:r>
              <a:rPr lang="ar-IQ" b="1" dirty="0" smtClean="0">
                <a:solidFill>
                  <a:schemeClr val="bg1"/>
                </a:solidFill>
              </a:rPr>
              <a:t>تعزيز فوري</a:t>
            </a:r>
            <a:r>
              <a:rPr lang="ar-IQ" dirty="0" smtClean="0">
                <a:solidFill>
                  <a:schemeClr val="bg1"/>
                </a:solidFill>
              </a:rPr>
              <a:t>:يكون مباشرة بعد </a:t>
            </a:r>
            <a:r>
              <a:rPr lang="ar-IQ" dirty="0" err="1" smtClean="0">
                <a:solidFill>
                  <a:schemeClr val="bg1"/>
                </a:solidFill>
              </a:rPr>
              <a:t>اداء</a:t>
            </a:r>
            <a:r>
              <a:rPr lang="ar-IQ" dirty="0" smtClean="0">
                <a:solidFill>
                  <a:schemeClr val="bg1"/>
                </a:solidFill>
              </a:rPr>
              <a:t> المهارة من قبل الطالب دون </a:t>
            </a:r>
            <a:r>
              <a:rPr lang="ar-IQ" dirty="0" err="1" smtClean="0">
                <a:solidFill>
                  <a:schemeClr val="bg1"/>
                </a:solidFill>
              </a:rPr>
              <a:t>تاجيل</a:t>
            </a:r>
            <a:r>
              <a:rPr lang="ar-IQ" dirty="0" smtClean="0">
                <a:solidFill>
                  <a:schemeClr val="bg1"/>
                </a:solidFill>
              </a:rPr>
              <a:t>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و- تعزيز سلبي</a:t>
            </a:r>
            <a:r>
              <a:rPr lang="ar-IQ" dirty="0" smtClean="0">
                <a:solidFill>
                  <a:schemeClr val="bg1"/>
                </a:solidFill>
              </a:rPr>
              <a:t> : وهذا يحدث عندما يشعر الطالب بصعوبة في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 فيقوم المدرس برفع المثير الذي يراه الطالب </a:t>
            </a:r>
            <a:r>
              <a:rPr lang="ar-IQ" dirty="0" err="1" smtClean="0">
                <a:solidFill>
                  <a:schemeClr val="bg1"/>
                </a:solidFill>
              </a:rPr>
              <a:t>اكثر</a:t>
            </a:r>
            <a:r>
              <a:rPr lang="ar-IQ" dirty="0" smtClean="0">
                <a:solidFill>
                  <a:schemeClr val="bg1"/>
                </a:solidFill>
              </a:rPr>
              <a:t> صعوبة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مؤلما ليسهل على الطالب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10- مهارة </a:t>
            </a:r>
            <a:r>
              <a:rPr lang="ar-IQ" b="1" dirty="0" err="1" smtClean="0">
                <a:solidFill>
                  <a:schemeClr val="bg1"/>
                </a:solidFill>
              </a:rPr>
              <a:t>ادارة</a:t>
            </a:r>
            <a:r>
              <a:rPr lang="ar-IQ" b="1" dirty="0" smtClean="0">
                <a:solidFill>
                  <a:schemeClr val="bg1"/>
                </a:solidFill>
              </a:rPr>
              <a:t> المناقشة :</a:t>
            </a:r>
            <a:r>
              <a:rPr lang="ar-IQ" dirty="0" smtClean="0">
                <a:solidFill>
                  <a:schemeClr val="bg1"/>
                </a:solidFill>
              </a:rPr>
              <a:t>المناقشة وتبادل </a:t>
            </a:r>
            <a:r>
              <a:rPr lang="ar-IQ" dirty="0" err="1" smtClean="0">
                <a:solidFill>
                  <a:schemeClr val="bg1"/>
                </a:solidFill>
              </a:rPr>
              <a:t>الافكار</a:t>
            </a:r>
            <a:r>
              <a:rPr lang="ar-IQ" dirty="0" smtClean="0">
                <a:solidFill>
                  <a:schemeClr val="bg1"/>
                </a:solidFill>
              </a:rPr>
              <a:t> تزيد من </a:t>
            </a:r>
            <a:r>
              <a:rPr lang="ar-IQ" dirty="0" err="1" smtClean="0">
                <a:solidFill>
                  <a:schemeClr val="bg1"/>
                </a:solidFill>
              </a:rPr>
              <a:t>فاعية</a:t>
            </a:r>
            <a:r>
              <a:rPr lang="ar-IQ" dirty="0" smtClean="0">
                <a:solidFill>
                  <a:schemeClr val="bg1"/>
                </a:solidFill>
              </a:rPr>
              <a:t> الطلاب ومشاركتهم الايجابية في الموقف التعليمي ، فمثلا في مناقشة المجموعات يجد المدرس طريقة ونظام ترتيب الطلاب على شكل دائرة ، ويقف المدرس في وسط الدائرة يرى فيه الجميع ، ويعين المدرس رئيسا للمجموعة لتدوين نقاط </a:t>
            </a:r>
            <a:r>
              <a:rPr lang="ar-IQ" dirty="0" err="1" smtClean="0">
                <a:solidFill>
                  <a:schemeClr val="bg1"/>
                </a:solidFill>
              </a:rPr>
              <a:t>الاراء</a:t>
            </a:r>
            <a:r>
              <a:rPr lang="ar-IQ" dirty="0" smtClean="0">
                <a:solidFill>
                  <a:schemeClr val="bg1"/>
                </a:solidFill>
              </a:rPr>
              <a:t> المختلفة وقواعد المناقشة التي توضح من قبل المدرس (كيف </a:t>
            </a:r>
            <a:r>
              <a:rPr lang="ar-IQ" dirty="0" err="1" smtClean="0">
                <a:solidFill>
                  <a:schemeClr val="bg1"/>
                </a:solidFill>
              </a:rPr>
              <a:t>ياخذ</a:t>
            </a:r>
            <a:r>
              <a:rPr lang="ar-IQ" dirty="0" smtClean="0">
                <a:solidFill>
                  <a:schemeClr val="bg1"/>
                </a:solidFill>
              </a:rPr>
              <a:t> الكلمة ،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كيف يعلق على كلام زملائه ،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طلب استفسار) وحتى تنجح هذه المناقشة لابد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يشعر الطالب بالارتياح </a:t>
            </a:r>
            <a:r>
              <a:rPr lang="ar-IQ" dirty="0" smtClean="0"/>
              <a:t>والاطمئنان . </a:t>
            </a:r>
            <a:endParaRPr lang="en-US" sz="2000" dirty="0" smtClean="0"/>
          </a:p>
          <a:p>
            <a:pPr lvl="7">
              <a:buNone/>
            </a:pPr>
            <a:endParaRPr lang="ar-SA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solidFill>
            <a:schemeClr val="accent5">
              <a:lumMod val="60000"/>
              <a:lumOff val="40000"/>
              <a:alpha val="88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b="1" dirty="0" smtClean="0"/>
              <a:t> </a:t>
            </a:r>
            <a:r>
              <a:rPr lang="ar-IQ" sz="2800" b="1" dirty="0" smtClean="0"/>
              <a:t>التمارين البدنية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r>
              <a:rPr lang="ar-IQ" sz="2800" dirty="0" smtClean="0"/>
              <a:t>تعمل التمارين البدنية </a:t>
            </a:r>
            <a:r>
              <a:rPr lang="ar-IQ" sz="2800" dirty="0" err="1" smtClean="0"/>
              <a:t>باشكالها</a:t>
            </a:r>
            <a:r>
              <a:rPr lang="ar-IQ" sz="2800" dirty="0" smtClean="0"/>
              <a:t> ومهاراتها </a:t>
            </a:r>
            <a:r>
              <a:rPr lang="ar-IQ" sz="2800" dirty="0" err="1" smtClean="0"/>
              <a:t>وادواتها</a:t>
            </a:r>
            <a:r>
              <a:rPr lang="ar-IQ" sz="2800" dirty="0" smtClean="0"/>
              <a:t> المختلفة على تشكيل تنمية الجسم وذلك للوصول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</a:t>
            </a:r>
            <a:r>
              <a:rPr lang="ar-IQ" sz="2800" dirty="0" err="1" smtClean="0"/>
              <a:t>احسن</a:t>
            </a:r>
            <a:r>
              <a:rPr lang="ar-IQ" sz="2800" dirty="0" smtClean="0"/>
              <a:t> قدرة تمكنه من </a:t>
            </a:r>
            <a:r>
              <a:rPr lang="ar-IQ" sz="2800" dirty="0" err="1" smtClean="0"/>
              <a:t>الاداء</a:t>
            </a:r>
            <a:r>
              <a:rPr lang="ar-IQ" sz="2800" dirty="0" smtClean="0"/>
              <a:t> في ميدان الحياة بصورة عامة ، والميدان الرياضي بصورة خاصة ، كذلك تمتاز التمرينات </a:t>
            </a:r>
            <a:r>
              <a:rPr lang="ar-IQ" sz="2800" dirty="0" err="1" smtClean="0"/>
              <a:t>بقدرتهاعلى</a:t>
            </a:r>
            <a:r>
              <a:rPr lang="ar-IQ" sz="2800" dirty="0" smtClean="0"/>
              <a:t> تشكيل الجسم </a:t>
            </a:r>
            <a:r>
              <a:rPr lang="ar-IQ" sz="2800" dirty="0" err="1" smtClean="0"/>
              <a:t>وأصلاحه</a:t>
            </a:r>
            <a:r>
              <a:rPr lang="ar-IQ" sz="2800" dirty="0" smtClean="0"/>
              <a:t> من العيوب والتشوهات التي قد </a:t>
            </a:r>
            <a:r>
              <a:rPr lang="ar-IQ" sz="2800" dirty="0" err="1" smtClean="0"/>
              <a:t>تطرا</a:t>
            </a:r>
            <a:r>
              <a:rPr lang="ar-IQ" sz="2800" dirty="0" smtClean="0"/>
              <a:t> عليه خلال فترة النمو ، كما تمتاز بتكوين الجسم   وتقوية عضلاته .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r>
              <a:rPr lang="ar-IQ" sz="2800" b="1" dirty="0" smtClean="0"/>
              <a:t>تعريف التمارين البدنية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r>
              <a:rPr lang="ar-IQ" sz="2800" dirty="0" smtClean="0"/>
              <a:t>هي الحركات البدنية التي تشغل الجسم وتنمي مقدرته الحركية وفق قواعد خاصة تراعي </a:t>
            </a:r>
            <a:r>
              <a:rPr lang="ar-IQ" sz="2800" dirty="0" err="1" smtClean="0"/>
              <a:t>الاسس</a:t>
            </a:r>
            <a:r>
              <a:rPr lang="ar-IQ" sz="2800" dirty="0" smtClean="0"/>
              <a:t> التربوية والمبادئ العلمية للوصول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مستوى عال من </a:t>
            </a:r>
            <a:r>
              <a:rPr lang="ar-IQ" sz="2800" dirty="0" err="1" smtClean="0"/>
              <a:t>الاداء</a:t>
            </a:r>
            <a:r>
              <a:rPr lang="ar-IQ" sz="2800" dirty="0" smtClean="0"/>
              <a:t> والعمل في مجالات الحياة المختلفة . </a:t>
            </a:r>
            <a:endParaRPr lang="en-US" sz="2800" dirty="0" smtClean="0"/>
          </a:p>
          <a:p>
            <a:endParaRPr lang="ar-S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85869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2400" b="1" dirty="0" smtClean="0">
                <a:solidFill>
                  <a:schemeClr val="accent1">
                    <a:lumMod val="75000"/>
                  </a:schemeClr>
                </a:solidFill>
              </a:rPr>
              <a:t>تعريف التمارين البدنية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هي الحركات البدنية التي تشغل الجسم وتنمي مقدرته الحركية وفق قواعد خاصة تراعي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الاسس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التربوية والمبادئ العلمية للوصول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الى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مستوى عال من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الاداء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والعمل في مجالات الحياة المختلفة 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وهناك تعريف سائد للتمارين البدنية بأنها(( تلك الحركات المختارة لتربية الجسم تربية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متزنه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، عموما فان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أصطلاح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التمرين في الوقت الحاضر يطلق على كل تعلم منتظم يكون هدفه التقدم السريع لكل من الناحية الجسمية والعقلية وزيادة التعلم الحركي ، ومما تجدر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الاشارة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اليه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فان مجموعة كبيرة من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الاوضاع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والحركات المختلفة وجميعها تؤدي لتحقيق ما يحتاجه الجسم في بناء وتنمية قدراته الحركية تحت ضوابط تربوية وعلمية تحقق الغرض الذي وضعت من اجله تلك التمارين كأن تكون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لتحقيقمستوى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عال أو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اداء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رياضي وظيفي مهني أو قد تكون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لادامة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المجاميع العضلية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او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لتحسين مهارة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او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قد تكون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لاصلاح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عيب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او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تشويه جسماني وغيرها من الاحتياجات ، وبذلك ما أن ننظم تلك الجوانب بتعريف شامل لها :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(هي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الاوضاع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والحركات البدنية المختارة طبقا للمبادئ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والاسس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التربوية العلمية والتي تهدف لتشكيل وبناء الجسم وتنمية مختلف قدراته الحركية لتحقيق </a:t>
            </a:r>
            <a:r>
              <a:rPr lang="ar-IQ" sz="2400" dirty="0" err="1" smtClean="0">
                <a:solidFill>
                  <a:schemeClr val="accent1">
                    <a:lumMod val="75000"/>
                  </a:schemeClr>
                </a:solidFill>
              </a:rPr>
              <a:t>الاهداف</a:t>
            </a:r>
            <a:r>
              <a:rPr lang="ar-IQ" sz="2400" dirty="0" smtClean="0">
                <a:solidFill>
                  <a:schemeClr val="accent1">
                    <a:lumMod val="75000"/>
                  </a:schemeClr>
                </a:solidFill>
              </a:rPr>
              <a:t> التي وضعت من اجلها) 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2800" b="1" dirty="0" smtClean="0"/>
              <a:t> </a:t>
            </a:r>
            <a:endParaRPr lang="en-US" sz="2800" dirty="0" smtClean="0"/>
          </a:p>
          <a:p>
            <a:r>
              <a:rPr lang="ar-IQ" sz="2800" b="1" dirty="0" smtClean="0"/>
              <a:t> </a:t>
            </a:r>
            <a:endParaRPr lang="en-US" sz="2800" dirty="0" smtClean="0"/>
          </a:p>
          <a:p>
            <a:r>
              <a:rPr lang="ar-IQ" sz="2800" b="1" dirty="0" smtClean="0"/>
              <a:t> </a:t>
            </a:r>
            <a:endParaRPr lang="en-US" sz="2800" dirty="0" smtClean="0"/>
          </a:p>
          <a:p>
            <a:r>
              <a:rPr lang="ar-IQ" sz="2800" b="1" dirty="0" smtClean="0"/>
              <a:t> </a:t>
            </a:r>
            <a:endParaRPr lang="en-US" sz="2800" dirty="0" smtClean="0"/>
          </a:p>
          <a:p>
            <a:r>
              <a:rPr lang="ar-IQ" sz="2800" b="1" dirty="0" smtClean="0"/>
              <a:t> </a:t>
            </a:r>
            <a:endParaRPr lang="en-US" sz="2800" dirty="0" smtClean="0"/>
          </a:p>
          <a:p>
            <a:endParaRPr lang="ar-S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71438" y="0"/>
            <a:ext cx="9001156" cy="71711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ar-IQ" sz="2400" b="1" dirty="0" smtClean="0"/>
              <a:t>ج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انواع</a:t>
            </a:r>
            <a:r>
              <a:rPr lang="ar-IQ" sz="2000" b="1" dirty="0" smtClean="0"/>
              <a:t> التمارين البدنية</a:t>
            </a:r>
            <a:endParaRPr lang="en-US" sz="2000" dirty="0" smtClean="0"/>
          </a:p>
          <a:p>
            <a:r>
              <a:rPr lang="ar-IQ" sz="2000" dirty="0" smtClean="0"/>
              <a:t>تقسم التمارين البدنية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ثلاث مجموعات هي : </a:t>
            </a:r>
            <a:endParaRPr lang="en-US" sz="2000" dirty="0" smtClean="0"/>
          </a:p>
          <a:p>
            <a:r>
              <a:rPr lang="ar-IQ" sz="2000" b="1" dirty="0" smtClean="0"/>
              <a:t> </a:t>
            </a:r>
            <a:endParaRPr lang="en-US" sz="2000" dirty="0" smtClean="0"/>
          </a:p>
          <a:p>
            <a:r>
              <a:rPr lang="ar-IQ" sz="2000" b="1" dirty="0" err="1" smtClean="0"/>
              <a:t>اولا</a:t>
            </a:r>
            <a:r>
              <a:rPr lang="ar-IQ" sz="2000" b="1" dirty="0" smtClean="0"/>
              <a:t> : التمارين النظامية :</a:t>
            </a:r>
            <a:r>
              <a:rPr lang="ar-IQ" sz="2000" dirty="0" smtClean="0"/>
              <a:t>تهدف هذه التمارين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ناحيتين متداخلتين </a:t>
            </a:r>
            <a:r>
              <a:rPr lang="ar-IQ" sz="2000" dirty="0" err="1" smtClean="0"/>
              <a:t>الاولى</a:t>
            </a:r>
            <a:r>
              <a:rPr lang="ar-IQ" sz="2000" dirty="0" smtClean="0"/>
              <a:t> هو هدف خارجي ، وهو جعل كل طالب </a:t>
            </a:r>
            <a:r>
              <a:rPr lang="ar-IQ" sz="2000" dirty="0" err="1" smtClean="0"/>
              <a:t>ان</a:t>
            </a:r>
            <a:r>
              <a:rPr lang="ar-IQ" sz="2000" dirty="0" smtClean="0"/>
              <a:t> يقف في المكان </a:t>
            </a:r>
            <a:r>
              <a:rPr lang="ar-IQ" sz="2000" dirty="0" err="1" smtClean="0"/>
              <a:t>الاكثر</a:t>
            </a:r>
            <a:r>
              <a:rPr lang="ar-IQ" sz="2000" dirty="0" smtClean="0"/>
              <a:t> ملائمة </a:t>
            </a:r>
            <a:r>
              <a:rPr lang="ar-IQ" sz="2000" dirty="0" err="1" smtClean="0"/>
              <a:t>لاداء</a:t>
            </a:r>
            <a:r>
              <a:rPr lang="ar-IQ" sz="2000" dirty="0" smtClean="0"/>
              <a:t> التمارين المقبلة ، والهدف الثاني الذي لا يقل </a:t>
            </a:r>
            <a:r>
              <a:rPr lang="ar-IQ" sz="2000" dirty="0" err="1" smtClean="0"/>
              <a:t>اهمية</a:t>
            </a:r>
            <a:r>
              <a:rPr lang="ar-IQ" sz="2000" dirty="0" smtClean="0"/>
              <a:t> عن سابقه ، هو ضبط الطلاب وجعلهم معتادين للقيام بالعمل تلقائيا وبصورة منتظمة ودقيقة مع الجماعة </a:t>
            </a:r>
            <a:r>
              <a:rPr lang="ar-IQ" sz="2000" dirty="0" err="1" smtClean="0"/>
              <a:t>وتشملهذه</a:t>
            </a:r>
            <a:r>
              <a:rPr lang="ar-IQ" sz="2000" dirty="0" smtClean="0"/>
              <a:t> التمارين ( الخطوات ، </a:t>
            </a:r>
            <a:r>
              <a:rPr lang="ar-IQ" sz="2000" dirty="0" err="1" smtClean="0"/>
              <a:t>التراصف</a:t>
            </a:r>
            <a:r>
              <a:rPr lang="ar-IQ" sz="2000" dirty="0" smtClean="0"/>
              <a:t> ، المسافات، تجمع الفرق ، تشكيل </a:t>
            </a:r>
            <a:r>
              <a:rPr lang="ar-IQ" sz="2000" dirty="0" err="1" smtClean="0"/>
              <a:t>الرتل</a:t>
            </a:r>
            <a:r>
              <a:rPr lang="ar-IQ" sz="2000" dirty="0" smtClean="0"/>
              <a:t> ، تشكيل النسق ، وضع العرض </a:t>
            </a:r>
            <a:r>
              <a:rPr lang="ar-IQ" sz="2000" dirty="0" err="1" smtClean="0"/>
              <a:t>بانواعه</a:t>
            </a:r>
            <a:r>
              <a:rPr lang="ar-IQ" sz="2000" dirty="0" smtClean="0"/>
              <a:t> ، تشكيل دائرة ، الدورات ، الانصراف) 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r>
              <a:rPr lang="ar-IQ" sz="2000" b="1" dirty="0" smtClean="0"/>
              <a:t>ثانيا : التمارين </a:t>
            </a:r>
            <a:r>
              <a:rPr lang="ar-IQ" sz="2000" b="1" dirty="0" err="1" smtClean="0"/>
              <a:t>الاصلاحية</a:t>
            </a:r>
            <a:r>
              <a:rPr lang="ar-IQ" sz="2000" b="1" dirty="0" smtClean="0"/>
              <a:t> (</a:t>
            </a:r>
            <a:r>
              <a:rPr lang="ar-IQ" sz="2000" b="1" dirty="0" err="1" smtClean="0"/>
              <a:t>او</a:t>
            </a:r>
            <a:r>
              <a:rPr lang="ar-IQ" sz="2000" b="1" dirty="0" smtClean="0"/>
              <a:t> التشكيلية): </a:t>
            </a:r>
            <a:r>
              <a:rPr lang="ar-IQ" sz="2000" dirty="0" smtClean="0"/>
              <a:t>تهدف هذه التمارين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ناحيتين مهمتين في الجسم ،</a:t>
            </a:r>
            <a:r>
              <a:rPr lang="ar-IQ" sz="2000" dirty="0" err="1" smtClean="0"/>
              <a:t>اولاهما</a:t>
            </a:r>
            <a:r>
              <a:rPr lang="ar-IQ" sz="2000" dirty="0" smtClean="0"/>
              <a:t> : تشكيل </a:t>
            </a:r>
            <a:r>
              <a:rPr lang="ar-IQ" sz="2000" dirty="0" err="1" smtClean="0"/>
              <a:t>اقسام</a:t>
            </a:r>
            <a:r>
              <a:rPr lang="ar-IQ" sz="2000" dirty="0" smtClean="0"/>
              <a:t> الجسم تشكيلا متناسقا تحافظ على </a:t>
            </a:r>
            <a:r>
              <a:rPr lang="ar-IQ" sz="2000" dirty="0" err="1" smtClean="0"/>
              <a:t>ادامة</a:t>
            </a:r>
            <a:r>
              <a:rPr lang="ar-IQ" sz="2000" dirty="0" smtClean="0"/>
              <a:t> صحته ، وتنمية التوافق بين المجاميع العضلية المختلفة فتؤثر على </a:t>
            </a:r>
            <a:r>
              <a:rPr lang="ar-IQ" sz="2000" dirty="0" err="1" smtClean="0"/>
              <a:t>الاجهزة</a:t>
            </a:r>
            <a:r>
              <a:rPr lang="ar-IQ" sz="2000" dirty="0" smtClean="0"/>
              <a:t> الداخلية حتى تقوم بوظائفها بصورة صحيحة ، كما </a:t>
            </a:r>
            <a:r>
              <a:rPr lang="ar-IQ" sz="2000" dirty="0" err="1" smtClean="0"/>
              <a:t>انها</a:t>
            </a:r>
            <a:r>
              <a:rPr lang="ar-IQ" sz="2000" dirty="0" smtClean="0"/>
              <a:t> تكسب الجسم المرونة والرشاقة والقوة والسرعة.</a:t>
            </a:r>
            <a:r>
              <a:rPr lang="ar-IQ" sz="2000" dirty="0" err="1" smtClean="0"/>
              <a:t>اما</a:t>
            </a:r>
            <a:r>
              <a:rPr lang="ar-IQ" sz="2000" dirty="0" smtClean="0"/>
              <a:t> هدفها الثاني: فهي تقوم </a:t>
            </a:r>
            <a:r>
              <a:rPr lang="ar-IQ" sz="2000" dirty="0" err="1" smtClean="0"/>
              <a:t>باصلاح</a:t>
            </a:r>
            <a:r>
              <a:rPr lang="ar-IQ" sz="2000" dirty="0" smtClean="0"/>
              <a:t> الجسم من العيوب والتشوهات التي قد تكون فيه نتيجة ممارسة الفرد لمهنته من تكرار عمل والتركيز على مجموعة خاصة من العضلات فتقصر </a:t>
            </a:r>
            <a:r>
              <a:rPr lang="ar-IQ" sz="2000" dirty="0" err="1" smtClean="0"/>
              <a:t>او</a:t>
            </a:r>
            <a:r>
              <a:rPr lang="ar-IQ" sz="2000" dirty="0" smtClean="0"/>
              <a:t> تطول ، وتقسم هذه التمارين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: </a:t>
            </a:r>
            <a:endParaRPr lang="en-US" sz="2000" dirty="0" smtClean="0"/>
          </a:p>
          <a:p>
            <a:r>
              <a:rPr lang="ar-IQ" sz="2000" b="1" dirty="0" smtClean="0"/>
              <a:t>1- تمارين الرجلين . </a:t>
            </a:r>
            <a:endParaRPr lang="en-US" sz="2000" dirty="0" smtClean="0"/>
          </a:p>
          <a:p>
            <a:r>
              <a:rPr lang="ar-IQ" sz="2000" b="1" dirty="0" smtClean="0"/>
              <a:t>2- تمارين الذراعين . </a:t>
            </a:r>
            <a:endParaRPr lang="en-US" sz="2000" dirty="0" smtClean="0"/>
          </a:p>
          <a:p>
            <a:r>
              <a:rPr lang="ar-IQ" sz="2000" b="1" dirty="0" smtClean="0"/>
              <a:t>3- تمارين العنق والجذع</a:t>
            </a:r>
            <a:r>
              <a:rPr lang="ar-IQ" sz="2000" dirty="0" smtClean="0"/>
              <a:t> وتضم هذه التمارين </a:t>
            </a:r>
            <a:r>
              <a:rPr lang="ar-IQ" sz="2000" dirty="0" err="1" smtClean="0"/>
              <a:t>الاتية</a:t>
            </a:r>
            <a:r>
              <a:rPr lang="ar-IQ" sz="2000" dirty="0" smtClean="0"/>
              <a:t> : </a:t>
            </a:r>
            <a:endParaRPr lang="en-US" sz="2000" dirty="0" smtClean="0"/>
          </a:p>
          <a:p>
            <a:r>
              <a:rPr lang="ar-IQ" sz="2000" b="1" dirty="0" smtClean="0"/>
              <a:t>أ- تمارين الظهر . </a:t>
            </a:r>
            <a:endParaRPr lang="en-US" sz="2000" dirty="0" smtClean="0"/>
          </a:p>
          <a:p>
            <a:r>
              <a:rPr lang="ar-IQ" sz="2000" b="1" dirty="0" smtClean="0"/>
              <a:t>ب- تمارين </a:t>
            </a:r>
            <a:r>
              <a:rPr lang="ar-IQ" sz="2000" b="1" dirty="0" err="1" smtClean="0"/>
              <a:t>بطنية</a:t>
            </a:r>
            <a:r>
              <a:rPr lang="ar-IQ" sz="2000" b="1" dirty="0" smtClean="0"/>
              <a:t> . </a:t>
            </a:r>
            <a:endParaRPr lang="en-US" sz="2000" dirty="0" smtClean="0"/>
          </a:p>
          <a:p>
            <a:r>
              <a:rPr lang="ar-IQ" sz="2000" b="1" dirty="0" smtClean="0"/>
              <a:t>ج- تمارين جانبية .</a:t>
            </a:r>
            <a:endParaRPr lang="en-US" sz="2000" dirty="0" smtClean="0"/>
          </a:p>
          <a:p>
            <a:r>
              <a:rPr lang="ar-IQ" sz="2000" b="1" dirty="0" smtClean="0"/>
              <a:t> </a:t>
            </a:r>
            <a:endParaRPr lang="en-US" sz="2000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 smtClean="0">
                <a:solidFill>
                  <a:schemeClr val="bg1"/>
                </a:solidFill>
              </a:rPr>
              <a:t>ثالثا : التمارين التوافقية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وتهدف هذه التمارين </a:t>
            </a:r>
            <a:r>
              <a:rPr lang="ar-IQ" sz="2000" dirty="0" err="1" smtClean="0">
                <a:solidFill>
                  <a:schemeClr val="bg1"/>
                </a:solidFill>
              </a:rPr>
              <a:t>الى</a:t>
            </a:r>
            <a:r>
              <a:rPr lang="ar-IQ" sz="2000" dirty="0" smtClean="0">
                <a:solidFill>
                  <a:schemeClr val="bg1"/>
                </a:solidFill>
              </a:rPr>
              <a:t> التوافق العضلي العصبي ، ولها </a:t>
            </a:r>
            <a:r>
              <a:rPr lang="ar-IQ" sz="2000" dirty="0" err="1" smtClean="0">
                <a:solidFill>
                  <a:schemeClr val="bg1"/>
                </a:solidFill>
              </a:rPr>
              <a:t>اثرا</a:t>
            </a:r>
            <a:r>
              <a:rPr lang="ar-IQ" sz="2000" dirty="0" smtClean="0">
                <a:solidFill>
                  <a:schemeClr val="bg1"/>
                </a:solidFill>
              </a:rPr>
              <a:t> ظاهرا على عمل جهازي الدوران والتنفس ، وبجانب ذلك فهي تنمي القوة الجسمية وتعود الفرد على التحمل والمطاولة وتشمل :(تمارين التوازن ، تمارين الرفع ، تمارين الرشاقة ، تمارين القفز ، تمارين السير والهرولة ، الوقوف ، قفزات على البقعة).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err="1" smtClean="0">
                <a:solidFill>
                  <a:schemeClr val="bg1"/>
                </a:solidFill>
              </a:rPr>
              <a:t>اغراض</a:t>
            </a:r>
            <a:r>
              <a:rPr lang="ar-IQ" sz="2000" b="1" dirty="0" smtClean="0">
                <a:solidFill>
                  <a:schemeClr val="bg1"/>
                </a:solidFill>
              </a:rPr>
              <a:t> التمارين البدنية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تقسم التمارين من حيث </a:t>
            </a:r>
            <a:r>
              <a:rPr lang="ar-IQ" sz="2000" dirty="0" err="1" smtClean="0">
                <a:solidFill>
                  <a:schemeClr val="bg1"/>
                </a:solidFill>
              </a:rPr>
              <a:t>الاغراض</a:t>
            </a:r>
            <a:r>
              <a:rPr lang="ar-IQ" sz="2000" dirty="0" smtClean="0">
                <a:solidFill>
                  <a:schemeClr val="bg1"/>
                </a:solidFill>
              </a:rPr>
              <a:t> التي تحققها </a:t>
            </a:r>
            <a:r>
              <a:rPr lang="ar-IQ" sz="2000" dirty="0" err="1" smtClean="0">
                <a:solidFill>
                  <a:schemeClr val="bg1"/>
                </a:solidFill>
              </a:rPr>
              <a:t>الى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الاقسام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الاتية</a:t>
            </a:r>
            <a:r>
              <a:rPr lang="ar-IQ" sz="2000" dirty="0" smtClean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1- التمارين </a:t>
            </a:r>
            <a:r>
              <a:rPr lang="ar-IQ" sz="20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000" dirty="0" smtClean="0">
                <a:solidFill>
                  <a:schemeClr val="bg1"/>
                </a:solidFill>
              </a:rPr>
              <a:t> العامة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2- التمارين </a:t>
            </a:r>
            <a:r>
              <a:rPr lang="ar-IQ" sz="2000" dirty="0" err="1" smtClean="0">
                <a:solidFill>
                  <a:schemeClr val="bg1"/>
                </a:solidFill>
              </a:rPr>
              <a:t>الغرضية</a:t>
            </a:r>
            <a:r>
              <a:rPr lang="ar-IQ" sz="2000" dirty="0" smtClean="0">
                <a:solidFill>
                  <a:schemeClr val="bg1"/>
                </a:solidFill>
              </a:rPr>
              <a:t> الخاصة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3- تمارين القدرة (المستويات </a:t>
            </a:r>
            <a:r>
              <a:rPr lang="ar-IQ" sz="2000" dirty="0" err="1" smtClean="0">
                <a:solidFill>
                  <a:schemeClr val="bg1"/>
                </a:solidFill>
              </a:rPr>
              <a:t>او</a:t>
            </a:r>
            <a:r>
              <a:rPr lang="ar-IQ" sz="2000" dirty="0" smtClean="0">
                <a:solidFill>
                  <a:schemeClr val="bg1"/>
                </a:solidFill>
              </a:rPr>
              <a:t> المنافسات)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وهذه التمارين نوجز منها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1- التمارين </a:t>
            </a:r>
            <a:r>
              <a:rPr lang="ar-IQ" sz="2000" b="1" dirty="0" err="1" smtClean="0">
                <a:solidFill>
                  <a:schemeClr val="bg1"/>
                </a:solidFill>
              </a:rPr>
              <a:t>الاساسية</a:t>
            </a:r>
            <a:r>
              <a:rPr lang="ar-IQ" sz="2000" b="1" dirty="0" smtClean="0">
                <a:solidFill>
                  <a:schemeClr val="bg1"/>
                </a:solidFill>
              </a:rPr>
              <a:t> العامة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وهذه التمارين لها غرضان هما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smtClean="0">
                <a:solidFill>
                  <a:schemeClr val="bg1"/>
                </a:solidFill>
              </a:rPr>
              <a:t>غرض بنائي : تخدمه التمارين </a:t>
            </a:r>
            <a:r>
              <a:rPr lang="ar-IQ" sz="2000" dirty="0" err="1" smtClean="0">
                <a:solidFill>
                  <a:schemeClr val="bg1"/>
                </a:solidFill>
              </a:rPr>
              <a:t>الاصلاحية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او</a:t>
            </a:r>
            <a:r>
              <a:rPr lang="ar-IQ" sz="2000" dirty="0" smtClean="0">
                <a:solidFill>
                  <a:schemeClr val="bg1"/>
                </a:solidFill>
              </a:rPr>
              <a:t> التشكيلة ،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الغرض البنائي يتحقق من تطوير الصفات الجسمية والتي يجب استخدامها عند التدريبات </a:t>
            </a:r>
            <a:r>
              <a:rPr lang="ar-IQ" sz="20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000" dirty="0" smtClean="0">
                <a:solidFill>
                  <a:schemeClr val="bg1"/>
                </a:solidFill>
              </a:rPr>
              <a:t>، لان تطور جميع </a:t>
            </a:r>
            <a:r>
              <a:rPr lang="ar-IQ" sz="2000" dirty="0" err="1" smtClean="0">
                <a:solidFill>
                  <a:schemeClr val="bg1"/>
                </a:solidFill>
              </a:rPr>
              <a:t>اجزاء</a:t>
            </a:r>
            <a:r>
              <a:rPr lang="ar-IQ" sz="2000" dirty="0" smtClean="0">
                <a:solidFill>
                  <a:schemeClr val="bg1"/>
                </a:solidFill>
              </a:rPr>
              <a:t> الجسم عند التدريب يمكن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يؤدي </a:t>
            </a:r>
            <a:r>
              <a:rPr lang="ar-IQ" sz="2000" dirty="0" err="1" smtClean="0">
                <a:solidFill>
                  <a:schemeClr val="bg1"/>
                </a:solidFill>
              </a:rPr>
              <a:t>الى</a:t>
            </a:r>
            <a:r>
              <a:rPr lang="ar-IQ" sz="2000" dirty="0" smtClean="0">
                <a:solidFill>
                  <a:schemeClr val="bg1"/>
                </a:solidFill>
              </a:rPr>
              <a:t> رفع حالة التدريبات ، ومن </a:t>
            </a:r>
            <a:r>
              <a:rPr lang="ar-IQ" sz="2000" dirty="0" err="1" smtClean="0">
                <a:solidFill>
                  <a:schemeClr val="bg1"/>
                </a:solidFill>
              </a:rPr>
              <a:t>امثلة</a:t>
            </a:r>
            <a:r>
              <a:rPr lang="ar-IQ" sz="2000" dirty="0" smtClean="0">
                <a:solidFill>
                  <a:schemeClr val="bg1"/>
                </a:solidFill>
              </a:rPr>
              <a:t> هذه التمارين هي تمارين (القوة ، والمرونة ، تحسين القوام) والتي تعمل على النمو الطبيعي المتزن للجسم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ب- عرض تعليمي حركي: وتخدمه التمارين الحركية النظامية والتوافقية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 وتحقق ترقية المهارات الحركية عند الفرد وتعوده على مراعاة القواعد السليمة للحركة ، والقدرة على التحكم في حركات الجسم ، واختيار العضلة الخاصة الذي تتطلبه الحركة ، ومن أمثلة هذه التمارين : المشي ، الجري ، الحجل ، الوثب ، القفز باتجاهات مختلفة 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265</TotalTime>
  <Words>393</Words>
  <Application>Microsoft Office PowerPoint</Application>
  <PresentationFormat>عرض على الشاشة (3:4)‏</PresentationFormat>
  <Paragraphs>156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DR.Ahmed Saker 2o1O</cp:lastModifiedBy>
  <cp:revision>44</cp:revision>
  <dcterms:created xsi:type="dcterms:W3CDTF">2018-12-10T11:17:48Z</dcterms:created>
  <dcterms:modified xsi:type="dcterms:W3CDTF">2018-12-12T08:24:29Z</dcterms:modified>
</cp:coreProperties>
</file>