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79" r:id="rId2"/>
    <p:sldId id="280" r:id="rId3"/>
    <p:sldId id="281" r:id="rId4"/>
    <p:sldId id="297" r:id="rId5"/>
    <p:sldId id="282" r:id="rId6"/>
    <p:sldId id="283" r:id="rId7"/>
    <p:sldId id="284" r:id="rId8"/>
    <p:sldId id="285" r:id="rId9"/>
  </p:sldIdLst>
  <p:sldSz cx="9906000" cy="6858000" type="A4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  <a:srgbClr val="0099CC"/>
    <a:srgbClr val="00B5AD"/>
    <a:srgbClr val="6071C4"/>
    <a:srgbClr val="000080"/>
    <a:srgbClr val="99CCFF"/>
    <a:srgbClr val="23487F"/>
    <a:srgbClr val="F5D1D1"/>
    <a:srgbClr val="AA252A"/>
    <a:srgbClr val="75101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4754" autoAdjust="0"/>
    <p:restoredTop sz="92731" autoAdjust="0"/>
  </p:normalViewPr>
  <p:slideViewPr>
    <p:cSldViewPr>
      <p:cViewPr varScale="1">
        <p:scale>
          <a:sx n="67" d="100"/>
          <a:sy n="67" d="100"/>
        </p:scale>
        <p:origin x="-1728" y="-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9F9C87A-91CB-4CF9-BE7F-D7C21BFD1C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624964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94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2A80C90-E41B-43CF-92B5-FDD9DB267E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91665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CA66FA0-E617-4ECE-9573-CDC9A1D7D34E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1225"/>
            <a:ext cx="4989513" cy="4471988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3114731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E1943B9-1E32-41B6-B647-94E9052D008C}" type="slidenum">
              <a:rPr lang="en-US" altLang="en-US" sz="1200"/>
              <a:pPr eaLnBrk="1" hangingPunct="1"/>
              <a:t>2</a:t>
            </a:fld>
            <a:endParaRPr lang="en-US" altLang="en-US" sz="120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Notes Placeholder 4"/>
          <p:cNvSpPr>
            <a:spLocks noGrp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3156481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FB267B7-A545-4E23-B78B-4D1BECBA6B4E}" type="slidenum">
              <a:rPr lang="en-US" altLang="en-US" sz="1200"/>
              <a:pPr eaLnBrk="1" hangingPunct="1"/>
              <a:t>3</a:t>
            </a:fld>
            <a:endParaRPr lang="en-US" altLang="en-US" sz="120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Notes Placeholder 4"/>
          <p:cNvSpPr>
            <a:spLocks noGrp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3129600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FB267B7-A545-4E23-B78B-4D1BECBA6B4E}" type="slidenum">
              <a:rPr lang="en-US" altLang="en-US" sz="1200"/>
              <a:pPr eaLnBrk="1" hangingPunct="1"/>
              <a:t>4</a:t>
            </a:fld>
            <a:endParaRPr lang="en-US" altLang="en-US" sz="120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Notes Placeholder 4"/>
          <p:cNvSpPr>
            <a:spLocks noGrp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35841208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D0FD77A-AEB1-42FB-9C6A-C55787E8EABD}" type="slidenum">
              <a:rPr lang="en-US" altLang="en-US" sz="1200"/>
              <a:pPr eaLnBrk="1" hangingPunct="1"/>
              <a:t>5</a:t>
            </a:fld>
            <a:endParaRPr lang="en-US" altLang="en-US" sz="12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Notes Placeholder 4"/>
          <p:cNvSpPr>
            <a:spLocks noGrp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30639084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9242383-EE60-4D79-963C-C0DB47840755}" type="slidenum">
              <a:rPr lang="en-US" altLang="en-US" sz="1200"/>
              <a:pPr eaLnBrk="1" hangingPunct="1"/>
              <a:t>6</a:t>
            </a:fld>
            <a:endParaRPr lang="en-US" altLang="en-US" sz="120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Notes Placeholder 4"/>
          <p:cNvSpPr>
            <a:spLocks noGrp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41148146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4852EB0-71BB-471B-9E5A-085A90ED0943}" type="slidenum">
              <a:rPr lang="en-US" altLang="en-US" sz="1200"/>
              <a:pPr eaLnBrk="1" hangingPunct="1"/>
              <a:t>7</a:t>
            </a:fld>
            <a:endParaRPr lang="en-US" altLang="en-US" sz="120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Notes Placeholder 4"/>
          <p:cNvSpPr>
            <a:spLocks noGrp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19748156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E3E5803-EDB4-43FA-88D2-CB9653A4B9D0}" type="slidenum">
              <a:rPr lang="en-US" altLang="en-US" sz="1200"/>
              <a:pPr eaLnBrk="1" hangingPunct="1"/>
              <a:t>8</a:t>
            </a:fld>
            <a:endParaRPr lang="en-US" altLang="en-US" sz="12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Notes Placeholder 4"/>
          <p:cNvSpPr>
            <a:spLocks noGrp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2920631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7702" y="3646488"/>
            <a:ext cx="7016750" cy="406400"/>
          </a:xfrm>
        </p:spPr>
        <p:txBody>
          <a:bodyPr anchor="ctr"/>
          <a:lstStyle>
            <a:lvl1pPr>
              <a:defRPr sz="3600">
                <a:solidFill>
                  <a:srgbClr val="FFD600"/>
                </a:solidFill>
                <a:latin typeface="IAAF Sans Bold" pitchFamily="50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46300" y="4114801"/>
            <a:ext cx="6509412" cy="269875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xmlns="" val="222047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700212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60400" y="2166937"/>
            <a:ext cx="4204891" cy="1925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60400" y="4244976"/>
            <a:ext cx="4204891" cy="1927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030392" y="2166937"/>
            <a:ext cx="4206610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77789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60400" y="2143125"/>
            <a:ext cx="4204891" cy="1925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30392" y="2143125"/>
            <a:ext cx="4206610" cy="1925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60400" y="4221164"/>
            <a:ext cx="4204891" cy="1927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392" y="4221164"/>
            <a:ext cx="4206610" cy="1927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3590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60400" y="2143125"/>
            <a:ext cx="8576602" cy="4005263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xmlns="" val="1209035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700212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60400" y="2166937"/>
            <a:ext cx="4204891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0392" y="2166937"/>
            <a:ext cx="4206610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80797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60400" y="2143125"/>
            <a:ext cx="8576602" cy="4005263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xmlns="" val="1565010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2143125"/>
            <a:ext cx="8576602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3329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1676400"/>
            <a:ext cx="8576602" cy="4462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65897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0" y="2143125"/>
            <a:ext cx="4204891" cy="4005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0392" y="2143125"/>
            <a:ext cx="4206610" cy="4005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0529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6396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545601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60400" y="1600200"/>
            <a:ext cx="8667750" cy="4724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3324055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0" y="2143125"/>
            <a:ext cx="4204891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0392" y="2143125"/>
            <a:ext cx="4206610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791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999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68999" y="2143125"/>
            <a:ext cx="4204891" cy="1925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38990" y="2143125"/>
            <a:ext cx="4206610" cy="1925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68999" y="4221164"/>
            <a:ext cx="8576602" cy="1927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7231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0400" y="1676400"/>
            <a:ext cx="85772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0400" y="2143125"/>
            <a:ext cx="8577263" cy="400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751013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751013"/>
        </a:buClr>
        <a:buChar char="•"/>
        <a:defRPr sz="14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51013"/>
        </a:buClr>
        <a:buChar char="•"/>
        <a:defRPr sz="1400">
          <a:solidFill>
            <a:srgbClr val="4D4D4D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751013"/>
        </a:buClr>
        <a:buChar char="•"/>
        <a:defRPr sz="1400">
          <a:solidFill>
            <a:srgbClr val="5F5F5F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51013"/>
        </a:buClr>
        <a:buChar char="•"/>
        <a:defRPr sz="1400">
          <a:solidFill>
            <a:srgbClr val="777777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50000"/>
        </a:spcAft>
        <a:buClr>
          <a:srgbClr val="751013"/>
        </a:buClr>
        <a:buChar char="•"/>
        <a:defRPr sz="1400">
          <a:solidFill>
            <a:srgbClr val="777777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50000"/>
        </a:spcAft>
        <a:buClr>
          <a:srgbClr val="751013"/>
        </a:buClr>
        <a:buChar char="•"/>
        <a:defRPr sz="1400">
          <a:solidFill>
            <a:srgbClr val="777777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50000"/>
        </a:spcAft>
        <a:buClr>
          <a:srgbClr val="751013"/>
        </a:buClr>
        <a:buChar char="•"/>
        <a:defRPr sz="1400">
          <a:solidFill>
            <a:srgbClr val="777777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50000"/>
        </a:spcAft>
        <a:buClr>
          <a:srgbClr val="751013"/>
        </a:buClr>
        <a:buChar char="•"/>
        <a:defRPr sz="1400">
          <a:solidFill>
            <a:srgbClr val="77777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jpeg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1.jpeg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5.bin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6.bin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7.bin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20552" y="2708920"/>
            <a:ext cx="7772400" cy="1470025"/>
          </a:xfrm>
        </p:spPr>
        <p:txBody>
          <a:bodyPr/>
          <a:lstStyle/>
          <a:p>
            <a:pPr algn="ctr" eaLnBrk="1" hangingPunct="1">
              <a:defRPr/>
            </a:pPr>
            <a:r>
              <a:rPr lang="ar-EG" sz="6000" b="1" dirty="0" smtClean="0"/>
              <a:t>5.3.2 الوثب الثلاثي 2</a:t>
            </a:r>
            <a:endParaRPr lang="en-GB" sz="6000" b="1" dirty="0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0472" y="116632"/>
            <a:ext cx="6400800" cy="569912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IAAF CECS Level I</a:t>
            </a: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74946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32766986"/>
              </p:ext>
            </p:extLst>
          </p:nvPr>
        </p:nvGraphicFramePr>
        <p:xfrm>
          <a:off x="829108" y="1307057"/>
          <a:ext cx="7699375" cy="1519803"/>
        </p:xfrm>
        <a:graphic>
          <a:graphicData uri="http://schemas.openxmlformats.org/presentationml/2006/ole">
            <p:oleObj spid="_x0000_s18508" name="Bitmap Image" r:id="rId4" imgW="41333333" imgH="7523810" progId="PBrush">
              <p:embed/>
            </p:oleObj>
          </a:graphicData>
        </a:graphic>
      </p:graphicFrame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44488" y="357630"/>
            <a:ext cx="8569325" cy="47466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EG" sz="3200" b="1" dirty="0" smtClean="0">
                <a:solidFill>
                  <a:srgbClr val="FFD600"/>
                </a:solidFill>
                <a:latin typeface="IAAF Sans Bold" pitchFamily="50" charset="0"/>
              </a:rPr>
              <a:t>التسلسل الكامل للحركة</a:t>
            </a:r>
            <a:endParaRPr lang="fr-FR" sz="3200" b="1" dirty="0">
              <a:solidFill>
                <a:srgbClr val="FFD600"/>
              </a:solidFill>
              <a:latin typeface="IAAF Sans Bold" pitchFamily="50" charset="0"/>
            </a:endParaRPr>
          </a:p>
        </p:txBody>
      </p:sp>
      <p:pic>
        <p:nvPicPr>
          <p:cNvPr id="1028" name="Picture 3" descr="strotripleweb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712640" y="2910974"/>
            <a:ext cx="6179939" cy="1443471"/>
          </a:xfrm>
          <a:noFill/>
        </p:spPr>
      </p:pic>
      <p:sp>
        <p:nvSpPr>
          <p:cNvPr id="1031" name="Text Box 5"/>
          <p:cNvSpPr txBox="1">
            <a:spLocks noChangeArrowheads="1"/>
          </p:cNvSpPr>
          <p:nvPr/>
        </p:nvSpPr>
        <p:spPr bwMode="auto">
          <a:xfrm>
            <a:off x="848544" y="4335167"/>
            <a:ext cx="84963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ar-SA" sz="2000" b="1" dirty="0">
                <a:cs typeface="Arial" charset="0"/>
              </a:rPr>
              <a:t>يتكون الوثب الثلاثي من المراحل التالية : </a:t>
            </a:r>
            <a:endParaRPr lang="en-US" sz="2000" b="1" dirty="0" smtClean="0">
              <a:cs typeface="Arial" charset="0"/>
            </a:endParaRPr>
          </a:p>
        </p:txBody>
      </p:sp>
      <p:sp>
        <p:nvSpPr>
          <p:cNvPr id="1033" name="Right Brace 10"/>
          <p:cNvSpPr>
            <a:spLocks/>
          </p:cNvSpPr>
          <p:nvPr/>
        </p:nvSpPr>
        <p:spPr bwMode="auto">
          <a:xfrm flipH="1">
            <a:off x="7473280" y="5185644"/>
            <a:ext cx="777690" cy="1123676"/>
          </a:xfrm>
          <a:prstGeom prst="rightBrace">
            <a:avLst>
              <a:gd name="adj1" fmla="val 8316"/>
              <a:gd name="adj2" fmla="val 52176"/>
            </a:avLst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cxnSp>
        <p:nvCxnSpPr>
          <p:cNvPr id="1034" name="Straight Arrow Connector 12"/>
          <p:cNvCxnSpPr>
            <a:cxnSpLocks noChangeShapeType="1"/>
          </p:cNvCxnSpPr>
          <p:nvPr/>
        </p:nvCxnSpPr>
        <p:spPr bwMode="auto">
          <a:xfrm flipH="1" flipV="1">
            <a:off x="4232920" y="5027340"/>
            <a:ext cx="3096344" cy="744595"/>
          </a:xfrm>
          <a:prstGeom prst="straightConnector1">
            <a:avLst/>
          </a:prstGeom>
          <a:noFill/>
          <a:ln w="25400" algn="ctr">
            <a:solidFill>
              <a:srgbClr val="0000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1" name="Footer Placeholder 3"/>
          <p:cNvSpPr txBox="1">
            <a:spLocks/>
          </p:cNvSpPr>
          <p:nvPr/>
        </p:nvSpPr>
        <p:spPr>
          <a:xfrm>
            <a:off x="2842419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9201472" y="6599319"/>
            <a:ext cx="7045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5.3.2 / 2</a:t>
            </a:r>
            <a:endParaRPr lang="en-US" sz="1050" dirty="0"/>
          </a:p>
        </p:txBody>
      </p:sp>
      <p:sp>
        <p:nvSpPr>
          <p:cNvPr id="5" name="TextBox 4"/>
          <p:cNvSpPr txBox="1"/>
          <p:nvPr/>
        </p:nvSpPr>
        <p:spPr>
          <a:xfrm>
            <a:off x="8250970" y="5027340"/>
            <a:ext cx="165503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>
                <a:cs typeface="Arial" charset="0"/>
              </a:rPr>
              <a:t>الإقتراب</a:t>
            </a:r>
            <a:endParaRPr lang="ar-EG" dirty="0"/>
          </a:p>
        </p:txBody>
      </p:sp>
      <p:sp>
        <p:nvSpPr>
          <p:cNvPr id="16" name="TextBox 15"/>
          <p:cNvSpPr txBox="1"/>
          <p:nvPr/>
        </p:nvSpPr>
        <p:spPr>
          <a:xfrm>
            <a:off x="8236158" y="5363924"/>
            <a:ext cx="165503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>
                <a:cs typeface="Arial" charset="0"/>
              </a:rPr>
              <a:t>الحجلة</a:t>
            </a:r>
            <a:endParaRPr lang="ar-EG" dirty="0"/>
          </a:p>
        </p:txBody>
      </p:sp>
      <p:sp>
        <p:nvSpPr>
          <p:cNvPr id="17" name="TextBox 16"/>
          <p:cNvSpPr txBox="1"/>
          <p:nvPr/>
        </p:nvSpPr>
        <p:spPr>
          <a:xfrm>
            <a:off x="8265368" y="5733256"/>
            <a:ext cx="165503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cs typeface="Arial" charset="0"/>
              </a:rPr>
              <a:t>الخطوة </a:t>
            </a:r>
            <a:endParaRPr lang="ar-EG" dirty="0"/>
          </a:p>
        </p:txBody>
      </p:sp>
      <p:sp>
        <p:nvSpPr>
          <p:cNvPr id="18" name="TextBox 17"/>
          <p:cNvSpPr txBox="1"/>
          <p:nvPr/>
        </p:nvSpPr>
        <p:spPr>
          <a:xfrm>
            <a:off x="8265368" y="6084004"/>
            <a:ext cx="165503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>
                <a:cs typeface="Arial" charset="0"/>
              </a:rPr>
              <a:t>الوثبة</a:t>
            </a:r>
            <a:endParaRPr lang="ar-EG" dirty="0"/>
          </a:p>
        </p:txBody>
      </p:sp>
      <p:sp>
        <p:nvSpPr>
          <p:cNvPr id="8" name="TextBox 7"/>
          <p:cNvSpPr txBox="1"/>
          <p:nvPr/>
        </p:nvSpPr>
        <p:spPr>
          <a:xfrm>
            <a:off x="344488" y="4735277"/>
            <a:ext cx="424847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1"/>
            <a:r>
              <a:rPr lang="ar-SA" b="1" dirty="0">
                <a:cs typeface="Arial" charset="0"/>
              </a:rPr>
              <a:t>تتكون كل من الخطوة و الحجلة و الوثبة </a:t>
            </a:r>
            <a:r>
              <a:rPr lang="ar-SA" b="1" dirty="0" smtClean="0">
                <a:cs typeface="Arial" charset="0"/>
              </a:rPr>
              <a:t>من</a:t>
            </a:r>
            <a:r>
              <a:rPr lang="en-US" b="1" dirty="0" smtClean="0">
                <a:cs typeface="Arial" charset="0"/>
              </a:rPr>
              <a:t>: </a:t>
            </a:r>
            <a:r>
              <a:rPr lang="ar-EG" b="1" dirty="0" smtClean="0">
                <a:cs typeface="Arial" charset="0"/>
              </a:rPr>
              <a:t> </a:t>
            </a:r>
            <a:r>
              <a:rPr lang="ar-SA" b="1" dirty="0" smtClean="0">
                <a:cs typeface="Arial" charset="0"/>
              </a:rPr>
              <a:t> </a:t>
            </a:r>
            <a:endParaRPr lang="en-US" dirty="0"/>
          </a:p>
          <a:p>
            <a:endParaRPr lang="ar-EG" dirty="0"/>
          </a:p>
        </p:txBody>
      </p:sp>
      <p:sp>
        <p:nvSpPr>
          <p:cNvPr id="9" name="TextBox 8"/>
          <p:cNvSpPr txBox="1"/>
          <p:nvPr/>
        </p:nvSpPr>
        <p:spPr>
          <a:xfrm>
            <a:off x="1064568" y="5373216"/>
            <a:ext cx="15481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b="1" dirty="0">
                <a:cs typeface="Arial" charset="0"/>
              </a:rPr>
              <a:t>إ</a:t>
            </a:r>
            <a:r>
              <a:rPr lang="ar-SA" b="1" dirty="0">
                <a:cs typeface="Arial" charset="0"/>
              </a:rPr>
              <a:t>رتقاء </a:t>
            </a:r>
            <a:endParaRPr lang="ar-EG" dirty="0"/>
          </a:p>
        </p:txBody>
      </p:sp>
      <p:sp>
        <p:nvSpPr>
          <p:cNvPr id="22" name="TextBox 21"/>
          <p:cNvSpPr txBox="1"/>
          <p:nvPr/>
        </p:nvSpPr>
        <p:spPr>
          <a:xfrm>
            <a:off x="1064568" y="5651956"/>
            <a:ext cx="15481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>
                <a:cs typeface="Arial" charset="0"/>
              </a:rPr>
              <a:t>طيران</a:t>
            </a:r>
            <a:endParaRPr lang="ar-EG" dirty="0"/>
          </a:p>
        </p:txBody>
      </p:sp>
      <p:sp>
        <p:nvSpPr>
          <p:cNvPr id="23" name="TextBox 22"/>
          <p:cNvSpPr txBox="1"/>
          <p:nvPr/>
        </p:nvSpPr>
        <p:spPr>
          <a:xfrm>
            <a:off x="1064568" y="5939988"/>
            <a:ext cx="15481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>
                <a:cs typeface="Arial" charset="0"/>
              </a:rPr>
              <a:t>هبوط</a:t>
            </a:r>
            <a:endParaRPr lang="ar-EG" dirty="0"/>
          </a:p>
        </p:txBody>
      </p:sp>
      <p:sp>
        <p:nvSpPr>
          <p:cNvPr id="28" name="TextBox 27"/>
          <p:cNvSpPr txBox="1"/>
          <p:nvPr/>
        </p:nvSpPr>
        <p:spPr>
          <a:xfrm>
            <a:off x="1040651" y="2492896"/>
            <a:ext cx="132006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ar-SA" b="1" dirty="0">
                <a:cs typeface="Arial" charset="0"/>
              </a:rPr>
              <a:t>الإقتراب</a:t>
            </a:r>
            <a:endParaRPr lang="ar-EG" dirty="0"/>
          </a:p>
        </p:txBody>
      </p:sp>
      <p:sp>
        <p:nvSpPr>
          <p:cNvPr id="29" name="TextBox 28"/>
          <p:cNvSpPr txBox="1"/>
          <p:nvPr/>
        </p:nvSpPr>
        <p:spPr>
          <a:xfrm>
            <a:off x="2937930" y="2482634"/>
            <a:ext cx="129499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ar-SA" b="1" dirty="0">
                <a:cs typeface="Arial" charset="0"/>
              </a:rPr>
              <a:t>الحجلة</a:t>
            </a:r>
            <a:endParaRPr lang="ar-EG" dirty="0"/>
          </a:p>
        </p:txBody>
      </p:sp>
      <p:sp>
        <p:nvSpPr>
          <p:cNvPr id="30" name="TextBox 29"/>
          <p:cNvSpPr txBox="1"/>
          <p:nvPr/>
        </p:nvSpPr>
        <p:spPr>
          <a:xfrm>
            <a:off x="5005870" y="2462886"/>
            <a:ext cx="102725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ar-SA" b="1" dirty="0" smtClean="0">
                <a:cs typeface="Arial" charset="0"/>
              </a:rPr>
              <a:t>الخطوة </a:t>
            </a:r>
            <a:endParaRPr lang="ar-EG" dirty="0"/>
          </a:p>
        </p:txBody>
      </p:sp>
      <p:sp>
        <p:nvSpPr>
          <p:cNvPr id="31" name="TextBox 30"/>
          <p:cNvSpPr txBox="1"/>
          <p:nvPr/>
        </p:nvSpPr>
        <p:spPr>
          <a:xfrm>
            <a:off x="6762738" y="2500462"/>
            <a:ext cx="128660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ar-SA" b="1" dirty="0">
                <a:cs typeface="Arial" charset="0"/>
              </a:rPr>
              <a:t>الوثبة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xmlns="" val="1203482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1" grpId="0"/>
      <p:bldP spid="1033" grpId="0" animBg="1"/>
      <p:bldP spid="5" grpId="0"/>
      <p:bldP spid="16" grpId="0"/>
      <p:bldP spid="17" grpId="0"/>
      <p:bldP spid="18" grpId="0"/>
      <p:bldP spid="8" grpId="0"/>
      <p:bldP spid="9" grpId="0"/>
      <p:bldP spid="22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895" y="1290550"/>
            <a:ext cx="1412875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87551" y="1326602"/>
            <a:ext cx="992188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83878" y="1326602"/>
            <a:ext cx="1355725" cy="224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96616" y="1363473"/>
            <a:ext cx="987425" cy="220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Text Box 8"/>
          <p:cNvSpPr txBox="1">
            <a:spLocks noChangeArrowheads="1"/>
          </p:cNvSpPr>
          <p:nvPr/>
        </p:nvSpPr>
        <p:spPr bwMode="auto">
          <a:xfrm>
            <a:off x="95273" y="3493525"/>
            <a:ext cx="9705528" cy="224676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rtl="1"/>
            <a:r>
              <a:rPr lang="ar-SA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الأهداف </a:t>
            </a:r>
          </a:p>
          <a:p>
            <a:pPr algn="r" rtl="1"/>
            <a:r>
              <a:rPr lang="ar-SA" sz="2000" b="1" dirty="0">
                <a:latin typeface="Times New Roman" pitchFamily="18" charset="0"/>
                <a:cs typeface="Times New Roman" pitchFamily="18" charset="0"/>
              </a:rPr>
              <a:t>الوصول لأقصى سرعة و تهيئة الجسم لل</a:t>
            </a:r>
            <a:r>
              <a:rPr lang="ar-EG" sz="2000" b="1" dirty="0">
                <a:latin typeface="Times New Roman" pitchFamily="18" charset="0"/>
                <a:cs typeface="Times New Roman" pitchFamily="18" charset="0"/>
              </a:rPr>
              <a:t>إ</a:t>
            </a:r>
            <a:r>
              <a:rPr lang="ar-SA" sz="2000" b="1" dirty="0">
                <a:latin typeface="Times New Roman" pitchFamily="18" charset="0"/>
                <a:cs typeface="Times New Roman" pitchFamily="18" charset="0"/>
              </a:rPr>
              <a:t>رتقاء </a:t>
            </a:r>
            <a:endParaRPr lang="en-US" sz="2000" dirty="0">
              <a:latin typeface="+mn-lt"/>
            </a:endParaRPr>
          </a:p>
          <a:p>
            <a:pPr algn="r" rtl="1"/>
            <a:r>
              <a:rPr lang="ar-SA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الخصائص الفنية </a:t>
            </a:r>
          </a:p>
          <a:p>
            <a:pPr marL="457200" indent="-457200" algn="r" rtl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تتفاوت </a:t>
            </a:r>
            <a:r>
              <a:rPr lang="ar-EG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وتتحدد  </a:t>
            </a:r>
            <a:r>
              <a:rPr lang="ar-SA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مسافة </a:t>
            </a:r>
            <a:r>
              <a:rPr lang="ar-EG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وسرعة جري  ا</a:t>
            </a:r>
            <a:r>
              <a:rPr lang="ar-SA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لإقتراب</a:t>
            </a:r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b="1" dirty="0">
                <a:latin typeface="Times New Roman" pitchFamily="18" charset="0"/>
                <a:cs typeface="Times New Roman" pitchFamily="18" charset="0"/>
              </a:rPr>
              <a:t>تبعا</a:t>
            </a:r>
            <a:r>
              <a:rPr lang="ar-EG" sz="2000" b="1" dirty="0">
                <a:latin typeface="Times New Roman" pitchFamily="18" charset="0"/>
                <a:cs typeface="Times New Roman" pitchFamily="18" charset="0"/>
              </a:rPr>
              <a:t>ً</a:t>
            </a:r>
            <a:r>
              <a:rPr lang="ar-SA" sz="2000" b="1" dirty="0">
                <a:latin typeface="Times New Roman" pitchFamily="18" charset="0"/>
                <a:cs typeface="Times New Roman" pitchFamily="18" charset="0"/>
              </a:rPr>
              <a:t> لمستوى </a:t>
            </a:r>
            <a:r>
              <a:rPr lang="ar-EG" sz="2000" b="1" dirty="0">
                <a:latin typeface="Times New Roman" pitchFamily="18" charset="0"/>
                <a:cs typeface="Times New Roman" pitchFamily="18" charset="0"/>
              </a:rPr>
              <a:t>أ</a:t>
            </a:r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داء </a:t>
            </a:r>
            <a:r>
              <a:rPr lang="ar-EG" sz="2000" b="1" dirty="0" smtClean="0">
                <a:latin typeface="Times New Roman" pitchFamily="18" charset="0"/>
                <a:cs typeface="Times New Roman" pitchFamily="18" charset="0"/>
              </a:rPr>
              <a:t>اللاعب </a:t>
            </a:r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،</a:t>
            </a:r>
            <a:endParaRPr lang="ar-EG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 rtl="1">
              <a:buClr>
                <a:srgbClr val="FF0000"/>
              </a:buClr>
            </a:pPr>
            <a:r>
              <a:rPr lang="ar-EG" sz="20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EG" sz="2000" b="1" dirty="0" smtClean="0">
                <a:solidFill>
                  <a:srgbClr val="FF0000"/>
                </a:solidFill>
                <a:latin typeface="+mn-lt"/>
              </a:rPr>
              <a:t>السرعة العمودية – القوة ( ارتقاء)</a:t>
            </a:r>
            <a:endParaRPr lang="en-US" sz="2000" b="1" dirty="0" smtClean="0">
              <a:solidFill>
                <a:srgbClr val="FF0000"/>
              </a:solidFill>
              <a:latin typeface="+mn-lt"/>
            </a:endParaRPr>
          </a:p>
          <a:p>
            <a:pPr marL="882650" indent="-342900" algn="r" rtl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EG" sz="20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خطوات (للمبتدئين) 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r" rtl="1" eaLnBrk="0" hangingPunct="0">
              <a:buFont typeface="Arial" panose="020B0604020202020204" pitchFamily="34" charset="0"/>
              <a:buChar char="•"/>
              <a:defRPr/>
            </a:pPr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أكثر </a:t>
            </a:r>
            <a:r>
              <a:rPr lang="ar-SA" sz="2000" b="1" dirty="0">
                <a:latin typeface="Times New Roman" pitchFamily="18" charset="0"/>
                <a:cs typeface="Times New Roman" pitchFamily="18" charset="0"/>
              </a:rPr>
              <a:t>من 20 خطوة (للمتقدمين</a:t>
            </a:r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201472" y="6599319"/>
            <a:ext cx="7045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5.3.2 / 3</a:t>
            </a:r>
            <a:endParaRPr lang="en-US" sz="1050" dirty="0"/>
          </a:p>
        </p:txBody>
      </p:sp>
      <p:graphicFrame>
        <p:nvGraphicFramePr>
          <p:cNvPr id="17" name="Object 9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91062217"/>
              </p:ext>
            </p:extLst>
          </p:nvPr>
        </p:nvGraphicFramePr>
        <p:xfrm>
          <a:off x="5027687" y="1268760"/>
          <a:ext cx="4678493" cy="2160000"/>
        </p:xfrm>
        <a:graphic>
          <a:graphicData uri="http://schemas.openxmlformats.org/presentationml/2006/ole">
            <p:oleObj spid="_x0000_s34875" name="Bitmap Image" r:id="rId8" imgW="9553680" imgH="4410000" progId="PBrush">
              <p:embed/>
            </p:oleObj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95272" y="5517232"/>
            <a:ext cx="59323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EG" b="1" dirty="0">
                <a:solidFill>
                  <a:srgbClr val="0099CC"/>
                </a:solidFill>
              </a:rPr>
              <a:t> </a:t>
            </a:r>
            <a:r>
              <a:rPr lang="ar-EG" b="1" u="sng" dirty="0">
                <a:solidFill>
                  <a:srgbClr val="0000CC"/>
                </a:solidFill>
              </a:rPr>
              <a:t>ق</a:t>
            </a:r>
            <a:r>
              <a:rPr lang="ar-EG" b="1" u="sng" dirty="0" smtClean="0">
                <a:solidFill>
                  <a:srgbClr val="0000CC"/>
                </a:solidFill>
              </a:rPr>
              <a:t>انون نيوتن 1 </a:t>
            </a:r>
            <a:r>
              <a:rPr lang="ar-EG" b="1" u="sng" dirty="0">
                <a:solidFill>
                  <a:srgbClr val="0000CC"/>
                </a:solidFill>
              </a:rPr>
              <a:t>القصور الذاتي</a:t>
            </a:r>
            <a:endParaRPr lang="en-US" b="1" u="sng" dirty="0">
              <a:solidFill>
                <a:srgbClr val="0000CC"/>
              </a:solidFill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EG" b="1" dirty="0">
                <a:solidFill>
                  <a:srgbClr val="0000CC"/>
                </a:solidFill>
              </a:rPr>
              <a:t> </a:t>
            </a:r>
            <a:r>
              <a:rPr lang="ar-EG" b="1" dirty="0" smtClean="0">
                <a:solidFill>
                  <a:srgbClr val="0000CC"/>
                </a:solidFill>
              </a:rPr>
              <a:t> يبقى الجسم الساكن على حالته من السكون</a:t>
            </a:r>
            <a:endParaRPr lang="en-US" b="1" dirty="0" smtClean="0">
              <a:solidFill>
                <a:srgbClr val="0000CC"/>
              </a:solidFill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CC"/>
                </a:solidFill>
              </a:rPr>
              <a:t> </a:t>
            </a:r>
            <a:r>
              <a:rPr lang="ar-EG" b="1" dirty="0" smtClean="0">
                <a:solidFill>
                  <a:srgbClr val="0000CC"/>
                </a:solidFill>
              </a:rPr>
              <a:t>يستمر الجسم  المتحرك في حركته واتجاهه            </a:t>
            </a:r>
          </a:p>
          <a:p>
            <a:pPr algn="r" rtl="1"/>
            <a:r>
              <a:rPr lang="ar-EG" b="1" dirty="0" smtClean="0">
                <a:solidFill>
                  <a:srgbClr val="0070C0"/>
                </a:solidFill>
              </a:rPr>
              <a:t>      </a:t>
            </a:r>
            <a:r>
              <a:rPr lang="ar-EG" b="1" dirty="0" smtClean="0">
                <a:solidFill>
                  <a:srgbClr val="FF0000"/>
                </a:solidFill>
              </a:rPr>
              <a:t>ما لم تؤثر فيه قوة خارجية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14" name="Rectangle 2"/>
          <p:cNvSpPr txBox="1">
            <a:spLocks noRot="1" noChangeArrowheads="1"/>
          </p:cNvSpPr>
          <p:nvPr/>
        </p:nvSpPr>
        <p:spPr bwMode="auto">
          <a:xfrm>
            <a:off x="457200" y="274638"/>
            <a:ext cx="5287888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75101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751013"/>
                </a:solidFill>
                <a:latin typeface="DIN" pitchFamily="50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751013"/>
                </a:solidFill>
                <a:latin typeface="DIN" pitchFamily="50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751013"/>
                </a:solidFill>
                <a:latin typeface="DIN" pitchFamily="50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751013"/>
                </a:solidFill>
                <a:latin typeface="DIN" pitchFamily="50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751013"/>
                </a:solidFill>
                <a:latin typeface="DIN" pitchFamily="50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751013"/>
                </a:solidFill>
                <a:latin typeface="DIN" pitchFamily="50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751013"/>
                </a:solidFill>
                <a:latin typeface="DIN" pitchFamily="50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751013"/>
                </a:solidFill>
                <a:latin typeface="DIN" pitchFamily="50" charset="0"/>
              </a:defRPr>
            </a:lvl9pPr>
          </a:lstStyle>
          <a:p>
            <a:pPr algn="ctr" rtl="1">
              <a:defRPr/>
            </a:pPr>
            <a:r>
              <a:rPr lang="ar-SA" sz="3600" b="1" kern="0" dirty="0" smtClean="0">
                <a:solidFill>
                  <a:schemeClr val="bg1"/>
                </a:solidFill>
                <a:cs typeface="Arial" charset="0"/>
              </a:rPr>
              <a:t>مرحلة الإقتراب </a:t>
            </a:r>
            <a:endParaRPr lang="fr-FR" sz="3600" b="1" kern="0" dirty="0" smtClean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4894" y="1268760"/>
            <a:ext cx="992188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1221" y="1268760"/>
            <a:ext cx="1355725" cy="224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3959" y="1305631"/>
            <a:ext cx="987425" cy="220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36676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2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2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2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2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51631" y="389130"/>
            <a:ext cx="5897514" cy="592137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3600" b="1" dirty="0">
                <a:solidFill>
                  <a:schemeClr val="bg1"/>
                </a:solidFill>
                <a:cs typeface="Arial" charset="0"/>
              </a:rPr>
              <a:t>مرحلة الإقتراب </a:t>
            </a:r>
            <a:endParaRPr lang="fr-FR" sz="3600" b="1" dirty="0">
              <a:solidFill>
                <a:schemeClr val="bg1"/>
              </a:solidFill>
              <a:latin typeface="IAAF Sans Bold" pitchFamily="50" charset="0"/>
            </a:endParaRPr>
          </a:p>
        </p:txBody>
      </p:sp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895" y="1333311"/>
            <a:ext cx="1412875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87551" y="1326602"/>
            <a:ext cx="992188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83878" y="1326602"/>
            <a:ext cx="1355725" cy="224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96616" y="1363473"/>
            <a:ext cx="987425" cy="220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Text Box 8"/>
          <p:cNvSpPr txBox="1">
            <a:spLocks noChangeArrowheads="1"/>
          </p:cNvSpPr>
          <p:nvPr/>
        </p:nvSpPr>
        <p:spPr bwMode="auto">
          <a:xfrm>
            <a:off x="560512" y="4079606"/>
            <a:ext cx="9145668" cy="267765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rtl="1"/>
            <a:r>
              <a:rPr lang="ar-SA" sz="24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الأهداف </a:t>
            </a:r>
          </a:p>
          <a:p>
            <a:pPr algn="r" rtl="1"/>
            <a:r>
              <a:rPr lang="ar-SA" sz="2400" b="1" dirty="0">
                <a:latin typeface="Times New Roman" pitchFamily="18" charset="0"/>
                <a:cs typeface="Times New Roman" pitchFamily="18" charset="0"/>
              </a:rPr>
              <a:t>الوصول </a:t>
            </a: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ل</a:t>
            </a:r>
            <a:r>
              <a:rPr lang="ar-EG" sz="2400" b="1" dirty="0">
                <a:latin typeface="Times New Roman" pitchFamily="18" charset="0"/>
                <a:cs typeface="Times New Roman" pitchFamily="18" charset="0"/>
              </a:rPr>
              <a:t>ل</a:t>
            </a: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سرعة </a:t>
            </a:r>
            <a:r>
              <a:rPr lang="ar-EG" sz="2400" b="1" dirty="0" smtClean="0">
                <a:latin typeface="Times New Roman" pitchFamily="18" charset="0"/>
                <a:cs typeface="Times New Roman" pitchFamily="18" charset="0"/>
              </a:rPr>
              <a:t> المثالية  المتحكم فيها </a:t>
            </a: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و </a:t>
            </a:r>
            <a:r>
              <a:rPr lang="ar-SA" sz="2400" b="1" dirty="0">
                <a:latin typeface="Times New Roman" pitchFamily="18" charset="0"/>
                <a:cs typeface="Times New Roman" pitchFamily="18" charset="0"/>
              </a:rPr>
              <a:t>تهيئة الجسم لل</a:t>
            </a:r>
            <a:r>
              <a:rPr lang="ar-EG" sz="2400" b="1" dirty="0">
                <a:latin typeface="Times New Roman" pitchFamily="18" charset="0"/>
                <a:cs typeface="Times New Roman" pitchFamily="18" charset="0"/>
              </a:rPr>
              <a:t>إ</a:t>
            </a:r>
            <a:r>
              <a:rPr lang="ar-SA" sz="2400" b="1" dirty="0">
                <a:latin typeface="Times New Roman" pitchFamily="18" charset="0"/>
                <a:cs typeface="Times New Roman" pitchFamily="18" charset="0"/>
              </a:rPr>
              <a:t>رتقاء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algn="r" rtl="1"/>
            <a:r>
              <a:rPr lang="ar-SA" sz="24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الخصائص الفنية </a:t>
            </a:r>
          </a:p>
          <a:p>
            <a:pPr marL="457200" indent="-457200" algn="r" rtl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طريقة </a:t>
            </a:r>
            <a:r>
              <a:rPr lang="ar-SA" sz="2400" b="1" dirty="0">
                <a:latin typeface="Times New Roman" pitchFamily="18" charset="0"/>
                <a:cs typeface="Times New Roman" pitchFamily="18" charset="0"/>
              </a:rPr>
              <a:t>الجر</a:t>
            </a:r>
            <a:r>
              <a:rPr lang="ar-EG" sz="2400" b="1" dirty="0">
                <a:latin typeface="Times New Roman" pitchFamily="18" charset="0"/>
                <a:cs typeface="Times New Roman" pitchFamily="18" charset="0"/>
              </a:rPr>
              <a:t>ي</a:t>
            </a:r>
            <a:r>
              <a:rPr lang="ar-SA" sz="2400" b="1" dirty="0">
                <a:latin typeface="Times New Roman" pitchFamily="18" charset="0"/>
                <a:cs typeface="Times New Roman" pitchFamily="18" charset="0"/>
              </a:rPr>
              <a:t> مماثلة للعدو </a:t>
            </a:r>
          </a:p>
          <a:p>
            <a:pPr marL="457200" indent="-457200" algn="r" rtl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400" b="1" dirty="0">
                <a:latin typeface="Times New Roman" pitchFamily="18" charset="0"/>
                <a:cs typeface="Times New Roman" pitchFamily="18" charset="0"/>
              </a:rPr>
              <a:t>تزيد السرعة باستمرار خلال مرحلة الإقتراب 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 rtl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EG" sz="2400" b="1" dirty="0" smtClean="0">
                <a:latin typeface="Times New Roman" pitchFamily="18" charset="0"/>
                <a:cs typeface="Times New Roman" pitchFamily="18" charset="0"/>
              </a:rPr>
              <a:t>يزداد تردد الخطوات في نهاية الأقتراب</a:t>
            </a:r>
            <a:endParaRPr lang="ar-SA" sz="24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 rtl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400" b="1" dirty="0">
                <a:latin typeface="Times New Roman" pitchFamily="18" charset="0"/>
                <a:cs typeface="Times New Roman" pitchFamily="18" charset="0"/>
              </a:rPr>
              <a:t>يكون وضع القدم سريع و نشط مع تحريكه لأسفل و للخلف(1) .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201472" y="6599319"/>
            <a:ext cx="7045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5.3.2 / 4</a:t>
            </a:r>
            <a:endParaRPr lang="en-US" sz="1050" dirty="0"/>
          </a:p>
        </p:txBody>
      </p:sp>
      <p:graphicFrame>
        <p:nvGraphicFramePr>
          <p:cNvPr id="17" name="Object 9"/>
          <p:cNvGraphicFramePr>
            <a:graphicFrameLocks noGrp="1" noChangeAspect="1"/>
          </p:cNvGraphicFramePr>
          <p:nvPr>
            <p:ph idx="1"/>
            <p:extLst/>
          </p:nvPr>
        </p:nvGraphicFramePr>
        <p:xfrm>
          <a:off x="5027687" y="1484784"/>
          <a:ext cx="4678493" cy="2160000"/>
        </p:xfrm>
        <a:graphic>
          <a:graphicData uri="http://schemas.openxmlformats.org/presentationml/2006/ole">
            <p:oleObj spid="_x0000_s35862" name="Bitmap Image" r:id="rId8" imgW="9553680" imgH="4410000" progId="PBrush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177862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2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2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44489" y="420319"/>
            <a:ext cx="5475806" cy="48895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EG" sz="3600" b="1" dirty="0" smtClean="0">
                <a:solidFill>
                  <a:schemeClr val="bg1"/>
                </a:solidFill>
                <a:latin typeface="IAAF Sans Bold" pitchFamily="50" charset="0"/>
              </a:rPr>
              <a:t>مرحلة الحجلة</a:t>
            </a:r>
            <a:endParaRPr lang="en-US" sz="3600" b="1" dirty="0">
              <a:solidFill>
                <a:schemeClr val="bg1"/>
              </a:solidFill>
              <a:latin typeface="IAAF Sans Bold" pitchFamily="50" charset="0"/>
            </a:endParaRPr>
          </a:p>
        </p:txBody>
      </p:sp>
      <p:graphicFrame>
        <p:nvGraphicFramePr>
          <p:cNvPr id="2050" name="Object 2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2302481"/>
              </p:ext>
            </p:extLst>
          </p:nvPr>
        </p:nvGraphicFramePr>
        <p:xfrm>
          <a:off x="4520952" y="1310768"/>
          <a:ext cx="5130673" cy="2073782"/>
        </p:xfrm>
        <a:graphic>
          <a:graphicData uri="http://schemas.openxmlformats.org/presentationml/2006/ole">
            <p:oleObj spid="_x0000_s19532" name="Bitmap Image" r:id="rId4" imgW="10839600" imgH="4867200" progId="PBrush">
              <p:embed/>
            </p:oleObj>
          </a:graphicData>
        </a:graphic>
      </p:graphicFrame>
      <p:sp>
        <p:nvSpPr>
          <p:cNvPr id="2053" name="AutoShape 5"/>
          <p:cNvSpPr>
            <a:spLocks noChangeArrowheads="1"/>
          </p:cNvSpPr>
          <p:nvPr/>
        </p:nvSpPr>
        <p:spPr bwMode="auto">
          <a:xfrm rot="4011646">
            <a:off x="3817144" y="2641005"/>
            <a:ext cx="230188" cy="510778"/>
          </a:xfrm>
          <a:prstGeom prst="downArrow">
            <a:avLst>
              <a:gd name="adj1" fmla="val 50000"/>
              <a:gd name="adj2" fmla="val 44138"/>
            </a:avLst>
          </a:prstGeom>
          <a:solidFill>
            <a:schemeClr val="accent1"/>
          </a:solidFill>
          <a:ln w="317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pic>
        <p:nvPicPr>
          <p:cNvPr id="2054" name="Picture 6" descr="tsphase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956" y="1370372"/>
            <a:ext cx="4408227" cy="2014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1" name="Text Box 7"/>
          <p:cNvSpPr txBox="1">
            <a:spLocks noChangeArrowheads="1"/>
          </p:cNvSpPr>
          <p:nvPr/>
        </p:nvSpPr>
        <p:spPr bwMode="auto">
          <a:xfrm>
            <a:off x="-231576" y="3429000"/>
            <a:ext cx="9849544" cy="34163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rtl="1"/>
            <a:r>
              <a:rPr lang="ar-SA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الأهداف </a:t>
            </a:r>
          </a:p>
          <a:p>
            <a:pPr algn="r" rtl="1"/>
            <a:r>
              <a:rPr lang="ar-S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أداء طيران منخفض لمسافة طويلة مع تقليل فقدان السرعة الأفقية </a:t>
            </a:r>
          </a:p>
          <a:p>
            <a:pPr algn="r" rtl="1"/>
            <a:r>
              <a:rPr lang="ar-SA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الخصائص الفنية </a:t>
            </a:r>
            <a:endParaRPr lang="en-US" sz="2400" b="1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EG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امتداد مفصل القدم والركبة والحوض لأقصى مدى ممكن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r" rtl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مرجحة فخد الرجل الحرة إلى الوضع الأفق</a:t>
            </a:r>
            <a:r>
              <a:rPr lang="ar-EG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ي</a:t>
            </a:r>
            <a:r>
              <a:rPr lang="ar-S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</a:p>
          <a:p>
            <a:pPr marL="457200" indent="-457200" algn="r" rtl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EG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إ</a:t>
            </a:r>
            <a:r>
              <a:rPr lang="ar-S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تجاه الإرتقاء يكون للأمام و ليس لأعلى (1). </a:t>
            </a:r>
          </a:p>
          <a:p>
            <a:pPr marL="457200" indent="-457200" algn="r" rtl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سحب الرجل الحرة للخلف .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r" rtl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سحب رجل الإرتقاء للأمام و لأعلى ثم تمتد للأمام تمهيدا</a:t>
            </a:r>
            <a:r>
              <a:rPr lang="ar-EG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ً</a:t>
            </a:r>
            <a:r>
              <a:rPr lang="ar-S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للمس القدم للأرض(2) .</a:t>
            </a:r>
          </a:p>
          <a:p>
            <a:pPr marL="457200" indent="-457200" algn="r" rtl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يبقى الجذع على استقامته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Footer Placeholder 3"/>
          <p:cNvSpPr txBox="1">
            <a:spLocks/>
          </p:cNvSpPr>
          <p:nvPr/>
        </p:nvSpPr>
        <p:spPr>
          <a:xfrm>
            <a:off x="56456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9201472" y="6599319"/>
            <a:ext cx="7045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5.3.2 / 5</a:t>
            </a:r>
            <a:endParaRPr lang="en-US" sz="1050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4750685" y="1556792"/>
            <a:ext cx="1069609" cy="1827758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shade val="86275"/>
                  <a:invGamma/>
                </a:schemeClr>
              </a:gs>
            </a:gsLst>
            <a:lin ang="5400000" scaled="1"/>
          </a:gra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xmlns="" val="4272689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44489" y="404664"/>
            <a:ext cx="6101212" cy="56356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rtl="1"/>
            <a:r>
              <a:rPr lang="ar-EG" sz="3600" b="1" dirty="0" smtClean="0">
                <a:solidFill>
                  <a:schemeClr val="bg1"/>
                </a:solidFill>
                <a:cs typeface="Arial" charset="0"/>
              </a:rPr>
              <a:t>الحجلة ( </a:t>
            </a:r>
            <a:r>
              <a:rPr lang="ar-SA" sz="3600" b="1" dirty="0" smtClean="0">
                <a:solidFill>
                  <a:schemeClr val="bg1"/>
                </a:solidFill>
                <a:cs typeface="Arial" charset="0"/>
              </a:rPr>
              <a:t>الإرتقاء </a:t>
            </a:r>
            <a:r>
              <a:rPr lang="ar-SA" sz="3600" b="1" dirty="0">
                <a:solidFill>
                  <a:schemeClr val="bg1"/>
                </a:solidFill>
                <a:cs typeface="Arial" charset="0"/>
              </a:rPr>
              <a:t>الأمامي </a:t>
            </a:r>
            <a:r>
              <a:rPr lang="ar-EG" sz="3600" b="1" dirty="0" smtClean="0">
                <a:solidFill>
                  <a:schemeClr val="bg1"/>
                </a:solidFill>
                <a:cs typeface="Arial" charset="0"/>
              </a:rPr>
              <a:t>)</a:t>
            </a:r>
            <a:endParaRPr lang="fr-FR" sz="3600" b="1" dirty="0">
              <a:solidFill>
                <a:schemeClr val="bg1"/>
              </a:solidFill>
              <a:latin typeface="IAAF Sans Bold" pitchFamily="50" charset="0"/>
            </a:endParaRPr>
          </a:p>
        </p:txBody>
      </p:sp>
      <p:pic>
        <p:nvPicPr>
          <p:cNvPr id="3076" name="Picture 3" descr="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56" y="1772816"/>
            <a:ext cx="3059764" cy="4311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3565525" y="5634038"/>
            <a:ext cx="32591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l"/>
            <a:endParaRPr lang="en-US" altLang="en-US" sz="1800">
              <a:latin typeface="Lucida Sans Unicode" panose="020B0602030504020204" pitchFamily="34" charset="0"/>
            </a:endParaRPr>
          </a:p>
        </p:txBody>
      </p:sp>
      <p:sp>
        <p:nvSpPr>
          <p:cNvPr id="4104" name="Text Box 6"/>
          <p:cNvSpPr txBox="1">
            <a:spLocks noChangeArrowheads="1"/>
          </p:cNvSpPr>
          <p:nvPr/>
        </p:nvSpPr>
        <p:spPr bwMode="auto">
          <a:xfrm>
            <a:off x="2842419" y="4316432"/>
            <a:ext cx="6932761" cy="18158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 rtl="1" eaLnBrk="0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ar-SA" sz="2800" b="1" dirty="0">
                <a:latin typeface="Times New Roman" pitchFamily="18" charset="0"/>
                <a:cs typeface="Times New Roman" pitchFamily="18" charset="0"/>
              </a:rPr>
              <a:t>يكون وضع القدم سريع و نشط مع تحريكه لأسفل و للخلف(1</a:t>
            </a:r>
            <a:endParaRPr lang="en-US" sz="2800" dirty="0">
              <a:latin typeface="+mn-lt"/>
            </a:endParaRPr>
          </a:p>
          <a:p>
            <a:pPr marL="457200" indent="-457200" algn="r" rtl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800" b="1" dirty="0">
                <a:cs typeface="Arial" charset="0"/>
              </a:rPr>
              <a:t>تحريك فخد </a:t>
            </a:r>
            <a:r>
              <a:rPr lang="ar-SA" sz="2800" b="1" dirty="0" smtClean="0">
                <a:cs typeface="Arial" charset="0"/>
              </a:rPr>
              <a:t>الرجل الحرة إلى الوضع </a:t>
            </a:r>
            <a:r>
              <a:rPr lang="ar-SA" sz="2800" b="1" dirty="0">
                <a:cs typeface="Arial" charset="0"/>
              </a:rPr>
              <a:t>ال</a:t>
            </a:r>
            <a:r>
              <a:rPr lang="ar-EG" sz="2800" b="1" dirty="0">
                <a:cs typeface="Arial" charset="0"/>
              </a:rPr>
              <a:t>أ</a:t>
            </a:r>
            <a:r>
              <a:rPr lang="ar-SA" sz="2800" b="1" dirty="0">
                <a:cs typeface="Arial" charset="0"/>
              </a:rPr>
              <a:t>فق</a:t>
            </a:r>
            <a:r>
              <a:rPr lang="ar-EG" sz="2800" b="1" dirty="0">
                <a:cs typeface="Arial" charset="0"/>
              </a:rPr>
              <a:t>ي </a:t>
            </a:r>
            <a:r>
              <a:rPr lang="ar-EG" sz="2800" b="1" dirty="0" smtClean="0">
                <a:cs typeface="Arial" charset="0"/>
              </a:rPr>
              <a:t>.</a:t>
            </a:r>
            <a:endParaRPr lang="ar-EG" sz="2800" b="1" dirty="0">
              <a:cs typeface="Arial" charset="0"/>
            </a:endParaRPr>
          </a:p>
          <a:p>
            <a:pPr marL="457200" indent="-457200" algn="r" rtl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ar-SA" sz="2800" b="1" dirty="0">
                <a:cs typeface="Arial" charset="0"/>
              </a:rPr>
              <a:t>إتجاه الإرتقاء يكون للأمام و ليس لأعلى . 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99860633"/>
              </p:ext>
            </p:extLst>
          </p:nvPr>
        </p:nvGraphicFramePr>
        <p:xfrm>
          <a:off x="3224808" y="1374537"/>
          <a:ext cx="6550372" cy="2916000"/>
        </p:xfrm>
        <a:graphic>
          <a:graphicData uri="http://schemas.openxmlformats.org/presentationml/2006/ole">
            <p:oleObj spid="_x0000_s20557" name="Bitmap Image" r:id="rId5" imgW="9658440" imgH="4295880" progId="PBrush">
              <p:embed/>
            </p:oleObj>
          </a:graphicData>
        </a:graphic>
      </p:graphicFrame>
      <p:sp>
        <p:nvSpPr>
          <p:cNvPr id="10" name="Footer Placeholder 3"/>
          <p:cNvSpPr txBox="1">
            <a:spLocks/>
          </p:cNvSpPr>
          <p:nvPr/>
        </p:nvSpPr>
        <p:spPr>
          <a:xfrm>
            <a:off x="-165991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9201472" y="6599319"/>
            <a:ext cx="7045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5.3.2 / 6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xmlns="" val="673057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71464" y="411956"/>
            <a:ext cx="8569325" cy="636587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r>
              <a:rPr lang="ar-EG" sz="3600" b="1" dirty="0" smtClean="0">
                <a:solidFill>
                  <a:srgbClr val="FFD600"/>
                </a:solidFill>
                <a:latin typeface="IAAF Sans Bold" pitchFamily="50" charset="0"/>
              </a:rPr>
              <a:t>الحجلة - الطيران</a:t>
            </a:r>
            <a:endParaRPr lang="fr-FR" sz="3600" b="1" dirty="0">
              <a:solidFill>
                <a:srgbClr val="FFD600"/>
              </a:solidFill>
              <a:latin typeface="IAAF Sans Bold" pitchFamily="50" charset="0"/>
            </a:endParaRPr>
          </a:p>
        </p:txBody>
      </p:sp>
      <p:pic>
        <p:nvPicPr>
          <p:cNvPr id="4100" name="Picture 3" descr="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464" y="1412776"/>
            <a:ext cx="2459587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098" name="Object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63134011"/>
              </p:ext>
            </p:extLst>
          </p:nvPr>
        </p:nvGraphicFramePr>
        <p:xfrm>
          <a:off x="2819805" y="1566575"/>
          <a:ext cx="6947131" cy="3096000"/>
        </p:xfrm>
        <a:graphic>
          <a:graphicData uri="http://schemas.openxmlformats.org/presentationml/2006/ole">
            <p:oleObj spid="_x0000_s21581" name="Bitmap Image" r:id="rId5" imgW="10839600" imgH="4829040" progId="PBrush">
              <p:embed/>
            </p:oleObj>
          </a:graphicData>
        </a:graphic>
      </p:graphicFrame>
      <p:sp>
        <p:nvSpPr>
          <p:cNvPr id="5127" name="Text Box 5"/>
          <p:cNvSpPr txBox="1">
            <a:spLocks noChangeArrowheads="1"/>
          </p:cNvSpPr>
          <p:nvPr/>
        </p:nvSpPr>
        <p:spPr bwMode="auto">
          <a:xfrm>
            <a:off x="2648744" y="5230897"/>
            <a:ext cx="6408712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rtl="1" eaLnBrk="0" hangingPunct="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ar-SA" sz="3200" b="1" dirty="0">
                <a:cs typeface="Arial" charset="0"/>
              </a:rPr>
              <a:t>سحب الرجل الحرة للخلف</a:t>
            </a:r>
            <a:endParaRPr lang="en-GB" sz="4400" b="1" dirty="0">
              <a:latin typeface="+mn-lt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2842419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9201472" y="6599319"/>
            <a:ext cx="7045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5.3.2 / 7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xmlns="" val="164875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3" descr="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56" y="1628800"/>
            <a:ext cx="2592288" cy="4656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122" name="Object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51760772"/>
              </p:ext>
            </p:extLst>
          </p:nvPr>
        </p:nvGraphicFramePr>
        <p:xfrm>
          <a:off x="2648744" y="1576134"/>
          <a:ext cx="7213587" cy="3240000"/>
        </p:xfrm>
        <a:graphic>
          <a:graphicData uri="http://schemas.openxmlformats.org/presentationml/2006/ole">
            <p:oleObj spid="_x0000_s22606" name="Bitmap Image" r:id="rId5" imgW="10858680" imgH="4876920" progId="PBrush">
              <p:embed/>
            </p:oleObj>
          </a:graphicData>
        </a:graphic>
      </p:graphicFrame>
      <p:sp>
        <p:nvSpPr>
          <p:cNvPr id="6151" name="Text Box 5"/>
          <p:cNvSpPr txBox="1">
            <a:spLocks noChangeArrowheads="1"/>
          </p:cNvSpPr>
          <p:nvPr/>
        </p:nvSpPr>
        <p:spPr bwMode="auto">
          <a:xfrm>
            <a:off x="2925496" y="5414660"/>
            <a:ext cx="6935117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rtl="1" eaLnBrk="0" hangingPunct="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ar-SA" sz="2800" b="1" dirty="0">
                <a:cs typeface="Arial" charset="0"/>
              </a:rPr>
              <a:t>سحب رجل الإرتقاء للأمام و لأعلى</a:t>
            </a:r>
            <a:endParaRPr lang="en-US" sz="4400" b="1" dirty="0">
              <a:latin typeface="+mn-lt"/>
            </a:endParaRPr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2842419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9201472" y="6599319"/>
            <a:ext cx="7045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5.3.2 / 8</a:t>
            </a:r>
            <a:endParaRPr lang="en-US" sz="10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271464" y="411956"/>
            <a:ext cx="8569325" cy="63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75101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751013"/>
                </a:solidFill>
                <a:latin typeface="DIN" pitchFamily="50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751013"/>
                </a:solidFill>
                <a:latin typeface="DIN" pitchFamily="50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751013"/>
                </a:solidFill>
                <a:latin typeface="DIN" pitchFamily="50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751013"/>
                </a:solidFill>
                <a:latin typeface="DIN" pitchFamily="50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751013"/>
                </a:solidFill>
                <a:latin typeface="DIN" pitchFamily="50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751013"/>
                </a:solidFill>
                <a:latin typeface="DIN" pitchFamily="50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751013"/>
                </a:solidFill>
                <a:latin typeface="DIN" pitchFamily="50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751013"/>
                </a:solidFill>
                <a:latin typeface="DIN" pitchFamily="50" charset="0"/>
              </a:defRPr>
            </a:lvl9pPr>
          </a:lstStyle>
          <a:p>
            <a:r>
              <a:rPr lang="ar-EG" sz="3600" b="1" kern="0" smtClean="0">
                <a:solidFill>
                  <a:srgbClr val="FFD600"/>
                </a:solidFill>
                <a:latin typeface="IAAF Sans Bold" pitchFamily="50" charset="0"/>
              </a:rPr>
              <a:t>الحجلة - الطيران</a:t>
            </a:r>
            <a:endParaRPr lang="fr-FR" sz="3600" b="1" kern="0" dirty="0">
              <a:solidFill>
                <a:srgbClr val="FFD600"/>
              </a:solidFill>
              <a:latin typeface="IAAF Sans Bold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948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AAF_PPT">
  <a:themeElements>
    <a:clrScheme name="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841D2C"/>
      </a:accent1>
      <a:accent2>
        <a:srgbClr val="CE1D25"/>
      </a:accent2>
      <a:accent3>
        <a:srgbClr val="FFFFFF"/>
      </a:accent3>
      <a:accent4>
        <a:srgbClr val="000000"/>
      </a:accent4>
      <a:accent5>
        <a:srgbClr val="C2ABAC"/>
      </a:accent5>
      <a:accent6>
        <a:srgbClr val="BA1920"/>
      </a:accent6>
      <a:hlink>
        <a:srgbClr val="FFD502"/>
      </a:hlink>
      <a:folHlink>
        <a:srgbClr val="641013"/>
      </a:folHlink>
    </a:clrScheme>
    <a:fontScheme name="IAAF_PowerPointTemplate_4x3">
      <a:majorFont>
        <a:latin typeface="DIN"/>
        <a:ea typeface=""/>
        <a:cs typeface=""/>
      </a:majorFont>
      <a:minorFont>
        <a:latin typeface="DI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1">
                <a:gamma/>
                <a:shade val="86275"/>
                <a:invGamma/>
              </a:schemeClr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1">
                <a:gamma/>
                <a:shade val="86275"/>
                <a:invGamma/>
              </a:schemeClr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AAF_PowerPointTemplate_4x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08DC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CDC5DF"/>
        </a:accent5>
        <a:accent6>
          <a:srgbClr val="2D2D8A"/>
        </a:accent6>
        <a:hlink>
          <a:srgbClr val="881FB7"/>
        </a:hlink>
        <a:folHlink>
          <a:srgbClr val="721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08DC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CDC5DF"/>
        </a:accent5>
        <a:accent6>
          <a:srgbClr val="2D2D8A"/>
        </a:accent6>
        <a:hlink>
          <a:srgbClr val="8156D6"/>
        </a:hlink>
        <a:folHlink>
          <a:srgbClr val="721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15">
        <a:dk1>
          <a:srgbClr val="000000"/>
        </a:dk1>
        <a:lt1>
          <a:srgbClr val="FFFFFF"/>
        </a:lt1>
        <a:dk2>
          <a:srgbClr val="000000"/>
        </a:dk2>
        <a:lt2>
          <a:srgbClr val="F8F8F8"/>
        </a:lt2>
        <a:accent1>
          <a:srgbClr val="A08DC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CDC5DF"/>
        </a:accent5>
        <a:accent6>
          <a:srgbClr val="2D2D8A"/>
        </a:accent6>
        <a:hlink>
          <a:srgbClr val="8156D6"/>
        </a:hlink>
        <a:folHlink>
          <a:srgbClr val="721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16">
        <a:dk1>
          <a:srgbClr val="000000"/>
        </a:dk1>
        <a:lt1>
          <a:srgbClr val="FFFFFF"/>
        </a:lt1>
        <a:dk2>
          <a:srgbClr val="000000"/>
        </a:dk2>
        <a:lt2>
          <a:srgbClr val="F8F8F8"/>
        </a:lt2>
        <a:accent1>
          <a:srgbClr val="B19000"/>
        </a:accent1>
        <a:accent2>
          <a:srgbClr val="D5AE03"/>
        </a:accent2>
        <a:accent3>
          <a:srgbClr val="FFFFFF"/>
        </a:accent3>
        <a:accent4>
          <a:srgbClr val="000000"/>
        </a:accent4>
        <a:accent5>
          <a:srgbClr val="D5C6AA"/>
        </a:accent5>
        <a:accent6>
          <a:srgbClr val="C19D02"/>
        </a:accent6>
        <a:hlink>
          <a:srgbClr val="C1A116"/>
        </a:hlink>
        <a:folHlink>
          <a:srgbClr val="C18B1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</TotalTime>
  <Words>295</Words>
  <Application>Microsoft Office PowerPoint</Application>
  <PresentationFormat>A4 Paper (210x297 mm)</PresentationFormat>
  <Paragraphs>74</Paragraphs>
  <Slides>8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IAAF_PPT</vt:lpstr>
      <vt:lpstr>Bitmap Image</vt:lpstr>
      <vt:lpstr>5.3.2 الوثب الثلاثي 2</vt:lpstr>
      <vt:lpstr>التسلسل الكامل للحركة</vt:lpstr>
      <vt:lpstr>Slide 3</vt:lpstr>
      <vt:lpstr>مرحلة الإقتراب </vt:lpstr>
      <vt:lpstr>مرحلة الحجلة</vt:lpstr>
      <vt:lpstr>الحجلة ( الإرتقاء الأمامي )</vt:lpstr>
      <vt:lpstr>الحجلة - الطيران</vt:lpstr>
      <vt:lpstr>Slide 8</vt:lpstr>
    </vt:vector>
  </TitlesOfParts>
  <Company>IAAF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School &amp; Youth Outcomes</dc:title>
  <dc:creator>Gunter LANGE</dc:creator>
  <cp:lastModifiedBy>Maher Fattouh</cp:lastModifiedBy>
  <cp:revision>390</cp:revision>
  <dcterms:created xsi:type="dcterms:W3CDTF">2013-01-21T11:55:24Z</dcterms:created>
  <dcterms:modified xsi:type="dcterms:W3CDTF">2018-12-15T12:05:34Z</dcterms:modified>
</cp:coreProperties>
</file>