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22"/>
  </p:notesMasterIdLst>
  <p:sldIdLst>
    <p:sldId id="256" r:id="rId2"/>
    <p:sldId id="293" r:id="rId3"/>
    <p:sldId id="300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291" r:id="rId21"/>
  </p:sldIdLst>
  <p:sldSz cx="12192000" cy="6858000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2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62" autoAdjust="0"/>
    <p:restoredTop sz="74067" autoAdjust="0"/>
  </p:normalViewPr>
  <p:slideViewPr>
    <p:cSldViewPr snapToGrid="0">
      <p:cViewPr>
        <p:scale>
          <a:sx n="66" d="100"/>
          <a:sy n="66" d="100"/>
        </p:scale>
        <p:origin x="-1050" y="-27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1635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D0395C8-AE9E-47A9-911E-8835A30CDDA9}" type="datetimeFigureOut">
              <a:rPr lang="ar-IQ" smtClean="0"/>
              <a:t>16/07/1439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77788" y="739775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1635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11621D8-E837-42C3-A842-4B45F649E8A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40554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2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45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72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1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47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621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84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3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61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79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1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4/1/2018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25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43264" y="1860666"/>
            <a:ext cx="5335193" cy="1970502"/>
          </a:xfrm>
        </p:spPr>
        <p:txBody>
          <a:bodyPr>
            <a:noAutofit/>
          </a:bodyPr>
          <a:lstStyle/>
          <a:p>
            <a:pPr algn="r"/>
            <a:r>
              <a:rPr lang="ar-IQ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الرابعة</a:t>
            </a:r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/>
            </a:r>
            <a:b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IQ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مايكروسوفت اكسل 2010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98619"/>
            <a:ext cx="2286000" cy="1059381"/>
          </a:xfrm>
        </p:spPr>
        <p:txBody>
          <a:bodyPr>
            <a:normAutofit fontScale="62500" lnSpcReduction="20000"/>
          </a:bodyPr>
          <a:lstStyle/>
          <a:p>
            <a:pPr algn="ctr"/>
            <a:endParaRPr lang="en-GB" dirty="0"/>
          </a:p>
          <a:p>
            <a:pPr algn="r"/>
            <a:r>
              <a:rPr lang="ar-IQ" sz="60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الاستاذ غدير رعد</a:t>
            </a:r>
            <a:endParaRPr lang="ar-IQ" sz="6000" cap="all" dirty="0">
              <a:ln w="3175" cmpd="sng">
                <a:noFill/>
              </a:ln>
              <a:solidFill>
                <a:schemeClr val="tx1"/>
              </a:solidFill>
              <a:latin typeface="Arabic Typesetting" panose="03020402040406030203" pitchFamily="66" charset="-78"/>
              <a:ea typeface="+mj-ea"/>
              <a:cs typeface="Arabic Typesetting" panose="03020402040406030203" pitchFamily="66" charset="-78"/>
            </a:endParaRPr>
          </a:p>
          <a:p>
            <a:pPr algn="ctr"/>
            <a:endParaRPr lang="en-GB" sz="64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82971" y="165650"/>
            <a:ext cx="4512681" cy="2359835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البصرة/كلية التربية للبنات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العلوم التربوية و النفسية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الفصل الثاني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</a:t>
            </a:r>
            <a:r>
              <a:rPr lang="en-US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ثانية</a:t>
            </a:r>
            <a:endParaRPr lang="en-GB" sz="8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-204717" y="4019854"/>
            <a:ext cx="425810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2400" b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Microsoft Excel 2010</a:t>
            </a:r>
            <a:endParaRPr lang="ar-SA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3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algn="ctr" rtl="1">
              <a:spcBef>
                <a:spcPct val="0"/>
              </a:spcBef>
              <a:buNone/>
              <a:defRPr sz="3600" b="1" cap="all">
                <a:ln w="3175" cmpd="sng">
                  <a:noFill/>
                </a:ln>
                <a:effectLst/>
                <a:latin typeface="Arabic Typesetting" pitchFamily="66" charset="-78"/>
                <a:ea typeface="+mj-ea"/>
                <a:cs typeface="Arabic Typesetting" pitchFamily="66" charset="-78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ar-IQ" dirty="0"/>
              <a:t>الدوال</a:t>
            </a:r>
            <a:endParaRPr lang="en-GB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51542" y="1629220"/>
            <a:ext cx="1134972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ثامنا: القيمة المقربة(</a:t>
            </a:r>
            <a:r>
              <a:rPr lang="en-US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Rounddown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/>
            <a:r>
              <a:rPr lang="ar-IQ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تعطي الرقم مقربا الى الاسفل (بالحذف)</a:t>
            </a:r>
            <a:endParaRPr lang="ar-IQ" sz="44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03942" y="3610420"/>
            <a:ext cx="1134972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IQ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مثال:</a:t>
            </a:r>
          </a:p>
          <a:p>
            <a:pPr algn="ctr" rtl="1"/>
            <a:r>
              <a:rPr lang="ar-IQ" sz="7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</a:t>
            </a:r>
            <a:r>
              <a:rPr lang="en-US" sz="7200" b="1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Rounddown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5.888 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, 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2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7200" b="1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657598" y="5609755"/>
            <a:ext cx="4934411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5.88</a:t>
            </a:r>
            <a:endParaRPr lang="ar-IQ" sz="72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35948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algn="ctr" rtl="1">
              <a:spcBef>
                <a:spcPct val="0"/>
              </a:spcBef>
              <a:buNone/>
              <a:defRPr sz="3600" b="1" cap="all">
                <a:ln w="3175" cmpd="sng">
                  <a:noFill/>
                </a:ln>
                <a:effectLst/>
                <a:latin typeface="Arabic Typesetting" pitchFamily="66" charset="-78"/>
                <a:ea typeface="+mj-ea"/>
                <a:cs typeface="Arabic Typesetting" pitchFamily="66" charset="-78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ar-IQ" dirty="0"/>
              <a:t>الدوال</a:t>
            </a:r>
            <a:endParaRPr lang="en-GB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51542" y="1629220"/>
            <a:ext cx="1134972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تاسعا: اللوغاريتم(</a:t>
            </a:r>
            <a:r>
              <a:rPr lang="en-US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Ln,Log10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/>
            <a:r>
              <a:rPr lang="ar-IQ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تعطي اللوغاريتم الطبيعي او العشري للعدد</a:t>
            </a:r>
            <a:endParaRPr lang="ar-IQ" sz="44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03942" y="3610420"/>
            <a:ext cx="11349726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IQ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مثال:</a:t>
            </a:r>
          </a:p>
          <a:p>
            <a:pPr algn="ctr" rtl="1"/>
            <a:r>
              <a:rPr lang="ar-IQ" sz="7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=Ln(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F6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en-US" sz="72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 rtl="1"/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=Log10(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F6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72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41502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algn="ctr" rtl="1">
              <a:spcBef>
                <a:spcPct val="0"/>
              </a:spcBef>
              <a:buNone/>
              <a:defRPr sz="3600" b="1" cap="all">
                <a:ln w="3175" cmpd="sng">
                  <a:noFill/>
                </a:ln>
                <a:effectLst/>
                <a:latin typeface="Arabic Typesetting" pitchFamily="66" charset="-78"/>
                <a:ea typeface="+mj-ea"/>
                <a:cs typeface="Arabic Typesetting" pitchFamily="66" charset="-78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ar-IQ" dirty="0"/>
              <a:t>الدوال</a:t>
            </a:r>
            <a:endParaRPr lang="en-GB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51542" y="1629220"/>
            <a:ext cx="1134972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عاشرا: دوال زوايا المثلثات(</a:t>
            </a:r>
            <a:r>
              <a:rPr lang="en-US" sz="4400" b="1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Sin,Cos,Tan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/>
            <a:r>
              <a:rPr lang="ar-IQ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تعطي الجيب و الجيب تمام و ظل الزاوية</a:t>
            </a:r>
            <a:endParaRPr lang="ar-IQ" sz="44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03942" y="3610420"/>
            <a:ext cx="1134972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IQ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مثال:</a:t>
            </a:r>
          </a:p>
          <a:p>
            <a:pPr algn="ctr" rtl="1"/>
            <a:r>
              <a:rPr lang="ar-IQ" sz="7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=Tan(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180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4868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algn="ctr" rtl="1">
              <a:spcBef>
                <a:spcPct val="0"/>
              </a:spcBef>
              <a:buNone/>
              <a:defRPr sz="3600" b="1" cap="all">
                <a:ln w="3175" cmpd="sng">
                  <a:noFill/>
                </a:ln>
                <a:effectLst/>
                <a:latin typeface="Arabic Typesetting" pitchFamily="66" charset="-78"/>
                <a:ea typeface="+mj-ea"/>
                <a:cs typeface="Arabic Typesetting" pitchFamily="66" charset="-78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ar-IQ" dirty="0"/>
              <a:t>الدوال</a:t>
            </a:r>
            <a:endParaRPr lang="en-GB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51542" y="1629220"/>
            <a:ext cx="1134972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احد عشر: دالة الاشارة(</a:t>
            </a:r>
            <a:r>
              <a:rPr lang="en-US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Sign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/>
            <a:r>
              <a:rPr lang="ar-IQ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تعطي اشارة العدد (للموجب (1) و للسالب (-1))</a:t>
            </a:r>
            <a:endParaRPr lang="ar-IQ" sz="44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03942" y="3610420"/>
            <a:ext cx="1134972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IQ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مثال:</a:t>
            </a:r>
          </a:p>
          <a:p>
            <a:pPr algn="ctr" rtl="1"/>
            <a:r>
              <a:rPr lang="ar-IQ" sz="7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sign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-5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en-US" sz="7200" b="1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657597" y="5609754"/>
            <a:ext cx="4934411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-1</a:t>
            </a:r>
            <a:endParaRPr lang="ar-IQ" sz="72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972287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algn="ctr" rtl="1">
              <a:spcBef>
                <a:spcPct val="0"/>
              </a:spcBef>
              <a:buNone/>
              <a:defRPr sz="3600" b="1" cap="all">
                <a:ln w="3175" cmpd="sng">
                  <a:noFill/>
                </a:ln>
                <a:effectLst/>
                <a:latin typeface="Arabic Typesetting" pitchFamily="66" charset="-78"/>
                <a:ea typeface="+mj-ea"/>
                <a:cs typeface="Arabic Typesetting" pitchFamily="66" charset="-78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ar-IQ" dirty="0"/>
              <a:t>الدوال</a:t>
            </a:r>
            <a:endParaRPr lang="en-GB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51542" y="1629220"/>
            <a:ext cx="1134972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اثنا عشر: دالة الاس (</a:t>
            </a:r>
            <a:r>
              <a:rPr lang="en-US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Exp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تستخدم لإيجاد قيمة الدالة الاسية</a:t>
            </a:r>
            <a:endParaRPr lang="ar-IQ" sz="44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03942" y="3610420"/>
            <a:ext cx="1134972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IQ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مثال:</a:t>
            </a:r>
          </a:p>
          <a:p>
            <a:pPr algn="ctr" rtl="1"/>
            <a:r>
              <a:rPr lang="ar-IQ" sz="7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</a:t>
            </a:r>
            <a:r>
              <a:rPr lang="en-US" sz="7200" b="1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Exp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F6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496134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algn="ctr" rtl="1">
              <a:spcBef>
                <a:spcPct val="0"/>
              </a:spcBef>
              <a:buNone/>
              <a:defRPr sz="3600" b="1" cap="all">
                <a:ln w="3175" cmpd="sng">
                  <a:noFill/>
                </a:ln>
                <a:effectLst/>
                <a:latin typeface="Arabic Typesetting" pitchFamily="66" charset="-78"/>
                <a:ea typeface="+mj-ea"/>
                <a:cs typeface="Arabic Typesetting" pitchFamily="66" charset="-78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ar-IQ" dirty="0"/>
              <a:t>الدوال</a:t>
            </a:r>
            <a:endParaRPr lang="en-GB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51542" y="1629220"/>
            <a:ext cx="1134972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ثلاثة عشر: دالة المتوسط (</a:t>
            </a:r>
            <a:r>
              <a:rPr lang="en-US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Average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تستخدم لإيجاد المتوسط الحسابي لمجموعة ارقام</a:t>
            </a:r>
            <a:endParaRPr lang="ar-IQ" sz="44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03942" y="3610420"/>
            <a:ext cx="1134972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IQ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مثال:</a:t>
            </a:r>
          </a:p>
          <a:p>
            <a:pPr algn="ctr" rtl="1"/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=Average(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f6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j6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974303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algn="ctr" rtl="1">
              <a:spcBef>
                <a:spcPct val="0"/>
              </a:spcBef>
              <a:buNone/>
              <a:defRPr sz="3600" b="1" cap="all">
                <a:ln w="3175" cmpd="sng">
                  <a:noFill/>
                </a:ln>
                <a:effectLst/>
                <a:latin typeface="Arabic Typesetting" pitchFamily="66" charset="-78"/>
                <a:ea typeface="+mj-ea"/>
                <a:cs typeface="Arabic Typesetting" pitchFamily="66" charset="-78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ar-IQ" dirty="0"/>
              <a:t>الدوال</a:t>
            </a:r>
            <a:endParaRPr lang="en-GB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51542" y="1629220"/>
            <a:ext cx="1134972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اربعة عشر: دالة العداد(</a:t>
            </a:r>
            <a:r>
              <a:rPr lang="en-US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Count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تستخدم 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لإيجاد عدد عناصر ضمن مجال معين</a:t>
            </a:r>
            <a:r>
              <a:rPr lang="en-US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IQ" sz="44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03942" y="3610420"/>
            <a:ext cx="1134972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IQ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مثال:</a:t>
            </a:r>
          </a:p>
          <a:p>
            <a:pPr algn="ctr" rtl="1"/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=Count(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f6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j6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661303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algn="ctr" rtl="1">
              <a:spcBef>
                <a:spcPct val="0"/>
              </a:spcBef>
              <a:buNone/>
              <a:defRPr sz="3600" b="1" cap="all">
                <a:ln w="3175" cmpd="sng">
                  <a:noFill/>
                </a:ln>
                <a:effectLst/>
                <a:latin typeface="Arabic Typesetting" pitchFamily="66" charset="-78"/>
                <a:ea typeface="+mj-ea"/>
                <a:cs typeface="Arabic Typesetting" pitchFamily="66" charset="-78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ar-IQ" dirty="0"/>
              <a:t>الدوال</a:t>
            </a:r>
            <a:endParaRPr lang="en-GB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51542" y="1629220"/>
            <a:ext cx="1134972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خمسة عشر: دالة الماكس (</a:t>
            </a:r>
            <a:r>
              <a:rPr lang="en-US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Max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تستخدم لإيجاد القيمة الاعظم من بين مجموعة اعداد</a:t>
            </a:r>
            <a:endParaRPr lang="ar-IQ" sz="44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03942" y="3610420"/>
            <a:ext cx="1134972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IQ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مثال:</a:t>
            </a:r>
          </a:p>
          <a:p>
            <a:pPr algn="ctr" rtl="1"/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=Max(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f6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j6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380455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algn="ctr" rtl="1">
              <a:spcBef>
                <a:spcPct val="0"/>
              </a:spcBef>
              <a:buNone/>
              <a:defRPr sz="3600" b="1" cap="all">
                <a:ln w="3175" cmpd="sng">
                  <a:noFill/>
                </a:ln>
                <a:effectLst/>
                <a:latin typeface="Arabic Typesetting" pitchFamily="66" charset="-78"/>
                <a:ea typeface="+mj-ea"/>
                <a:cs typeface="Arabic Typesetting" pitchFamily="66" charset="-78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ar-IQ" dirty="0"/>
              <a:t>الدوال</a:t>
            </a:r>
            <a:endParaRPr lang="en-GB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51542" y="1629220"/>
            <a:ext cx="1134972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ستة عشر: دالة الماين(</a:t>
            </a:r>
            <a:r>
              <a:rPr lang="en-US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Min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تستخدم لإيجاد القيمة الدنيا/الصغرى من بين مجموعة اعداد</a:t>
            </a:r>
            <a:endParaRPr lang="ar-IQ" sz="44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03942" y="3610420"/>
            <a:ext cx="1134972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IQ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مثال:</a:t>
            </a:r>
          </a:p>
          <a:p>
            <a:pPr algn="ctr" rtl="1"/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=Min(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f6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j6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254812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algn="ctr" rtl="1">
              <a:spcBef>
                <a:spcPct val="0"/>
              </a:spcBef>
              <a:buNone/>
              <a:defRPr sz="3600" b="1" cap="all">
                <a:ln w="3175" cmpd="sng">
                  <a:noFill/>
                </a:ln>
                <a:effectLst/>
                <a:latin typeface="Arabic Typesetting" pitchFamily="66" charset="-78"/>
                <a:ea typeface="+mj-ea"/>
                <a:cs typeface="Arabic Typesetting" pitchFamily="66" charset="-78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ar-IQ" dirty="0"/>
              <a:t>الدوال</a:t>
            </a:r>
            <a:endParaRPr lang="en-GB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51542" y="1629220"/>
            <a:ext cx="1134972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سبعة عشر: دالة التاريخ(</a:t>
            </a:r>
            <a:r>
              <a:rPr lang="en-US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Date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تستخدم لتحويل سلسلة ارقام الى تاريخ</a:t>
            </a:r>
            <a:endParaRPr lang="ar-IQ" sz="44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03942" y="3610420"/>
            <a:ext cx="1134972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IQ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مثال:</a:t>
            </a:r>
          </a:p>
          <a:p>
            <a:pPr algn="ctr" rtl="1"/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=Date(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Year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, 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Month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, 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Day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67766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اكسل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4208" y="2060811"/>
            <a:ext cx="7743471" cy="270225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الدوال</a:t>
            </a:r>
          </a:p>
          <a:p>
            <a:pPr marL="0" indent="0" algn="ctr" rtl="1">
              <a:buNone/>
            </a:pP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Functions</a:t>
            </a:r>
          </a:p>
        </p:txBody>
      </p:sp>
    </p:spTree>
    <p:extLst>
      <p:ext uri="{BB962C8B-B14F-4D97-AF65-F5344CB8AC3E}">
        <p14:creationId xmlns:p14="http://schemas.microsoft.com/office/powerpoint/2010/main" val="141818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ln>
            <a:solidFill>
              <a:schemeClr val="accent1"/>
            </a:solidFill>
          </a:ln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en-US" sz="5400" b="1" dirty="0" smtClean="0">
                <a:latin typeface="Arabic Typesetting" pitchFamily="66" charset="-78"/>
                <a:cs typeface="Arabic Typesetting" pitchFamily="66" charset="-78"/>
              </a:rPr>
              <a:t>Quiz Time</a:t>
            </a:r>
            <a:endParaRPr lang="en-GB" sz="54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35429" y="2249714"/>
            <a:ext cx="10638971" cy="4608286"/>
          </a:xfrm>
        </p:spPr>
        <p:txBody>
          <a:bodyPr>
            <a:noAutofit/>
          </a:bodyPr>
          <a:lstStyle/>
          <a:p>
            <a:pPr marL="742950" indent="-742950" algn="r" rtl="1">
              <a:spcBef>
                <a:spcPts val="600"/>
              </a:spcBef>
              <a:buFont typeface="+mj-lt"/>
              <a:buAutoNum type="arabicPeriod"/>
            </a:pPr>
            <a:r>
              <a:rPr lang="en-US" sz="38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=Mod(22:3)</a:t>
            </a:r>
          </a:p>
          <a:p>
            <a:pPr marL="742950" indent="-742950" algn="r" rtl="1">
              <a:spcBef>
                <a:spcPts val="600"/>
              </a:spcBef>
              <a:buFont typeface="+mj-lt"/>
              <a:buAutoNum type="arabicPeriod"/>
            </a:pPr>
            <a:r>
              <a:rPr lang="en-US" sz="38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=Abs(11.5)</a:t>
            </a:r>
          </a:p>
          <a:p>
            <a:pPr marL="742950" indent="-742950" algn="r" rtl="1">
              <a:spcBef>
                <a:spcPts val="600"/>
              </a:spcBef>
              <a:buFont typeface="+mj-lt"/>
              <a:buAutoNum type="arabicPeriod"/>
            </a:pPr>
            <a:r>
              <a:rPr lang="en-US" sz="38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</a:t>
            </a:r>
            <a:r>
              <a:rPr lang="en-US" sz="38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Average(30,40,50</a:t>
            </a:r>
            <a:r>
              <a:rPr lang="en-US" sz="38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marL="742950" indent="-742950" algn="r" rtl="1">
              <a:spcBef>
                <a:spcPts val="600"/>
              </a:spcBef>
              <a:buFont typeface="+mj-lt"/>
              <a:buAutoNum type="arabicPeriod"/>
            </a:pPr>
            <a:r>
              <a:rPr lang="en-US" sz="38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Sum(10+3)+Sum(15)</a:t>
            </a:r>
            <a:endParaRPr lang="ar-IQ" sz="38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742950" indent="-742950" algn="r" rtl="1">
              <a:spcBef>
                <a:spcPts val="600"/>
              </a:spcBef>
              <a:buFont typeface="+mj-lt"/>
              <a:buAutoNum type="arabicPeriod"/>
            </a:pPr>
            <a:r>
              <a:rPr lang="en-US" sz="38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=sign(898)</a:t>
            </a:r>
            <a:endParaRPr lang="en-US" sz="38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742950" indent="-742950" algn="r" rtl="1">
              <a:spcBef>
                <a:spcPts val="600"/>
              </a:spcBef>
              <a:buFont typeface="+mj-lt"/>
              <a:buAutoNum type="arabicPeriod"/>
            </a:pPr>
            <a:r>
              <a:rPr lang="en-US" sz="38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</a:t>
            </a:r>
            <a:r>
              <a:rPr lang="en-US" sz="38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Roundup(8.4,0)</a:t>
            </a:r>
          </a:p>
          <a:p>
            <a:pPr marL="742950" indent="-742950" algn="r" rtl="1">
              <a:spcBef>
                <a:spcPts val="600"/>
              </a:spcBef>
              <a:buFont typeface="+mj-lt"/>
              <a:buAutoNum type="arabicPeriod"/>
            </a:pPr>
            <a:r>
              <a:rPr lang="ar-IQ" sz="38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38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 Product(11,30, </a:t>
            </a:r>
            <a:r>
              <a:rPr lang="en-US" sz="3800" b="1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Int</a:t>
            </a:r>
            <a:r>
              <a:rPr lang="en-US" sz="38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(2.8)</a:t>
            </a:r>
            <a:endParaRPr lang="ar-IQ" sz="38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عنصر نائب للمحتوى 1"/>
          <p:cNvSpPr txBox="1">
            <a:spLocks/>
          </p:cNvSpPr>
          <p:nvPr/>
        </p:nvSpPr>
        <p:spPr>
          <a:xfrm>
            <a:off x="5899196" y="1315839"/>
            <a:ext cx="6002072" cy="769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48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 هو ناتج العمليات التالية:</a:t>
            </a:r>
            <a:endParaRPr lang="ar-IQ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07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الدوال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51542" y="1629220"/>
            <a:ext cx="1134972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اولا: دالة الجمع </a:t>
            </a:r>
            <a:r>
              <a:rPr lang="en-US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sum)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/>
            <a:r>
              <a:rPr lang="ar-IQ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تستخدم لحساب مجموع اعداد</a:t>
            </a:r>
            <a:endParaRPr lang="ar-IQ" sz="44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03942" y="3610420"/>
            <a:ext cx="1134972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IQ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مثال:</a:t>
            </a:r>
          </a:p>
          <a:p>
            <a:pPr algn="ctr" rtl="1"/>
            <a:r>
              <a:rPr lang="ar-IQ" sz="7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=Sum(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F6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F20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7200" b="1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996011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الدوال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51542" y="1629220"/>
            <a:ext cx="1134972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ثانيا: دالة الضرب (</a:t>
            </a:r>
            <a:r>
              <a:rPr lang="en-US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Product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/>
            <a:r>
              <a:rPr lang="ar-IQ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تستخدم لإيجاد حاصل ضرب مجموعة اعداد</a:t>
            </a:r>
            <a:endParaRPr lang="ar-IQ" sz="44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03942" y="3610420"/>
            <a:ext cx="1134972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IQ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مثال:</a:t>
            </a:r>
          </a:p>
          <a:p>
            <a:pPr algn="ctr" rtl="1"/>
            <a:r>
              <a:rPr lang="ar-IQ" sz="7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=Product(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F6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F20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7200" b="1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301671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algn="ctr" rtl="1">
              <a:spcBef>
                <a:spcPct val="0"/>
              </a:spcBef>
              <a:buNone/>
              <a:defRPr sz="3600" b="1" cap="all">
                <a:ln w="3175" cmpd="sng">
                  <a:noFill/>
                </a:ln>
                <a:effectLst/>
                <a:latin typeface="Arabic Typesetting" pitchFamily="66" charset="-78"/>
                <a:ea typeface="+mj-ea"/>
                <a:cs typeface="Arabic Typesetting" pitchFamily="66" charset="-78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ar-IQ" dirty="0"/>
              <a:t>الدوال</a:t>
            </a:r>
            <a:endParaRPr lang="en-GB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51542" y="1629220"/>
            <a:ext cx="1134972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ثالثا: دالة الباقي(</a:t>
            </a:r>
            <a:r>
              <a:rPr lang="en-US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Mod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/>
            <a:r>
              <a:rPr lang="ar-IQ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تستخدم لإيجاد باقي القسمة</a:t>
            </a:r>
            <a:endParaRPr lang="ar-IQ" sz="44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03942" y="3610420"/>
            <a:ext cx="1134972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IQ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مثال:</a:t>
            </a:r>
          </a:p>
          <a:p>
            <a:pPr algn="ctr" rtl="1"/>
            <a:r>
              <a:rPr lang="ar-IQ" sz="7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Mod(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9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,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2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7200" b="1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657599" y="5627906"/>
            <a:ext cx="4934411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1</a:t>
            </a:r>
            <a:endParaRPr lang="ar-IQ" sz="72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459550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algn="ctr" rtl="1">
              <a:spcBef>
                <a:spcPct val="0"/>
              </a:spcBef>
              <a:buNone/>
              <a:defRPr sz="3600" b="1" cap="all">
                <a:ln w="3175" cmpd="sng">
                  <a:noFill/>
                </a:ln>
                <a:effectLst/>
                <a:latin typeface="Arabic Typesetting" pitchFamily="66" charset="-78"/>
                <a:ea typeface="+mj-ea"/>
                <a:cs typeface="Arabic Typesetting" pitchFamily="66" charset="-78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ar-IQ" dirty="0"/>
              <a:t>الدوال</a:t>
            </a:r>
            <a:endParaRPr lang="en-GB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51542" y="1629220"/>
            <a:ext cx="1134972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رابعا: العدد الصحيح (</a:t>
            </a:r>
            <a:r>
              <a:rPr lang="en-US" sz="4400" b="1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Int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/>
            <a:r>
              <a:rPr lang="ar-IQ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تستخدم لإرجاع العدد الصحيح من عدد كسري</a:t>
            </a:r>
            <a:endParaRPr lang="ar-IQ" sz="44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03942" y="3610420"/>
            <a:ext cx="1134972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IQ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مثال</a:t>
            </a:r>
            <a:r>
              <a:rPr lang="ar-IQ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  <a:endParaRPr lang="en-US" sz="72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 rtl="1"/>
            <a:r>
              <a:rPr lang="ar-IQ" sz="7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</a:t>
            </a:r>
            <a:r>
              <a:rPr lang="en-US" sz="7200" b="1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Int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8.6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7200" b="1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657599" y="5627906"/>
            <a:ext cx="4934411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8</a:t>
            </a:r>
            <a:endParaRPr lang="ar-IQ" sz="72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959595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algn="ctr" rtl="1">
              <a:spcBef>
                <a:spcPct val="0"/>
              </a:spcBef>
              <a:buNone/>
              <a:defRPr sz="3600" b="1" cap="all">
                <a:ln w="3175" cmpd="sng">
                  <a:noFill/>
                </a:ln>
                <a:effectLst/>
                <a:latin typeface="Arabic Typesetting" pitchFamily="66" charset="-78"/>
                <a:ea typeface="+mj-ea"/>
                <a:cs typeface="Arabic Typesetting" pitchFamily="66" charset="-78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ar-IQ" dirty="0"/>
              <a:t>الدوال</a:t>
            </a:r>
            <a:endParaRPr lang="en-GB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51542" y="1629220"/>
            <a:ext cx="1134972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خامسا: القيمة المطلقة (</a:t>
            </a:r>
            <a:r>
              <a:rPr lang="en-US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Abs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/>
            <a:r>
              <a:rPr lang="ar-IQ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تستخدم لإيجاد القيمة المطلقة لعدد</a:t>
            </a:r>
            <a:endParaRPr lang="ar-IQ" sz="44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03942" y="3610420"/>
            <a:ext cx="1134972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IQ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مثال:</a:t>
            </a:r>
          </a:p>
          <a:p>
            <a:pPr algn="ctr" rtl="1"/>
            <a:r>
              <a:rPr lang="ar-IQ" sz="7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=Abs(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-1.8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7200" b="1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657599" y="5627906"/>
            <a:ext cx="4934411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1</a:t>
            </a:r>
            <a:endParaRPr lang="ar-IQ" sz="72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6875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algn="ctr" rtl="1">
              <a:spcBef>
                <a:spcPct val="0"/>
              </a:spcBef>
              <a:buNone/>
              <a:defRPr sz="3600" b="1" cap="all">
                <a:ln w="3175" cmpd="sng">
                  <a:noFill/>
                </a:ln>
                <a:effectLst/>
                <a:latin typeface="Arabic Typesetting" pitchFamily="66" charset="-78"/>
                <a:ea typeface="+mj-ea"/>
                <a:cs typeface="Arabic Typesetting" pitchFamily="66" charset="-78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ar-IQ" dirty="0"/>
              <a:t>الدوال</a:t>
            </a:r>
            <a:endParaRPr lang="en-GB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51542" y="1629220"/>
            <a:ext cx="1134972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سادسا: دالة القيمة 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المقربة(</a:t>
            </a:r>
            <a:r>
              <a:rPr lang="en-US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Round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تعطي الرقم مقربا الى عدد معين من الارقام</a:t>
            </a:r>
            <a:endParaRPr lang="ar-IQ" sz="44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03942" y="3610420"/>
            <a:ext cx="1134972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IQ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مثال:</a:t>
            </a:r>
          </a:p>
          <a:p>
            <a:pPr algn="ctr" rtl="1"/>
            <a:r>
              <a:rPr lang="ar-IQ" sz="7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Round(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1.9846 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, 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3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7200" b="1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657599" y="5627906"/>
            <a:ext cx="4934411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1.985</a:t>
            </a:r>
            <a:endParaRPr lang="ar-IQ" sz="72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334815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algn="ctr" rtl="1">
              <a:spcBef>
                <a:spcPct val="0"/>
              </a:spcBef>
              <a:buNone/>
              <a:defRPr sz="3600" b="1" cap="all">
                <a:ln w="3175" cmpd="sng">
                  <a:noFill/>
                </a:ln>
                <a:effectLst/>
                <a:latin typeface="Arabic Typesetting" pitchFamily="66" charset="-78"/>
                <a:ea typeface="+mj-ea"/>
                <a:cs typeface="Arabic Typesetting" pitchFamily="66" charset="-78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ar-IQ" dirty="0"/>
              <a:t>الدوال</a:t>
            </a:r>
            <a:endParaRPr lang="en-GB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51542" y="1629220"/>
            <a:ext cx="1134972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سابعا: القيمة المقربة(</a:t>
            </a:r>
            <a:r>
              <a:rPr lang="en-US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Roundup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/>
            <a:r>
              <a:rPr lang="ar-IQ" sz="4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ar-IQ" sz="4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تعطي الرقم مقربا الى الاعلى</a:t>
            </a:r>
            <a:endParaRPr lang="ar-IQ" sz="44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03942" y="3610420"/>
            <a:ext cx="1134972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IQ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مثال:</a:t>
            </a:r>
          </a:p>
          <a:p>
            <a:pPr algn="ctr" rtl="1"/>
            <a:r>
              <a:rPr lang="ar-IQ" sz="7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Roundup(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8.663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, </a:t>
            </a:r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2</a:t>
            </a:r>
            <a:r>
              <a:rPr lang="en-US" sz="7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7200" b="1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657599" y="5627906"/>
            <a:ext cx="4934411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7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8.67</a:t>
            </a:r>
            <a:endParaRPr lang="ar-IQ" sz="72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796795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1920</TotalTime>
  <Words>241</Words>
  <Application>Microsoft Office PowerPoint</Application>
  <PresentationFormat>مخصص</PresentationFormat>
  <Paragraphs>113</Paragraphs>
  <Slides>20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Slice</vt:lpstr>
      <vt:lpstr>المحاضرة الرابعة مايكروسوفت اكسل 2010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183</cp:revision>
  <dcterms:created xsi:type="dcterms:W3CDTF">2017-03-12T18:49:09Z</dcterms:created>
  <dcterms:modified xsi:type="dcterms:W3CDTF">2018-04-01T21:28:46Z</dcterms:modified>
</cp:coreProperties>
</file>