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6"/>
  </p:notesMasterIdLst>
  <p:sldIdLst>
    <p:sldId id="256" r:id="rId2"/>
    <p:sldId id="293" r:id="rId3"/>
    <p:sldId id="303" r:id="rId4"/>
    <p:sldId id="300" r:id="rId5"/>
    <p:sldId id="304" r:id="rId6"/>
    <p:sldId id="305" r:id="rId7"/>
    <p:sldId id="306" r:id="rId8"/>
    <p:sldId id="307" r:id="rId9"/>
    <p:sldId id="314" r:id="rId10"/>
    <p:sldId id="312" r:id="rId11"/>
    <p:sldId id="310" r:id="rId12"/>
    <p:sldId id="311" r:id="rId13"/>
    <p:sldId id="313" r:id="rId14"/>
    <p:sldId id="291" r:id="rId15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2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46" autoAdjust="0"/>
    <p:restoredTop sz="74067" autoAdjust="0"/>
  </p:normalViewPr>
  <p:slideViewPr>
    <p:cSldViewPr snapToGrid="0">
      <p:cViewPr>
        <p:scale>
          <a:sx n="66" d="100"/>
          <a:sy n="66" d="100"/>
        </p:scale>
        <p:origin x="-996" y="-1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1635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D0395C8-AE9E-47A9-911E-8835A30CDDA9}" type="datetimeFigureOut">
              <a:rPr lang="ar-IQ" smtClean="0"/>
              <a:t>25/06/1439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1635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11621D8-E837-42C3-A842-4B45F649E8A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40554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52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645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67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158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47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4621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302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84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3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2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161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7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81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25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43264" y="1860666"/>
            <a:ext cx="5335193" cy="1970502"/>
          </a:xfrm>
        </p:spPr>
        <p:txBody>
          <a:bodyPr>
            <a:noAutofit/>
          </a:bodyPr>
          <a:lstStyle/>
          <a:p>
            <a:pPr algn="r"/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المحاضرة الثالثة</a:t>
            </a:r>
            <a: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/>
            </a:r>
            <a:br>
              <a:rPr lang="ar-IQ" sz="54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</a:br>
            <a:r>
              <a:rPr lang="ar-IQ" sz="54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مايكروسوفت اكسل 2010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798619"/>
            <a:ext cx="2286000" cy="1059381"/>
          </a:xfrm>
        </p:spPr>
        <p:txBody>
          <a:bodyPr>
            <a:normAutofit fontScale="62500" lnSpcReduction="20000"/>
          </a:bodyPr>
          <a:lstStyle/>
          <a:p>
            <a:pPr algn="ctr"/>
            <a:endParaRPr lang="en-GB" dirty="0"/>
          </a:p>
          <a:p>
            <a:pPr algn="r"/>
            <a:r>
              <a:rPr lang="ar-IQ" sz="6000" cap="all" dirty="0" smtClean="0">
                <a:ln w="3175" cmpd="sng">
                  <a:noFill/>
                </a:ln>
                <a:solidFill>
                  <a:schemeClr val="tx1"/>
                </a:solidFill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الاستاذ غدير رعد</a:t>
            </a:r>
            <a:endParaRPr lang="ar-IQ" sz="6000" cap="all" dirty="0">
              <a:ln w="3175" cmpd="sng">
                <a:noFill/>
              </a:ln>
              <a:solidFill>
                <a:schemeClr val="tx1"/>
              </a:solidFill>
              <a:latin typeface="Arabic Typesetting" panose="03020402040406030203" pitchFamily="66" charset="-78"/>
              <a:ea typeface="+mj-ea"/>
              <a:cs typeface="Arabic Typesetting" panose="03020402040406030203" pitchFamily="66" charset="-78"/>
            </a:endParaRPr>
          </a:p>
          <a:p>
            <a:pPr algn="ctr"/>
            <a:endParaRPr lang="en-GB" sz="6400" cap="all" dirty="0">
              <a:ln w="3175" cmpd="sng">
                <a:noFill/>
              </a:ln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82971" y="165650"/>
            <a:ext cx="4512681" cy="2359835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جامعة البصرة/كلية التربية للبنات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قسم العلوم التربوية و النفسية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الفصل الثاني</a:t>
            </a:r>
          </a:p>
          <a:p>
            <a:r>
              <a:rPr lang="ar-IQ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مرحلة </a:t>
            </a:r>
            <a:r>
              <a:rPr lang="en-US" sz="8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ثانية</a:t>
            </a:r>
            <a:endParaRPr lang="en-GB" sz="8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-204717" y="4019854"/>
            <a:ext cx="42581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en-US" sz="2400" b="1" dirty="0">
                <a:solidFill>
                  <a:schemeClr val="bg1">
                    <a:lumMod val="75000"/>
                    <a:lumOff val="25000"/>
                  </a:schemeClr>
                </a:solidFill>
              </a:rPr>
              <a:t>Microsoft Excel 2010</a:t>
            </a:r>
            <a:endParaRPr lang="ar-SA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3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قواعد كتابة الصيغ الحسابية (مثال عملي)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848480" y="2104572"/>
            <a:ext cx="10348685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جد المجموع الكلي للطالبات ادناه:</a:t>
            </a:r>
            <a:endParaRPr lang="ar-IQ" sz="40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1" t="21113" b="41121"/>
          <a:stretch/>
        </p:blipFill>
        <p:spPr bwMode="auto">
          <a:xfrm>
            <a:off x="848480" y="2929405"/>
            <a:ext cx="10544792" cy="3602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25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>
                <a:latin typeface="Arabic Typesetting" pitchFamily="66" charset="-78"/>
                <a:cs typeface="Arabic Typesetting" pitchFamily="66" charset="-78"/>
              </a:rPr>
              <a:t>قواعد كتابة الصيغ الحسابية (مثال عملي)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05" t="20833" b="57738"/>
          <a:stretch/>
        </p:blipFill>
        <p:spPr bwMode="auto">
          <a:xfrm>
            <a:off x="579965" y="1814286"/>
            <a:ext cx="11191740" cy="399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شكل بيضاوي 5"/>
          <p:cNvSpPr/>
          <p:nvPr/>
        </p:nvSpPr>
        <p:spPr>
          <a:xfrm>
            <a:off x="579965" y="4238171"/>
            <a:ext cx="2235805" cy="2235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442287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82" t="20635" b="57540"/>
          <a:stretch/>
        </p:blipFill>
        <p:spPr bwMode="auto">
          <a:xfrm>
            <a:off x="579965" y="1814286"/>
            <a:ext cx="11191740" cy="399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>
                <a:latin typeface="Arabic Typesetting" pitchFamily="66" charset="-78"/>
                <a:cs typeface="Arabic Typesetting" pitchFamily="66" charset="-78"/>
              </a:rPr>
              <a:t>قواعد كتابة الصيغ الحسابية (مثال عملي)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579965" y="4238171"/>
            <a:ext cx="2235805" cy="2235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439147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قواعد كتابة الصيغ الحسابية (مثال عملي)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1" t="21113" b="41121"/>
          <a:stretch/>
        </p:blipFill>
        <p:spPr bwMode="auto">
          <a:xfrm>
            <a:off x="296555" y="1596571"/>
            <a:ext cx="11604713" cy="470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753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1"/>
            </a:solidFill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en-US" sz="5400" b="1" dirty="0" smtClean="0">
                <a:latin typeface="Arabic Typesetting" pitchFamily="66" charset="-78"/>
                <a:cs typeface="Arabic Typesetting" pitchFamily="66" charset="-78"/>
              </a:rPr>
              <a:t>Quiz Time</a:t>
            </a:r>
            <a:endParaRPr lang="en-GB" sz="5400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343228" y="1122562"/>
            <a:ext cx="9462869" cy="1402924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ar-IQ" sz="56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 / اكتب صيغتين رياضيتين لإيجاد </a:t>
            </a:r>
            <a:r>
              <a:rPr lang="ar-IQ" sz="56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معدل الطالبة زهراء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3" t="25744" r="23562" b="52629"/>
          <a:stretch/>
        </p:blipFill>
        <p:spPr bwMode="auto">
          <a:xfrm>
            <a:off x="402934" y="2162629"/>
            <a:ext cx="11497888" cy="435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00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مايكروسوفت اكسل 2010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774208" y="2060811"/>
            <a:ext cx="7743471" cy="2702257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ar-IQ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تبويب صفحة رئيسية</a:t>
            </a:r>
          </a:p>
          <a:p>
            <a:pPr marL="0" indent="0" algn="ctr" rtl="1">
              <a:buNone/>
            </a:pPr>
            <a:r>
              <a:rPr lang="en-US" sz="54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41818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" b="82151"/>
          <a:stretch/>
        </p:blipFill>
        <p:spPr bwMode="auto">
          <a:xfrm>
            <a:off x="275223" y="113033"/>
            <a:ext cx="11531320" cy="155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1" t="5455" r="75514" b="83902"/>
          <a:stretch/>
        </p:blipFill>
        <p:spPr bwMode="auto">
          <a:xfrm>
            <a:off x="108271" y="2844478"/>
            <a:ext cx="4656234" cy="2583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سهم إلى اليمين 17"/>
          <p:cNvSpPr/>
          <p:nvPr/>
        </p:nvSpPr>
        <p:spPr>
          <a:xfrm rot="5400000" flipH="1">
            <a:off x="1663694" y="2071784"/>
            <a:ext cx="1201364" cy="344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1008782" y="1921148"/>
            <a:ext cx="125559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تحرير</a:t>
            </a:r>
            <a:endParaRPr lang="ar-SA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5" t="6151" r="76239" b="67427"/>
          <a:stretch/>
        </p:blipFill>
        <p:spPr bwMode="auto">
          <a:xfrm>
            <a:off x="7924798" y="3230719"/>
            <a:ext cx="3212265" cy="3564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سهم إلى اليمين 10"/>
          <p:cNvSpPr/>
          <p:nvPr/>
        </p:nvSpPr>
        <p:spPr>
          <a:xfrm rot="10800000" flipH="1">
            <a:off x="3802743" y="3937627"/>
            <a:ext cx="5641141" cy="1720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5559011" y="3293184"/>
            <a:ext cx="125559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IQ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تعبئة</a:t>
            </a:r>
            <a:endParaRPr lang="ar-SA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287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11" grpId="0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مثال عملي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0833" r="830" b="45238"/>
          <a:stretch/>
        </p:blipFill>
        <p:spPr bwMode="auto">
          <a:xfrm>
            <a:off x="4231598" y="1422400"/>
            <a:ext cx="7669669" cy="297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ربع نص 4"/>
          <p:cNvSpPr txBox="1"/>
          <p:nvPr/>
        </p:nvSpPr>
        <p:spPr>
          <a:xfrm>
            <a:off x="551543" y="4575620"/>
            <a:ext cx="11349726" cy="23391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742950" indent="-742950" algn="r" rtl="1">
              <a:buFont typeface="+mj-lt"/>
              <a:buAutoNum type="arabicParenR"/>
            </a:pP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يتم التأشير على الخلية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F7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و 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سحبها من المربع الاسود في اسفل الزاوية اليسرى (عندما يصبح مؤشر الماوس بشكل </a:t>
            </a:r>
            <a:r>
              <a:rPr lang="ar-IQ" sz="66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+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40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742950" indent="-742950" algn="r" rtl="1">
              <a:buFont typeface="+mj-lt"/>
              <a:buAutoNum type="arabicParenR"/>
            </a:pP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يتم تعميم معادلة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الخلية(</a:t>
            </a:r>
            <a:r>
              <a:rPr lang="en-US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F7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 باقي الخلايا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F8,F9,F10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40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8" name="شكل بيضاوي 7"/>
          <p:cNvSpPr/>
          <p:nvPr/>
        </p:nvSpPr>
        <p:spPr>
          <a:xfrm>
            <a:off x="3991429" y="2844800"/>
            <a:ext cx="1929794" cy="62411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99601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مثال عملي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51543" y="4575620"/>
            <a:ext cx="11349726" cy="23391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742950" indent="-742950" algn="r" rtl="1">
              <a:buFont typeface="+mj-lt"/>
              <a:buAutoNum type="arabicParenR"/>
            </a:pP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يتم التأشير على الخلية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F7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و 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سحبها من المربع الاسود في اسفل الزاوية اليسرى (عندما يصبح مؤشر الماوس بشكل </a:t>
            </a:r>
            <a:r>
              <a:rPr lang="ar-IQ" sz="66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+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40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742950" indent="-742950" algn="r" rtl="1">
              <a:buFont typeface="+mj-lt"/>
              <a:buAutoNum type="arabicParenR"/>
            </a:pP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يتم تعميم معادلة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الخلية(</a:t>
            </a:r>
            <a:r>
              <a:rPr lang="en-US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F7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على باقي الخلايا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F8,F9,F10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40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1230" b="45040"/>
          <a:stretch/>
        </p:blipFill>
        <p:spPr bwMode="auto">
          <a:xfrm>
            <a:off x="4271189" y="1442760"/>
            <a:ext cx="7681023" cy="2913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شكل بيضاوي 5"/>
          <p:cNvSpPr/>
          <p:nvPr/>
        </p:nvSpPr>
        <p:spPr>
          <a:xfrm>
            <a:off x="3948269" y="2899386"/>
            <a:ext cx="1929794" cy="15094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43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مثال عملي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51543" y="4575620"/>
            <a:ext cx="11349726" cy="23391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742950" indent="-742950" algn="r" rtl="1">
              <a:buFont typeface="+mj-lt"/>
              <a:buAutoNum type="arabicParenR"/>
            </a:pP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يتم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تظليل الخليتين (</a:t>
            </a: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B7,B8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و 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سحبها من المربع الاسود في اسفل الزاوية اليسرى (عندما يصبح مؤشر الماوس بشكل </a:t>
            </a:r>
            <a:r>
              <a:rPr lang="ar-IQ" sz="66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+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40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742950" indent="-742950" algn="r" rtl="1">
              <a:buFont typeface="+mj-lt"/>
              <a:buAutoNum type="arabicParenR"/>
            </a:pP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اضافة تسلسل تصاعدي يكمل سلسلة 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B7,B8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الى باقي 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الخلايا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اللاحقة</a:t>
            </a:r>
            <a:endParaRPr lang="ar-IQ" sz="40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1428" b="40873"/>
          <a:stretch/>
        </p:blipFill>
        <p:spPr bwMode="auto">
          <a:xfrm>
            <a:off x="4450979" y="1417440"/>
            <a:ext cx="7450290" cy="3158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شكل بيضاوي 6"/>
          <p:cNvSpPr/>
          <p:nvPr/>
        </p:nvSpPr>
        <p:spPr>
          <a:xfrm>
            <a:off x="9593944" y="2627086"/>
            <a:ext cx="1161142" cy="98697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73211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9377" b="40312"/>
          <a:stretch/>
        </p:blipFill>
        <p:spPr bwMode="auto">
          <a:xfrm>
            <a:off x="4450979" y="1422401"/>
            <a:ext cx="7450290" cy="315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مثال عملي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551543" y="4575620"/>
            <a:ext cx="11349726" cy="23391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742950" indent="-742950" algn="r" rtl="1">
              <a:buFont typeface="+mj-lt"/>
              <a:buAutoNum type="arabicParenR"/>
            </a:pP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يتم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تظليل الخليتين (</a:t>
            </a: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B7,B8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و 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سحبها من المربع الاسود في اسفل الزاوية اليسرى (عندما يصبح مؤشر الماوس بشكل </a:t>
            </a:r>
            <a:r>
              <a:rPr lang="ar-IQ" sz="66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+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endParaRPr lang="ar-IQ" sz="40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742950" indent="-742950" algn="r" rtl="1">
              <a:buFont typeface="+mj-lt"/>
              <a:buAutoNum type="arabicParenR"/>
            </a:pP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اضافة تسلسل تصاعدي يكمل سلسلة 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B7,B8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الى باقي </a:t>
            </a: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الخلايا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اللاحقة</a:t>
            </a:r>
            <a:endParaRPr lang="ar-IQ" sz="40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" name="شكل بيضاوي 6"/>
          <p:cNvSpPr/>
          <p:nvPr/>
        </p:nvSpPr>
        <p:spPr>
          <a:xfrm>
            <a:off x="9593944" y="2525485"/>
            <a:ext cx="1161142" cy="205013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4581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قواعد كتابة الصيغ الحسابية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1204686" y="2119086"/>
            <a:ext cx="10348685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742950" indent="-742950" algn="r" rtl="1">
              <a:buFont typeface="+mj-lt"/>
              <a:buAutoNum type="arabicParenR"/>
            </a:pP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نكتب رمز علامة 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 (=)</a:t>
            </a:r>
          </a:p>
          <a:p>
            <a:pPr marL="742950" indent="-742950" algn="r" rtl="1">
              <a:buFont typeface="+mj-lt"/>
              <a:buAutoNum type="arabicParenR"/>
            </a:pPr>
            <a:r>
              <a:rPr lang="ar-IQ" sz="4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ثم نكتب المعادلة الرياضية او الدالة</a:t>
            </a:r>
          </a:p>
          <a:p>
            <a:pPr marL="742950" indent="-742950" algn="r" rtl="1">
              <a:buFont typeface="+mj-lt"/>
              <a:buAutoNum type="arabicParenR"/>
            </a:pP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نضغط (</a:t>
            </a:r>
            <a:r>
              <a:rPr lang="en-US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Enter</a:t>
            </a:r>
            <a:r>
              <a:rPr lang="ar-IQ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 من لوحة المفاتيح</a:t>
            </a:r>
          </a:p>
          <a:p>
            <a:pPr algn="r" rtl="1"/>
            <a:endParaRPr lang="ar-IQ" sz="4000" b="1" dirty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357086" y="4463143"/>
            <a:ext cx="10348685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ملاحظة / عند استعمال الاقواس يجب ان تتساوى الاقواس المفتوحة مع المغلقة</a:t>
            </a:r>
          </a:p>
          <a:p>
            <a:pPr algn="r" rtl="1"/>
            <a:endParaRPr lang="ar-IQ" sz="4000" b="1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124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4379" y="232626"/>
            <a:ext cx="11756889" cy="1083213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rtl="1"/>
            <a:r>
              <a:rPr lang="ar-IQ" b="1" dirty="0" smtClean="0">
                <a:latin typeface="Arabic Typesetting" pitchFamily="66" charset="-78"/>
                <a:cs typeface="Arabic Typesetting" pitchFamily="66" charset="-78"/>
              </a:rPr>
              <a:t>قواعد كتابة الصيغ الحسابية</a:t>
            </a:r>
            <a:endParaRPr lang="en-GB" b="1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552583" y="1574800"/>
            <a:ext cx="10348685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IQ" sz="4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ملاحظة / عند استعمال الاقواس يجب ان تتساوى الاقواس المفتوحة مع </a:t>
            </a:r>
            <a:r>
              <a:rPr lang="ar-IQ" sz="4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المغلقة</a:t>
            </a:r>
            <a:endParaRPr lang="ar-IQ" sz="4000" b="1" dirty="0" smtClean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3149600" y="3513792"/>
            <a:ext cx="6247953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ar-IQ" sz="8000" b="1" dirty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مثلا</a:t>
            </a:r>
            <a:r>
              <a:rPr lang="ar-IQ" sz="8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endParaRPr lang="en-US" sz="8000" b="1" dirty="0" smtClean="0">
              <a:solidFill>
                <a:schemeClr val="bg1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algn="ctr" rtl="1"/>
            <a:r>
              <a:rPr lang="en-US" sz="8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=</a:t>
            </a:r>
            <a:r>
              <a:rPr lang="en-US" sz="8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(</a:t>
            </a:r>
            <a:r>
              <a:rPr lang="en-US" sz="8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B1+B2+B4</a:t>
            </a:r>
            <a:r>
              <a:rPr lang="en-US" sz="8000" b="1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)</a:t>
            </a:r>
            <a:r>
              <a:rPr lang="en-US" sz="8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/3</a:t>
            </a:r>
            <a:endParaRPr lang="en-US" sz="8000" b="1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8091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1771</TotalTime>
  <Words>282</Words>
  <Application>Microsoft Office PowerPoint</Application>
  <PresentationFormat>مخصص</PresentationFormat>
  <Paragraphs>41</Paragraphs>
  <Slides>14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Slice</vt:lpstr>
      <vt:lpstr>المحاضرة الثالثة مايكروسوفت اكسل 2010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Gha2017</cp:lastModifiedBy>
  <cp:revision>166</cp:revision>
  <dcterms:created xsi:type="dcterms:W3CDTF">2017-03-12T18:49:09Z</dcterms:created>
  <dcterms:modified xsi:type="dcterms:W3CDTF">2018-03-13T04:26:14Z</dcterms:modified>
</cp:coreProperties>
</file>