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F0B5705-5AC4-43E6-B427-D3122595D600}" type="datetimeFigureOut">
              <a:rPr lang="ar-IQ" smtClean="0"/>
              <a:t>06/04/1440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424488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F0B5705-5AC4-43E6-B427-D3122595D600}" type="datetimeFigureOut">
              <a:rPr lang="ar-IQ" smtClean="0"/>
              <a:t>06/04/1440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118839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F0B5705-5AC4-43E6-B427-D3122595D600}" type="datetimeFigureOut">
              <a:rPr lang="ar-IQ" smtClean="0"/>
              <a:t>06/04/1440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234141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F0B5705-5AC4-43E6-B427-D3122595D600}" type="datetimeFigureOut">
              <a:rPr lang="ar-IQ" smtClean="0"/>
              <a:t>06/04/1440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2806031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F0B5705-5AC4-43E6-B427-D3122595D600}" type="datetimeFigureOut">
              <a:rPr lang="ar-IQ" smtClean="0"/>
              <a:t>06/04/1440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131002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F0B5705-5AC4-43E6-B427-D3122595D600}" type="datetimeFigureOut">
              <a:rPr lang="ar-IQ" smtClean="0"/>
              <a:t>06/04/1440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255960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F0B5705-5AC4-43E6-B427-D3122595D600}" type="datetimeFigureOut">
              <a:rPr lang="ar-IQ" smtClean="0"/>
              <a:t>06/04/1440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2635306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F0B5705-5AC4-43E6-B427-D3122595D600}" type="datetimeFigureOut">
              <a:rPr lang="ar-IQ" smtClean="0"/>
              <a:t>06/04/1440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3930416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F0B5705-5AC4-43E6-B427-D3122595D600}" type="datetimeFigureOut">
              <a:rPr lang="ar-IQ" smtClean="0"/>
              <a:t>06/04/1440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61126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F0B5705-5AC4-43E6-B427-D3122595D600}" type="datetimeFigureOut">
              <a:rPr lang="ar-IQ" smtClean="0"/>
              <a:t>06/04/1440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403684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F0B5705-5AC4-43E6-B427-D3122595D600}" type="datetimeFigureOut">
              <a:rPr lang="ar-IQ" smtClean="0"/>
              <a:t>06/04/1440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6B164B3-EEDE-49E8-A54C-DAC90D15D67F}" type="slidenum">
              <a:rPr lang="ar-IQ" smtClean="0"/>
              <a:t>‹#›</a:t>
            </a:fld>
            <a:endParaRPr lang="ar-IQ"/>
          </a:p>
        </p:txBody>
      </p:sp>
    </p:spTree>
    <p:extLst>
      <p:ext uri="{BB962C8B-B14F-4D97-AF65-F5344CB8AC3E}">
        <p14:creationId xmlns:p14="http://schemas.microsoft.com/office/powerpoint/2010/main" val="1707286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F0B5705-5AC4-43E6-B427-D3122595D600}" type="datetimeFigureOut">
              <a:rPr lang="ar-IQ" smtClean="0"/>
              <a:t>06/04/1440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6B164B3-EEDE-49E8-A54C-DAC90D15D67F}" type="slidenum">
              <a:rPr lang="ar-IQ" smtClean="0"/>
              <a:t>‹#›</a:t>
            </a:fld>
            <a:endParaRPr lang="ar-IQ"/>
          </a:p>
        </p:txBody>
      </p:sp>
    </p:spTree>
    <p:extLst>
      <p:ext uri="{BB962C8B-B14F-4D97-AF65-F5344CB8AC3E}">
        <p14:creationId xmlns:p14="http://schemas.microsoft.com/office/powerpoint/2010/main" val="361116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amdellah"/>
          <p:cNvPicPr>
            <a:picLocks noChangeAspect="1" noChangeArrowheads="1" noCrop="1"/>
          </p:cNvPicPr>
          <p:nvPr/>
        </p:nvPicPr>
        <p:blipFill>
          <a:blip r:embed="rId2">
            <a:lum bright="-24000" contrast="64000"/>
            <a:extLst>
              <a:ext uri="{28A0092B-C50C-407E-A947-70E740481C1C}">
                <a14:useLocalDpi xmlns:a14="http://schemas.microsoft.com/office/drawing/2010/main" val="0"/>
              </a:ext>
            </a:extLst>
          </a:blip>
          <a:srcRect/>
          <a:stretch>
            <a:fillRect/>
          </a:stretch>
        </p:blipFill>
        <p:spPr bwMode="auto">
          <a:xfrm>
            <a:off x="2195513" y="692696"/>
            <a:ext cx="4652962"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434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0" y="1989138"/>
            <a:ext cx="8748713"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أما بالنسبة للمستويات الرياضية العالية فنجد أن لعبة الكرة الطائرة تحتاج إلى مستوى عالي من اللياقة البدنية فعلى الرغم من أن ملعب الكرة الطائرة يعد اصغر ملعب للعبة جماعية وذلك بحساب عدد الأمتار التي تخص كل لاعب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الملعب فنجد أنها تساوى 13,5 متر مربع وهذه المساحة نسبيا إلى الألعاب الأخرى تعد صغيرة فمثلا المساحة التي يلعب فيها لاعب كرة القدم 280 مترا مربعا. إلا انه إذا تأملنا التحركات الخاصة بلاعبي الكرة الطائرة والجهد الذي يبذله اللاعبون نجد أن اللاعب يتحرك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الملعب سواء كانت الكرة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ملعبه أو ملعب الفريق المنافس </a:t>
            </a:r>
            <a:endParaRPr kumimoji="0" lang="en-US"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3304907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55650" y="1412875"/>
            <a:ext cx="7705725"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ولعبة الكرة الطائرة من الألعاب الجماعية التي تناولتها يد التطوير الفني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والخططي</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والتقدم بهدف النهوض بها من حيث الأداء وخطط وطرق اللعب بمسايرة التقدم السريع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المجال الرياضي وخاصة عند مقارنتها برياضة المستويات العالية ، حيث تميزت لعبة الكرة الطائرة بكثرة وتنوع مهاراتها الحركية الأساسية والتي تعتبر أحد الجوانب الهامة التي يبنى على أساسها الجوانب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الخططية</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للعب وتتميز الكرة الطائرة بالانتقال السريع من الدفاع إلى الهجوم والعكس فهي تتسم بالتفاعل المستمر للمواقف الهجومية والدفاعية طول المباراة .</a:t>
            </a:r>
            <a:endParaRPr kumimoji="0" lang="en-US"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75658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8"/>
          <p:cNvSpPr txBox="1">
            <a:spLocks noChangeArrowheads="1"/>
          </p:cNvSpPr>
          <p:nvPr/>
        </p:nvSpPr>
        <p:spPr bwMode="auto">
          <a:xfrm>
            <a:off x="251520" y="1412776"/>
            <a:ext cx="820896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defRPr/>
            </a:pPr>
            <a:r>
              <a:rPr lang="ar-EG" altLang="ar-IQ" sz="3200" b="1" dirty="0">
                <a:solidFill>
                  <a:srgbClr val="000000"/>
                </a:solidFill>
                <a:effectLst>
                  <a:outerShdw blurRad="38100" dist="38100" dir="2700000" algn="tl">
                    <a:srgbClr val="C0C0C0"/>
                  </a:outerShdw>
                </a:effectLst>
                <a:latin typeface="Arial" pitchFamily="34" charset="0"/>
                <a:cs typeface="PT Bold Heading" pitchFamily="2" charset="-78"/>
              </a:rPr>
              <a:t>وقل  اعملوا  فسيرى الله عملكم  ورسوله والمؤمنون </a:t>
            </a:r>
          </a:p>
          <a:p>
            <a:pPr algn="ctr" fontAlgn="base">
              <a:spcBef>
                <a:spcPct val="0"/>
              </a:spcBef>
              <a:spcAft>
                <a:spcPct val="0"/>
              </a:spcAft>
              <a:defRPr/>
            </a:pPr>
            <a:endParaRPr lang="ar-EG" altLang="ar-IQ" b="1" dirty="0">
              <a:solidFill>
                <a:srgbClr val="000000"/>
              </a:solidFill>
              <a:effectLst>
                <a:outerShdw blurRad="38100" dist="38100" dir="2700000" algn="tl">
                  <a:srgbClr val="C0C0C0"/>
                </a:outerShdw>
              </a:effectLst>
              <a:latin typeface="Arial" pitchFamily="34" charset="0"/>
              <a:cs typeface="PT Bold Heading" pitchFamily="2" charset="-78"/>
            </a:endParaRPr>
          </a:p>
          <a:p>
            <a:pPr algn="ctr" fontAlgn="base">
              <a:spcBef>
                <a:spcPct val="0"/>
              </a:spcBef>
              <a:spcAft>
                <a:spcPct val="0"/>
              </a:spcAft>
              <a:defRPr/>
            </a:pPr>
            <a:r>
              <a:rPr lang="ar-EG" altLang="ar-IQ" sz="3200" b="1" dirty="0">
                <a:solidFill>
                  <a:srgbClr val="000000"/>
                </a:solidFill>
                <a:effectLst>
                  <a:outerShdw blurRad="38100" dist="38100" dir="2700000" algn="tl">
                    <a:srgbClr val="C0C0C0"/>
                  </a:outerShdw>
                </a:effectLst>
                <a:latin typeface="Arial" pitchFamily="34" charset="0"/>
                <a:cs typeface="PT Bold Heading" pitchFamily="2" charset="-78"/>
              </a:rPr>
              <a:t> </a:t>
            </a:r>
            <a:r>
              <a:rPr lang="ar-EG" altLang="ar-IQ" sz="3200" dirty="0">
                <a:solidFill>
                  <a:srgbClr val="000000"/>
                </a:solidFill>
                <a:effectLst>
                  <a:outerShdw blurRad="38100" dist="38100" dir="2700000" algn="tl">
                    <a:srgbClr val="C0C0C0"/>
                  </a:outerShdw>
                </a:effectLst>
                <a:latin typeface="Arial" pitchFamily="34" charset="0"/>
                <a:cs typeface="PT Bold Heading" pitchFamily="2" charset="-78"/>
              </a:rPr>
              <a:t>وستردون إلى عالم الغيب والشهادة فينبئكم بما كنتم</a:t>
            </a:r>
          </a:p>
          <a:p>
            <a:pPr algn="ctr" fontAlgn="base">
              <a:spcBef>
                <a:spcPct val="0"/>
              </a:spcBef>
              <a:spcAft>
                <a:spcPct val="0"/>
              </a:spcAft>
              <a:defRPr/>
            </a:pPr>
            <a:endParaRPr lang="ar-EG" altLang="ar-IQ" sz="2000" dirty="0">
              <a:solidFill>
                <a:srgbClr val="000000"/>
              </a:solidFill>
              <a:effectLst>
                <a:outerShdw blurRad="38100" dist="38100" dir="2700000" algn="tl">
                  <a:srgbClr val="C0C0C0"/>
                </a:outerShdw>
              </a:effectLst>
              <a:latin typeface="Arial" pitchFamily="34" charset="0"/>
              <a:cs typeface="PT Bold Heading" pitchFamily="2" charset="-78"/>
            </a:endParaRPr>
          </a:p>
          <a:p>
            <a:pPr algn="ctr" fontAlgn="base">
              <a:spcBef>
                <a:spcPct val="0"/>
              </a:spcBef>
              <a:spcAft>
                <a:spcPct val="0"/>
              </a:spcAft>
              <a:defRPr/>
            </a:pPr>
            <a:r>
              <a:rPr lang="ar-EG" altLang="ar-IQ" sz="3200" dirty="0">
                <a:solidFill>
                  <a:srgbClr val="000000"/>
                </a:solidFill>
                <a:effectLst>
                  <a:outerShdw blurRad="38100" dist="38100" dir="2700000" algn="tl">
                    <a:srgbClr val="C0C0C0"/>
                  </a:outerShdw>
                </a:effectLst>
                <a:latin typeface="Arial" pitchFamily="34" charset="0"/>
                <a:cs typeface="PT Bold Heading" pitchFamily="2" charset="-78"/>
              </a:rPr>
              <a:t> تعملون</a:t>
            </a:r>
            <a:endParaRPr lang="en-US" altLang="ar-IQ" sz="3200" dirty="0">
              <a:solidFill>
                <a:srgbClr val="000000"/>
              </a:solidFill>
              <a:latin typeface="Arial" pitchFamily="34" charset="0"/>
              <a:cs typeface="PT Bold Heading" pitchFamily="2" charset="-78"/>
            </a:endParaRPr>
          </a:p>
        </p:txBody>
      </p:sp>
      <p:sp>
        <p:nvSpPr>
          <p:cNvPr id="3" name="Rectangle 16"/>
          <p:cNvSpPr>
            <a:spLocks noChangeArrowheads="1"/>
          </p:cNvSpPr>
          <p:nvPr/>
        </p:nvSpPr>
        <p:spPr bwMode="auto">
          <a:xfrm>
            <a:off x="395536" y="4369028"/>
            <a:ext cx="4392166" cy="1008062"/>
          </a:xfrm>
          <a:prstGeom prst="rect">
            <a:avLst/>
          </a:prstGeom>
          <a:solidFill>
            <a:srgbClr val="3366FF">
              <a:alpha val="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13500000" algn="ctr" rotWithShape="0">
                    <a:srgbClr val="1F3D99"/>
                  </a:outerShdw>
                </a:effectLst>
              </a14:hiddenEffects>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ar-EG" altLang="ar-IQ" sz="3600" dirty="0">
                <a:solidFill>
                  <a:srgbClr val="FFFF00"/>
                </a:solidFill>
                <a:cs typeface="PT Bold Heading" pitchFamily="2" charset="-78"/>
              </a:rPr>
              <a:t>صدق الله </a:t>
            </a:r>
            <a:r>
              <a:rPr lang="ar-IQ" altLang="ar-IQ" sz="3600" dirty="0" smtClean="0">
                <a:solidFill>
                  <a:srgbClr val="FFFF00"/>
                </a:solidFill>
                <a:cs typeface="PT Bold Heading" pitchFamily="2" charset="-78"/>
              </a:rPr>
              <a:t>العلي </a:t>
            </a:r>
            <a:r>
              <a:rPr lang="ar-EG" altLang="ar-IQ" sz="3600" dirty="0" smtClean="0">
                <a:solidFill>
                  <a:srgbClr val="FFFF00"/>
                </a:solidFill>
                <a:cs typeface="PT Bold Heading" pitchFamily="2" charset="-78"/>
              </a:rPr>
              <a:t>العظيم</a:t>
            </a:r>
            <a:endParaRPr lang="en-US" altLang="ar-IQ" sz="3600" dirty="0">
              <a:solidFill>
                <a:srgbClr val="FFFF00"/>
              </a:solidFill>
              <a:cs typeface="PT Bold Heading" pitchFamily="2" charset="-78"/>
            </a:endParaRPr>
          </a:p>
        </p:txBody>
      </p:sp>
      <p:sp>
        <p:nvSpPr>
          <p:cNvPr id="4" name="Text Box 17"/>
          <p:cNvSpPr txBox="1">
            <a:spLocks noChangeArrowheads="1"/>
          </p:cNvSpPr>
          <p:nvPr/>
        </p:nvSpPr>
        <p:spPr bwMode="auto">
          <a:xfrm>
            <a:off x="716399" y="5589240"/>
            <a:ext cx="2630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ar-EG" altLang="ar-IQ" sz="2400" dirty="0">
                <a:solidFill>
                  <a:srgbClr val="FF9900"/>
                </a:solidFill>
                <a:cs typeface="PT Bold Heading" pitchFamily="2" charset="-78"/>
              </a:rPr>
              <a:t>سورة التوبة (آية 105)</a:t>
            </a:r>
            <a:endParaRPr lang="en-US" altLang="ar-IQ" sz="2400" dirty="0">
              <a:solidFill>
                <a:srgbClr val="FF9900"/>
              </a:solidFill>
              <a:cs typeface="PT Bold Heading" pitchFamily="2" charset="-78"/>
            </a:endParaRPr>
          </a:p>
        </p:txBody>
      </p:sp>
    </p:spTree>
    <p:extLst>
      <p:ext uri="{BB962C8B-B14F-4D97-AF65-F5344CB8AC3E}">
        <p14:creationId xmlns:p14="http://schemas.microsoft.com/office/powerpoint/2010/main" val="133463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1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lide(fromTop)">
                                      <p:cBhvr>
                                        <p:cTn id="13" dur="500"/>
                                        <p:tgtEl>
                                          <p:spTgt spid="3"/>
                                        </p:tgtEl>
                                      </p:cBhvr>
                                    </p:animEffect>
                                  </p:childTnLst>
                                </p:cTn>
                              </p:par>
                              <p:par>
                                <p:cTn id="14" presetID="12" presetClass="entr" presetSubtype="1"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lide(fromTop)">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093079" y="591264"/>
            <a:ext cx="6768752" cy="1973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42900" marR="0" lvl="0" indent="-342900" algn="r" defTabSz="914400" rtl="0" eaLnBrk="1" fontAlgn="base" latinLnBrk="0" hangingPunct="1">
              <a:lnSpc>
                <a:spcPct val="90000"/>
              </a:lnSpc>
              <a:spcBef>
                <a:spcPct val="20000"/>
              </a:spcBef>
              <a:spcAft>
                <a:spcPct val="0"/>
              </a:spcAft>
              <a:buClrTx/>
              <a:buSzTx/>
              <a:buFontTx/>
              <a:buChar char="•"/>
              <a:tabLst/>
              <a:defRPr/>
            </a:pPr>
            <a:endParaRPr kumimoji="0" lang="en-US" altLang="ar-IQ" sz="4000" b="1" i="0" u="none" strike="noStrike" kern="0" cap="none" spc="0" normalizeH="0" baseline="0" noProof="0" dirty="0" smtClean="0">
              <a:ln>
                <a:noFill/>
              </a:ln>
              <a:solidFill>
                <a:srgbClr val="333399"/>
              </a:solidFill>
              <a:effectLst/>
              <a:uLnTx/>
              <a:uFillTx/>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90000"/>
              </a:lnSpc>
              <a:spcBef>
                <a:spcPct val="20000"/>
              </a:spcBef>
              <a:spcAft>
                <a:spcPct val="0"/>
              </a:spcAft>
              <a:buClrTx/>
              <a:buSzTx/>
              <a:buNone/>
              <a:tabLst/>
              <a:defRPr/>
            </a:pPr>
            <a:r>
              <a:rPr lang="ar-IQ" altLang="ar-IQ" sz="4000" b="1" kern="0" dirty="0" smtClean="0">
                <a:solidFill>
                  <a:srgbClr val="009999"/>
                </a:solidFill>
                <a:latin typeface="Arial"/>
                <a:cs typeface="Andalus" pitchFamily="18" charset="-78"/>
              </a:rPr>
              <a:t>التطور التاريخي لمهارات الكرة الطائرة</a:t>
            </a:r>
          </a:p>
          <a:p>
            <a:pPr marL="0" marR="0" lvl="0" indent="0" algn="ctr" defTabSz="914400" rtl="0" eaLnBrk="1" fontAlgn="base" latinLnBrk="0" hangingPunct="1">
              <a:lnSpc>
                <a:spcPct val="90000"/>
              </a:lnSpc>
              <a:spcBef>
                <a:spcPct val="20000"/>
              </a:spcBef>
              <a:spcAft>
                <a:spcPct val="0"/>
              </a:spcAft>
              <a:buClrTx/>
              <a:buSzTx/>
              <a:buNone/>
              <a:tabLst/>
              <a:defRPr/>
            </a:pPr>
            <a:r>
              <a:rPr kumimoji="0" lang="ar-IQ" altLang="ar-IQ" sz="4000" b="1" i="0" u="none" strike="noStrike" kern="0" cap="none" spc="0" normalizeH="0" baseline="0" noProof="0" dirty="0" smtClean="0">
                <a:ln>
                  <a:noFill/>
                </a:ln>
                <a:solidFill>
                  <a:srgbClr val="FF0000"/>
                </a:solidFill>
                <a:effectLst/>
                <a:uLnTx/>
                <a:uFillTx/>
                <a:latin typeface="Arial"/>
                <a:ea typeface="+mn-ea"/>
                <a:cs typeface="Andalus" pitchFamily="18" charset="-78"/>
              </a:rPr>
              <a:t>اعداد محمد رحيم فعيل</a:t>
            </a:r>
            <a:endParaRPr kumimoji="0" lang="en-US" altLang="ar-IQ" sz="4000" b="1" i="0" u="none" strike="noStrike" kern="0" cap="none" spc="0" normalizeH="0" baseline="0" noProof="0" dirty="0" smtClean="0">
              <a:ln>
                <a:noFill/>
              </a:ln>
              <a:solidFill>
                <a:srgbClr val="FF0000"/>
              </a:solidFill>
              <a:effectLst/>
              <a:uLnTx/>
              <a:uFillTx/>
              <a:latin typeface="Arial"/>
              <a:ea typeface="+mn-ea"/>
              <a:cs typeface="Andalus" pitchFamily="18" charset="-78"/>
            </a:endParaRPr>
          </a:p>
        </p:txBody>
      </p:sp>
      <p:pic>
        <p:nvPicPr>
          <p:cNvPr id="3" name="Picture 24" descr="13618729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3113088"/>
            <a:ext cx="2587625" cy="3744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67019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p:cNvSpPr>
            <a:spLocks noChangeArrowheads="1"/>
          </p:cNvSpPr>
          <p:nvPr/>
        </p:nvSpPr>
        <p:spPr bwMode="auto">
          <a:xfrm>
            <a:off x="827584" y="3187927"/>
            <a:ext cx="7128792" cy="1728787"/>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ar-EG" altLang="ar-IQ" sz="2800" b="1" i="0" u="none" strike="noStrike" kern="0" cap="none" spc="0" normalizeH="0" baseline="0" noProof="0" dirty="0" smtClean="0">
                <a:ln>
                  <a:noFill/>
                </a:ln>
                <a:solidFill>
                  <a:srgbClr val="0066FF"/>
                </a:solidFill>
                <a:effectLst/>
                <a:uLnTx/>
                <a:uFillTx/>
                <a:latin typeface="Arial" pitchFamily="34" charset="0"/>
                <a:cs typeface="Arial" pitchFamily="34" charset="0"/>
              </a:rPr>
              <a:t>التعرف على التطور </a:t>
            </a:r>
            <a:r>
              <a:rPr kumimoji="0" lang="ar-EG" altLang="ar-IQ" sz="2800" b="1" i="0" u="none" strike="noStrike" kern="0" cap="none" spc="0" normalizeH="0" baseline="0" noProof="0" dirty="0" err="1" smtClean="0">
                <a:ln>
                  <a:noFill/>
                </a:ln>
                <a:solidFill>
                  <a:srgbClr val="0066FF"/>
                </a:solidFill>
                <a:effectLst/>
                <a:uLnTx/>
                <a:uFillTx/>
                <a:latin typeface="Arial" pitchFamily="34" charset="0"/>
                <a:cs typeface="Arial" pitchFamily="34" charset="0"/>
              </a:rPr>
              <a:t>التاريخى</a:t>
            </a:r>
            <a:r>
              <a:rPr kumimoji="0" lang="ar-EG" altLang="ar-IQ" sz="2800" b="1" i="0" u="none" strike="noStrike" kern="0" cap="none" spc="0" normalizeH="0" baseline="0" noProof="0" dirty="0" smtClean="0">
                <a:ln>
                  <a:noFill/>
                </a:ln>
                <a:solidFill>
                  <a:srgbClr val="0066FF"/>
                </a:solidFill>
                <a:effectLst/>
                <a:uLnTx/>
                <a:uFillTx/>
                <a:latin typeface="Arial" pitchFamily="34" charset="0"/>
                <a:cs typeface="Arial" pitchFamily="34" charset="0"/>
              </a:rPr>
              <a:t> للكرة الطائرة </a:t>
            </a:r>
          </a:p>
          <a:p>
            <a:pPr marL="0" marR="0" lvl="0" indent="0" defTabSz="914400" rtl="0" eaLnBrk="1" fontAlgn="base" latinLnBrk="0" hangingPunct="1">
              <a:lnSpc>
                <a:spcPct val="100000"/>
              </a:lnSpc>
              <a:spcBef>
                <a:spcPct val="0"/>
              </a:spcBef>
              <a:spcAft>
                <a:spcPct val="0"/>
              </a:spcAft>
              <a:buClrTx/>
              <a:buSzTx/>
              <a:buFontTx/>
              <a:buNone/>
              <a:tabLst/>
              <a:defRPr/>
            </a:pPr>
            <a:r>
              <a:rPr kumimoji="0" lang="ar-EG" altLang="ar-IQ" sz="2800" b="1" i="0" u="none" strike="noStrike" kern="0" cap="none" spc="0" normalizeH="0" baseline="0" noProof="0" dirty="0" smtClean="0">
                <a:ln>
                  <a:noFill/>
                </a:ln>
                <a:solidFill>
                  <a:srgbClr val="0066FF"/>
                </a:solidFill>
                <a:effectLst/>
                <a:uLnTx/>
                <a:uFillTx/>
                <a:latin typeface="Arial" pitchFamily="34" charset="0"/>
                <a:cs typeface="Arial" pitchFamily="34" charset="0"/>
              </a:rPr>
              <a:t>تقسيم مهارات الكرة الطائرة</a:t>
            </a:r>
          </a:p>
          <a:p>
            <a:pPr marL="0" marR="0" lvl="0" indent="0" defTabSz="914400" rtl="0" eaLnBrk="1" fontAlgn="base" latinLnBrk="0" hangingPunct="1">
              <a:lnSpc>
                <a:spcPct val="100000"/>
              </a:lnSpc>
              <a:spcBef>
                <a:spcPct val="0"/>
              </a:spcBef>
              <a:spcAft>
                <a:spcPct val="0"/>
              </a:spcAft>
              <a:buClrTx/>
              <a:buSzTx/>
              <a:buFontTx/>
              <a:buNone/>
              <a:tabLst/>
              <a:defRPr/>
            </a:pPr>
            <a:r>
              <a:rPr kumimoji="0" lang="ar-EG" altLang="ar-IQ" sz="2800" b="1" i="0" u="none" strike="noStrike" kern="0" cap="none" spc="0" normalizeH="0" baseline="0" noProof="0" dirty="0" smtClean="0">
                <a:ln>
                  <a:noFill/>
                </a:ln>
                <a:solidFill>
                  <a:srgbClr val="0066FF"/>
                </a:solidFill>
                <a:effectLst/>
                <a:uLnTx/>
                <a:uFillTx/>
                <a:latin typeface="Arial" pitchFamily="34" charset="0"/>
                <a:cs typeface="Arial" pitchFamily="34" charset="0"/>
              </a:rPr>
              <a:t>وقفة الاستعداد</a:t>
            </a:r>
          </a:p>
          <a:p>
            <a:pPr marL="0" marR="0" lvl="0" indent="0" defTabSz="914400" rtl="0" eaLnBrk="1" fontAlgn="base" latinLnBrk="0" hangingPunct="1">
              <a:lnSpc>
                <a:spcPct val="100000"/>
              </a:lnSpc>
              <a:spcBef>
                <a:spcPct val="0"/>
              </a:spcBef>
              <a:spcAft>
                <a:spcPct val="0"/>
              </a:spcAft>
              <a:buClrTx/>
              <a:buSzTx/>
              <a:buFontTx/>
              <a:buNone/>
              <a:tabLst/>
              <a:defRPr/>
            </a:pPr>
            <a:endParaRPr kumimoji="0" lang="en-US" altLang="ar-IQ" sz="2800" b="1" i="0" u="none" strike="noStrike" kern="0" cap="none" spc="0" normalizeH="0" baseline="0" noProof="0" dirty="0" smtClean="0">
              <a:ln>
                <a:noFill/>
              </a:ln>
              <a:solidFill>
                <a:srgbClr val="0066FF"/>
              </a:solidFill>
              <a:effectLst/>
              <a:uLnTx/>
              <a:uFillTx/>
              <a:latin typeface="Arial" pitchFamily="34" charset="0"/>
              <a:cs typeface="Arial" pitchFamily="34" charset="0"/>
            </a:endParaRPr>
          </a:p>
        </p:txBody>
      </p:sp>
      <p:sp>
        <p:nvSpPr>
          <p:cNvPr id="3" name="Rectangle 2"/>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r>
              <a:rPr lang="ar-EG" altLang="ar-IQ" sz="5400" b="1" kern="0" dirty="0" smtClean="0">
                <a:solidFill>
                  <a:srgbClr val="FF3300"/>
                </a:solidFill>
                <a:cs typeface="Simple Bold Jut Out" pitchFamily="2" charset="-78"/>
              </a:rPr>
              <a:t>أهداف </a:t>
            </a:r>
            <a:r>
              <a:rPr lang="ar-IQ" altLang="ar-IQ" sz="5400" b="1" kern="0" dirty="0" smtClean="0">
                <a:solidFill>
                  <a:srgbClr val="FF3300"/>
                </a:solidFill>
                <a:cs typeface="Simple Bold Jut Out" pitchFamily="2" charset="-78"/>
              </a:rPr>
              <a:t>المحاضرة</a:t>
            </a:r>
            <a:r>
              <a:rPr lang="ar-EG" altLang="ar-IQ" sz="5400" b="1" kern="0" dirty="0" smtClean="0">
                <a:solidFill>
                  <a:srgbClr val="FF3300"/>
                </a:solidFill>
                <a:cs typeface="Simple Bold Jut Out" pitchFamily="2" charset="-78"/>
              </a:rPr>
              <a:t> الاولى</a:t>
            </a:r>
            <a:endParaRPr lang="en-US" altLang="ar-IQ" sz="5400" b="1" kern="0" dirty="0" smtClean="0">
              <a:solidFill>
                <a:srgbClr val="FF3300"/>
              </a:solidFill>
              <a:cs typeface="Simple Bold Jut Out" pitchFamily="2" charset="-78"/>
            </a:endParaRPr>
          </a:p>
        </p:txBody>
      </p:sp>
    </p:spTree>
    <p:extLst>
      <p:ext uri="{BB962C8B-B14F-4D97-AF65-F5344CB8AC3E}">
        <p14:creationId xmlns:p14="http://schemas.microsoft.com/office/powerpoint/2010/main" val="2881634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8"/>
          <p:cNvSpPr>
            <a:spLocks noChangeArrowheads="1" noChangeShapeType="1" noTextEdit="1"/>
          </p:cNvSpPr>
          <p:nvPr/>
        </p:nvSpPr>
        <p:spPr bwMode="auto">
          <a:xfrm>
            <a:off x="3203575" y="260350"/>
            <a:ext cx="5610225" cy="6477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ar-IQ" sz="3600" b="1" kern="10" dirty="0">
                <a:ln w="12700">
                  <a:solidFill>
                    <a:srgbClr val="3333CC"/>
                  </a:solidFill>
                  <a:round/>
                  <a:headEnd/>
                  <a:tailEnd/>
                </a:ln>
                <a:solidFill>
                  <a:srgbClr val="B2B2B2">
                    <a:alpha val="50195"/>
                  </a:srgbClr>
                </a:solidFill>
                <a:effectLst>
                  <a:outerShdw dist="45791" dir="2021404" algn="ctr" rotWithShape="0">
                    <a:srgbClr val="9999FF"/>
                  </a:outerShdw>
                </a:effectLst>
                <a:latin typeface="Arial"/>
              </a:rPr>
              <a:t>التطور </a:t>
            </a:r>
            <a:r>
              <a:rPr lang="ar-IQ" sz="3600" b="1" kern="10" dirty="0" err="1">
                <a:ln w="12700">
                  <a:solidFill>
                    <a:srgbClr val="3333CC"/>
                  </a:solidFill>
                  <a:round/>
                  <a:headEnd/>
                  <a:tailEnd/>
                </a:ln>
                <a:solidFill>
                  <a:srgbClr val="B2B2B2">
                    <a:alpha val="50195"/>
                  </a:srgbClr>
                </a:solidFill>
                <a:effectLst>
                  <a:outerShdw dist="45791" dir="2021404" algn="ctr" rotWithShape="0">
                    <a:srgbClr val="9999FF"/>
                  </a:outerShdw>
                </a:effectLst>
                <a:latin typeface="Arial"/>
              </a:rPr>
              <a:t>التاريخى</a:t>
            </a:r>
            <a:r>
              <a:rPr lang="ar-IQ" sz="3600" b="1" kern="10" dirty="0">
                <a:ln w="12700">
                  <a:solidFill>
                    <a:srgbClr val="3333CC"/>
                  </a:solidFill>
                  <a:round/>
                  <a:headEnd/>
                  <a:tailEnd/>
                </a:ln>
                <a:solidFill>
                  <a:srgbClr val="B2B2B2">
                    <a:alpha val="50195"/>
                  </a:srgbClr>
                </a:solidFill>
                <a:effectLst>
                  <a:outerShdw dist="45791" dir="2021404" algn="ctr" rotWithShape="0">
                    <a:srgbClr val="9999FF"/>
                  </a:outerShdw>
                </a:effectLst>
                <a:latin typeface="Arial"/>
              </a:rPr>
              <a:t> لمهارات الكرة الطائرة</a:t>
            </a:r>
          </a:p>
        </p:txBody>
      </p:sp>
      <p:sp>
        <p:nvSpPr>
          <p:cNvPr id="3" name="Text Box 5"/>
          <p:cNvSpPr txBox="1">
            <a:spLocks noChangeArrowheads="1"/>
          </p:cNvSpPr>
          <p:nvPr/>
        </p:nvSpPr>
        <p:spPr bwMode="auto">
          <a:xfrm>
            <a:off x="2339975" y="1144588"/>
            <a:ext cx="6804025" cy="5453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ar-EG"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فمنذ ظهور الكرة الطائرة عام 1895 بأمريكا على يد (وليم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مورجان</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en-US"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William Morgan</a:t>
            </a:r>
            <a:r>
              <a:rPr kumimoji="0" lang="ar-EG"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المدير السابق لجامعة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هوليوك</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وقد أطلق عليها اسم "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مينونت</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en-US"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mnonet</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 ومن هذا الوقت بدء انتشار لعبة الكرة الطائرة في جميع الجامعات الأمريكية عن طريق جمعية الشبان المسيحية ثم بدء انتشارها في أوربا بعد نهاية الحرب العالمية الأولى وقد دخلت الكرة الطائرة مصر عن طريق مدارس الإرسالية الأمريكية عام 1935م</a:t>
            </a:r>
            <a:r>
              <a:rPr kumimoji="0" lang="ar-EG"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ثم انتشرت عن طريق جمعية الشبان المسيحية وظلت لعبة الكرة الطائرة تحت أشراف اتحاد كرة السلة </a:t>
            </a:r>
            <a:endParaRPr kumimoji="0" lang="en-US"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8050"/>
            <a:ext cx="2413000" cy="360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22667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419475" y="1484313"/>
            <a:ext cx="572452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دخلت الكرة الطائرة الألعاب الأولمبية عام 1964م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دورة طوكيو، وكانت اللعبة الجماعية الوحيدة التي دخلت الأولمبياد للمشاركة على مستوى الجنسين " رجال، سيدات" فتنافست الدول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إعداد فرقها القومية لنيل شرف تمثيل دولهم والحصول على الميدالية الذهبية وسيادة العالم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هذه اللعبة سواء للرجال أو للسيدات ولقد تجسد هذا التنافس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ابتكار العديد من المهارات وتطويرها، وكذلك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وضع الخطط وطرق اللعب الهجومية والدفاعية وأيضا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استخدام طرق وأساليب التدريب الحديثة. </a:t>
            </a:r>
            <a:endParaRPr kumimoji="0" lang="en-US"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8413"/>
            <a:ext cx="3492500" cy="269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074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924300" y="1268413"/>
            <a:ext cx="521970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ولقد ظهر هذا جليا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الدورات الأولمبية الحديثة فمثلا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دورة سول 1988 ظهر الضرب الساحق من المنطقة الخلفية وإتقان الإرسال الساحق على يد الأمريكان والمدرسة الأوربية، كما ظهر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دورة برشلونه 1992م العديد من تشكيلات استقبال الإرسال فخلال السنوات القليلة الماضية تقدم مستوى لعبة الكرة الطائرة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المجال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الأولمبى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والعالمى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نتيجة لنظم التطور المتكامل </a:t>
            </a:r>
            <a:r>
              <a:rPr kumimoji="0" lang="ar-SA" altLang="ar-IQ" sz="28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rPr>
              <a:t> التدريب وتطوير قدرات اللاعب لأعلى مستوى اعتمادا على الطرق والوسائل العلمية الحديثة للقياس والتقويم.</a:t>
            </a:r>
            <a:endParaRPr kumimoji="0" lang="en-US" altLang="ar-IQ" sz="2800" b="1"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0988"/>
            <a:ext cx="3851275" cy="224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86268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779838" y="1268413"/>
            <a:ext cx="5364162"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وتعد لعبة الكرة الطائرة من الألعاب المناسبة لكل سن فيمارسها الأفراد بقدر ما يستطيع كل منهم أن يبذل من جهد بل حتى الأفراد الذين لم يسبق لهم لعبهـــــا يجدون متعة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لعبها أول مرة ، ولعبة الكرة الطائرة من الألعاب آلتي يمكن أن يمارســــها الجنسين رجال ونساء وكذلك يمكن اختلاط الجنسين عند ممارستها لتصبح بذلك وسيلة اجتماعية ممتعة من وسائل استثمار وقت الفراغ</a:t>
            </a:r>
            <a:r>
              <a:rPr kumimoji="0" lang="en-US"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a:t>
            </a:r>
          </a:p>
        </p:txBody>
      </p:sp>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8050"/>
            <a:ext cx="3708400" cy="3592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07035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059113" y="1196975"/>
            <a:ext cx="5473700" cy="545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rtl="0"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rtl="0"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rtl="0"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rtl="0" eaLnBrk="0" fontAlgn="base" hangingPunct="0">
              <a:spcBef>
                <a:spcPct val="5000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en-US"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وتتميز لعبة الكرة الطائرة بأنها تناسب كل من تقدمت بهم السن ممن مارسوا الألعاب الأخرى حيث يجدون في مزاولتها نشاطا يتناسب مع قدراتهم البدنية المحددة وهذا الهدف هو الذي أنشأت لعبة الكرة الطائرة أساسا من اجل تحقيقه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الولايات المتحدة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الأمريكية.وتعد</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هذه هي بعض العوامل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التى</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أدت إلى سرعة انتشار لعبة الكرة الطائرة </a:t>
            </a:r>
            <a:r>
              <a:rPr kumimoji="0" lang="ar-SA" altLang="ar-IQ" sz="3200" b="1" i="0" u="none" strike="noStrike" kern="0" cap="none" spc="0" normalizeH="0" baseline="0" noProof="0" dirty="0" err="1" smtClean="0">
                <a:ln>
                  <a:noFill/>
                </a:ln>
                <a:solidFill>
                  <a:srgbClr val="000000"/>
                </a:solidFill>
                <a:effectLst/>
                <a:uLnTx/>
                <a:uFillTx/>
                <a:latin typeface="Arial" pitchFamily="34" charset="0"/>
                <a:cs typeface="Arial" pitchFamily="34" charset="0"/>
              </a:rPr>
              <a:t>فى</a:t>
            </a:r>
            <a:r>
              <a:rPr kumimoji="0" lang="ar-SA"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 العالم كلعبة جماعية وترويحية</a:t>
            </a:r>
            <a:r>
              <a:rPr kumimoji="0" lang="en-US" altLang="ar-IQ" sz="3200" b="1" i="0" u="none" strike="noStrike" kern="0" cap="none" spc="0" normalizeH="0" baseline="0" noProof="0" dirty="0" smtClean="0">
                <a:ln>
                  <a:noFill/>
                </a:ln>
                <a:solidFill>
                  <a:srgbClr val="000000"/>
                </a:solidFill>
                <a:effectLst/>
                <a:uLnTx/>
                <a:uFillTx/>
                <a:latin typeface="Arial" pitchFamily="34" charset="0"/>
                <a:cs typeface="Arial" pitchFamily="34" charset="0"/>
              </a:rPr>
              <a:t>.</a:t>
            </a:r>
          </a:p>
        </p:txBody>
      </p:sp>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9275"/>
            <a:ext cx="3027363" cy="590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8058956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511</Words>
  <Application>Microsoft Office PowerPoint</Application>
  <PresentationFormat>عرض على الشاشة (3:4)‏</PresentationFormat>
  <Paragraphs>22</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2o1O</dc:creator>
  <cp:lastModifiedBy>DR.Ahmed Saker 2o1O</cp:lastModifiedBy>
  <cp:revision>5</cp:revision>
  <dcterms:created xsi:type="dcterms:W3CDTF">2018-12-13T21:41:19Z</dcterms:created>
  <dcterms:modified xsi:type="dcterms:W3CDTF">2018-12-13T22:34:18Z</dcterms:modified>
</cp:coreProperties>
</file>