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3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327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303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199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760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33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391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272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66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990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49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740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59171-6211-42C8-89FE-D101631A68BC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E3FE-8EDB-4958-85CA-AFB2F86A94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880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dirty="0"/>
              <a:t>كلية التربية البدنية وعلوم الرياضة</a:t>
            </a:r>
            <a:endParaRPr lang="en-US" dirty="0"/>
          </a:p>
          <a:p>
            <a:pPr algn="ctr"/>
            <a:r>
              <a:rPr lang="ar-IQ" dirty="0" smtClean="0"/>
              <a:t>التشريح</a:t>
            </a:r>
            <a:endParaRPr lang="en-US" dirty="0"/>
          </a:p>
          <a:p>
            <a:pPr algn="ctr"/>
            <a:r>
              <a:rPr lang="ar-SA" dirty="0"/>
              <a:t>المرحلة </a:t>
            </a:r>
            <a:r>
              <a:rPr lang="ar-IQ" dirty="0" smtClean="0"/>
              <a:t>الاولى</a:t>
            </a:r>
            <a:endParaRPr lang="en-US" dirty="0"/>
          </a:p>
          <a:p>
            <a:pPr algn="ctr"/>
            <a:r>
              <a:rPr lang="ar-SA" dirty="0"/>
              <a:t>أعداد </a:t>
            </a:r>
            <a:endParaRPr lang="en-US" dirty="0"/>
          </a:p>
          <a:p>
            <a:pPr algn="ctr"/>
            <a:r>
              <a:rPr lang="ar-SA" dirty="0" err="1"/>
              <a:t>أ.م.د</a:t>
            </a:r>
            <a:r>
              <a:rPr lang="ar-SA" dirty="0"/>
              <a:t> </a:t>
            </a:r>
            <a:r>
              <a:rPr lang="ar-IQ" dirty="0" smtClean="0"/>
              <a:t>لؤي كاظم محمد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84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835696" y="764704"/>
            <a:ext cx="6534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200" dirty="0"/>
              <a:t>المفاصل </a:t>
            </a:r>
            <a:r>
              <a:rPr lang="en-US" sz="2200" dirty="0"/>
              <a:t>The Joints </a:t>
            </a:r>
          </a:p>
          <a:p>
            <a:r>
              <a:rPr lang="ar-IQ" sz="2200" dirty="0"/>
              <a:t>عرف المفاصل؟  أو المفصل</a:t>
            </a:r>
            <a:endParaRPr lang="en-US" sz="2200" dirty="0"/>
          </a:p>
          <a:p>
            <a:r>
              <a:rPr lang="ar-IQ" sz="2200" dirty="0"/>
              <a:t>المفصل هو عبارة عن ارتباط عظمين او اكثر في مناطق تسمح لها بالحركة وتسمى هذه المناطق بالمفاصل ، مثل ( الكتف و المرفق و الرسغ و الورك و الركبة و الكاحل و الخ . . )</a:t>
            </a:r>
            <a:endParaRPr lang="en-US" sz="2200" dirty="0"/>
          </a:p>
          <a:p>
            <a:r>
              <a:rPr lang="ar-IQ" sz="2200" dirty="0"/>
              <a:t>ترتبط نهايات العظام بالغضاريف الزجاجية في جسم الانسان مع بعضها البعض في مناطق تسمح و تساعد العضلات المرتكزة على هذه العظام بتحريكها في هذه المناطق وتسمى هذه المناطق بالمفاصل.</a:t>
            </a:r>
            <a:endParaRPr lang="en-US" sz="2200" dirty="0"/>
          </a:p>
          <a:p>
            <a:r>
              <a:rPr lang="ar-IQ" sz="2200" dirty="0"/>
              <a:t>أن اختلاف شكل وحجوم سطوح نهايات العظام يؤثر على مجال الحركة في المفاصل علاوة على تأثير الأربطة و العضلات المحيطة بالمفصل وكذلك تختلف المفاصل من حيث التركيب و درجة الحركة و شكل سطوح </a:t>
            </a:r>
            <a:r>
              <a:rPr lang="ar-IQ" sz="2200" dirty="0" err="1"/>
              <a:t>التمفصل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6897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7504" y="98072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dirty="0"/>
              <a:t>س/ ما هي أنواع المفاصل من حيث التركيب و درجة الحركة و شكل سطوح </a:t>
            </a:r>
            <a:r>
              <a:rPr lang="ar-IQ" sz="2000" dirty="0" err="1"/>
              <a:t>التمفصل</a:t>
            </a:r>
            <a:endParaRPr lang="en-US" sz="2000" dirty="0"/>
          </a:p>
          <a:p>
            <a:r>
              <a:rPr lang="ar-IQ" sz="2000" dirty="0"/>
              <a:t>ج /</a:t>
            </a:r>
            <a:endParaRPr lang="en-US" sz="2000" dirty="0"/>
          </a:p>
          <a:p>
            <a:r>
              <a:rPr lang="fa-IR" sz="2000" dirty="0"/>
              <a:t>۱ </a:t>
            </a:r>
            <a:r>
              <a:rPr lang="ar-IQ" sz="2000" dirty="0"/>
              <a:t>ـ المفاصل الليفية ( </a:t>
            </a:r>
            <a:r>
              <a:rPr lang="en-US" sz="2000" dirty="0"/>
              <a:t>Fibrous joints</a:t>
            </a:r>
            <a:r>
              <a:rPr lang="ar-IQ" sz="2000" dirty="0"/>
              <a:t> )</a:t>
            </a:r>
            <a:endParaRPr lang="en-US" sz="2000" dirty="0"/>
          </a:p>
          <a:p>
            <a:r>
              <a:rPr lang="ar-IQ" sz="2000" dirty="0"/>
              <a:t>ترتبط العظام بنسيج ليفي كثيف متكون من احزمة ليفية و نسيج غروي ارتباطا وثيقا مما يجعلها عديمة الحركة كما في عظام الجمجمة حيث تتداخل اسنان حواف العظام في ما بينها و ترتبط بنسيج ليفي و تسمى هذه المناطق بالدرز او تعظم قسم منها بتقدم العمر ، و كذلك الحال ترتبط بين نهايتي عظمي القصبة و الشظية السفلى و الذي يسمى بالمفصل القصبي </a:t>
            </a:r>
            <a:r>
              <a:rPr lang="ar-IQ" sz="2000" dirty="0" err="1"/>
              <a:t>الشظوي</a:t>
            </a:r>
            <a:r>
              <a:rPr lang="ar-IQ" sz="2000" dirty="0"/>
              <a:t> الثابت مكونا حلقة تحصر بداخلها السطح | العلوي للعظم الكعبي في مفصل الكاحل و يسمى ( الرابط الليفي ) الذي يربط هاتين النهايتين بالرباط بين العظمين وهو ايضا عديم الحركة</a:t>
            </a:r>
            <a:endParaRPr lang="en-US" sz="2000" dirty="0"/>
          </a:p>
          <a:p>
            <a:r>
              <a:rPr lang="fa-IR" sz="2000" dirty="0"/>
              <a:t>۲ - </a:t>
            </a:r>
            <a:r>
              <a:rPr lang="ar-IQ" sz="2000" dirty="0"/>
              <a:t>المفاصل الغضروفية ( </a:t>
            </a:r>
            <a:r>
              <a:rPr lang="en-US" sz="2000" dirty="0"/>
              <a:t>cartilaginous Joints</a:t>
            </a:r>
            <a:r>
              <a:rPr lang="ar-IQ" sz="2000" dirty="0"/>
              <a:t> )</a:t>
            </a:r>
            <a:endParaRPr lang="en-US" sz="2000" dirty="0"/>
          </a:p>
          <a:p>
            <a:r>
              <a:rPr lang="ar-IQ" sz="2000" dirty="0"/>
              <a:t>ترتبط نهايات العظام مع بعضها يقطع من الغضاريف الزجاجية او أقراص من الغضاريف الليفية و تحوي حزم من النسيج الليفي بشكل اربطة وتمتاز هذه المفاصل بدرجة قليلة من الحركة من جراء ضغط هذه الغضاريف التي ترتبط بين العظام وهذه المفاصل و تقسم الى نوعين</a:t>
            </a:r>
            <a:endParaRPr lang="en-US" sz="2000" dirty="0"/>
          </a:p>
          <a:p>
            <a:r>
              <a:rPr lang="ar-IQ" sz="2000" dirty="0"/>
              <a:t>المفاصل الغضروفية الابتدائية ( </a:t>
            </a:r>
            <a:r>
              <a:rPr lang="en-US" sz="2000" dirty="0"/>
              <a:t>Primary Cartilaginous Joints</a:t>
            </a:r>
            <a:r>
              <a:rPr lang="ar-IQ" sz="2000" dirty="0"/>
              <a:t> )</a:t>
            </a:r>
            <a:endParaRPr lang="en-US" sz="2000" dirty="0"/>
          </a:p>
          <a:p>
            <a:r>
              <a:rPr lang="ar-IQ" sz="2000" dirty="0"/>
              <a:t>يرتبط بين نهايتي عظمى غضروف زجاجية </a:t>
            </a:r>
            <a:r>
              <a:rPr lang="ar-IQ" sz="2000" dirty="0" err="1"/>
              <a:t>كأرتباط</a:t>
            </a:r>
            <a:r>
              <a:rPr lang="ar-IQ" sz="2000" dirty="0"/>
              <a:t> النهاية الأمامية بالضلع الأول لعظم القص و ارتباط </a:t>
            </a:r>
            <a:r>
              <a:rPr lang="ar-IQ" sz="2000" dirty="0" err="1"/>
              <a:t>نهايتى</a:t>
            </a:r>
            <a:r>
              <a:rPr lang="ar-IQ" sz="2000" dirty="0"/>
              <a:t> العظام الطويلة المتسعة مع جسم العظم بغضاريف زجاجية تتعلم بتقدم العمر و هذه المفاصل عديمة الحركة كارتباط بين نهايتي العظام و اجسامها او قليلة الحركة كما في ارتباط الاضلاع بعظم القص و اكثرها حركة كما في ارتباط الضلع الترقوة الاول مع قصبة عظم القص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154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95536" y="195019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ب - المفاصل الغضروفية الثانوية ( </a:t>
            </a:r>
            <a:r>
              <a:rPr lang="en-US" dirty="0"/>
              <a:t>Secondary Cartilaginous Joints</a:t>
            </a:r>
            <a:r>
              <a:rPr lang="ar-IQ" dirty="0"/>
              <a:t> ) : يغطي السطحان المفصلان المتقابلان صفيحة من الغضاريف الزجاجية يربطها بالعلم نسيج ليفي و يفصل بين هذين السطحين بقطع او اقراص غضروفية ليفية و يحاط المفصل بمحفظة تحوي بتجويفها على مادة شبه سائلة ليسهل الحركة القليلة في المفصل و تعتمد درجة الحرارة على سمك الأقراص او القطع الغضروفية الليفية التي تفصل بين العظمين و تعتبر من المفاصل قليلة الحركة توجد هذه المفاصل في المستوى الوسطى للجسم مثل مفصل العانة ( مفصل العانة ) والمفصل بين الفقرات والرابط بين القصبة وعظم القص.</a:t>
            </a:r>
            <a:endParaRPr lang="en-US" dirty="0"/>
          </a:p>
          <a:p>
            <a:r>
              <a:rPr lang="ar-IQ" dirty="0"/>
              <a:t>س / قارن بين المفاصل الغضروفية الابتدائية والثانوية؟</a:t>
            </a:r>
            <a:endParaRPr lang="en-US" dirty="0"/>
          </a:p>
          <a:p>
            <a:r>
              <a:rPr lang="ar-IQ" dirty="0"/>
              <a:t>الجواب اعلاه و تذكر المصطلح الإنجليزي و مدي الحركة و مثال لكلاهما.</a:t>
            </a:r>
            <a:endParaRPr lang="en-US" dirty="0"/>
          </a:p>
          <a:p>
            <a:r>
              <a:rPr lang="ar-IQ" dirty="0"/>
              <a:t> </a:t>
            </a:r>
            <a:r>
              <a:rPr lang="ar-IQ" dirty="0" smtClean="0"/>
              <a:t>3- </a:t>
            </a:r>
            <a:r>
              <a:rPr lang="ar-IQ" dirty="0"/>
              <a:t>المفاصل </a:t>
            </a:r>
            <a:r>
              <a:rPr lang="ar-IQ" dirty="0" err="1"/>
              <a:t>الزليلية</a:t>
            </a:r>
            <a:r>
              <a:rPr lang="ar-IQ" dirty="0"/>
              <a:t> او الزلالية ( </a:t>
            </a:r>
            <a:r>
              <a:rPr lang="en-US" dirty="0"/>
              <a:t>synovial Joints</a:t>
            </a:r>
            <a:r>
              <a:rPr lang="ar-IQ" dirty="0"/>
              <a:t> ) </a:t>
            </a:r>
            <a:endParaRPr lang="en-US" dirty="0"/>
          </a:p>
          <a:p>
            <a:r>
              <a:rPr lang="ar-IQ" dirty="0"/>
              <a:t>وتكون هذه المفاصل القسم الكبير من الجسم أو خصوصا مفاصل الأطراف العليا و السفلي ) و أكثرها حرية في مجال الحركة و ذات تركيب يختلف عن المفاصل الأخرى</a:t>
            </a:r>
            <a:endParaRPr lang="en-US" dirty="0"/>
          </a:p>
          <a:p>
            <a:r>
              <a:rPr lang="ar-IQ" dirty="0"/>
              <a:t> س/ من اين يتكون المفصل </a:t>
            </a:r>
            <a:r>
              <a:rPr lang="ar-IQ" dirty="0" err="1"/>
              <a:t>الزليلي</a:t>
            </a:r>
            <a:r>
              <a:rPr lang="ar-IQ" dirty="0"/>
              <a:t> النموذجي؟</a:t>
            </a:r>
            <a:endParaRPr lang="en-US" dirty="0"/>
          </a:p>
          <a:p>
            <a:r>
              <a:rPr lang="ar-IQ" dirty="0"/>
              <a:t>ج / </a:t>
            </a:r>
            <a:r>
              <a:rPr lang="fa-IR" dirty="0"/>
              <a:t>۱ - </a:t>
            </a:r>
            <a:r>
              <a:rPr lang="ar-IQ" dirty="0"/>
              <a:t>سطح مفصلي . </a:t>
            </a:r>
            <a:r>
              <a:rPr lang="fa-IR" dirty="0"/>
              <a:t>۲ - </a:t>
            </a:r>
            <a:r>
              <a:rPr lang="ar-IQ" dirty="0"/>
              <a:t>المحفظة . </a:t>
            </a:r>
            <a:r>
              <a:rPr lang="fa-IR" dirty="0"/>
              <a:t>۳ - </a:t>
            </a:r>
            <a:r>
              <a:rPr lang="ar-IQ" dirty="0"/>
              <a:t>الأربطة 4 - الغشاء </a:t>
            </a:r>
            <a:r>
              <a:rPr lang="ar-IQ" dirty="0" err="1"/>
              <a:t>الزليلي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س/ ما هي وظائف الغشاء </a:t>
            </a:r>
            <a:r>
              <a:rPr lang="ar-IQ" dirty="0" err="1"/>
              <a:t>الزليلي</a:t>
            </a:r>
            <a:r>
              <a:rPr lang="ar-IQ" dirty="0"/>
              <a:t> في المفاصل المتحركة</a:t>
            </a:r>
            <a:endParaRPr lang="en-US" dirty="0"/>
          </a:p>
          <a:p>
            <a:r>
              <a:rPr lang="ar-IQ" dirty="0"/>
              <a:t>ج/ </a:t>
            </a:r>
            <a:endParaRPr lang="en-US" dirty="0"/>
          </a:p>
          <a:p>
            <a:r>
              <a:rPr lang="ar-IQ" dirty="0"/>
              <a:t>1- حمل الأوعية الدموية لتجهيز العظم و الأجزاء المفصلية داخل المحفظة</a:t>
            </a:r>
            <a:endParaRPr lang="en-US" dirty="0"/>
          </a:p>
          <a:p>
            <a:r>
              <a:rPr lang="fa-IR" dirty="0"/>
              <a:t>۲ . </a:t>
            </a:r>
            <a:r>
              <a:rPr lang="ar-IQ" dirty="0"/>
              <a:t>يعمل كزيت النهايات العظام </a:t>
            </a:r>
            <a:r>
              <a:rPr lang="ar-IQ" dirty="0" err="1"/>
              <a:t>لأحتكاكها</a:t>
            </a:r>
            <a:r>
              <a:rPr lang="ar-IQ" dirty="0"/>
              <a:t> المتواصل و كذلك ليغذي الغضروف الذي لا يجهز بالدم</a:t>
            </a:r>
            <a:endParaRPr lang="en-US" dirty="0"/>
          </a:p>
          <a:p>
            <a:r>
              <a:rPr lang="fa-IR" dirty="0"/>
              <a:t>۳ . </a:t>
            </a:r>
            <a:r>
              <a:rPr lang="ar-IQ" dirty="0"/>
              <a:t>يقوم بامتصاص السوائل الزائدة والأجسام الغريبة من داخل المفصل.</a:t>
            </a:r>
            <a:endParaRPr lang="en-US" dirty="0"/>
          </a:p>
          <a:p>
            <a:r>
              <a:rPr lang="ar-IQ" dirty="0"/>
              <a:t>س | ما هي العوامل التي تحدد مجال و اتجاه الحركات في المفاصل </a:t>
            </a:r>
            <a:r>
              <a:rPr lang="ar-IQ" dirty="0" err="1"/>
              <a:t>الزليلية</a:t>
            </a:r>
            <a:r>
              <a:rPr lang="ar-IQ" dirty="0"/>
              <a:t>؟</a:t>
            </a:r>
            <a:endParaRPr lang="en-US" dirty="0"/>
          </a:p>
          <a:p>
            <a:r>
              <a:rPr lang="ar-IQ" dirty="0"/>
              <a:t>١ - شكل و حجم نهايات العظام </a:t>
            </a:r>
            <a:r>
              <a:rPr lang="ar-IQ" dirty="0" err="1"/>
              <a:t>المتمفصلة</a:t>
            </a:r>
            <a:r>
              <a:rPr lang="ar-IQ" dirty="0"/>
              <a:t>.</a:t>
            </a:r>
            <a:endParaRPr lang="en-US" dirty="0"/>
          </a:p>
          <a:p>
            <a:r>
              <a:rPr lang="fa-IR" dirty="0"/>
              <a:t>۲ - </a:t>
            </a:r>
            <a:r>
              <a:rPr lang="ar-IQ" dirty="0"/>
              <a:t>وضع الأربطة ومتانتها و خصرها للمفصل.</a:t>
            </a:r>
            <a:endParaRPr lang="en-US" dirty="0"/>
          </a:p>
          <a:p>
            <a:r>
              <a:rPr lang="ar-IQ" dirty="0"/>
              <a:t>٣ - العضلات المحيطة بالمفصل.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5677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67544" y="836712"/>
            <a:ext cx="84604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200" dirty="0"/>
              <a:t>س / ما هي الحركات التي تحدث داخل المفصل؟</a:t>
            </a:r>
            <a:endParaRPr lang="en-US" sz="2200" dirty="0"/>
          </a:p>
          <a:p>
            <a:r>
              <a:rPr lang="ar-IQ" sz="2200" dirty="0"/>
              <a:t>ج / أن الحركات التي تحدث في المفاصل داخلياً تكون كالتالي:</a:t>
            </a:r>
            <a:endParaRPr lang="en-US" sz="2200" dirty="0"/>
          </a:p>
          <a:p>
            <a:r>
              <a:rPr lang="ar-IQ" sz="2200" dirty="0"/>
              <a:t>١ . التزحلق </a:t>
            </a:r>
            <a:r>
              <a:rPr lang="fa-IR" sz="2200" dirty="0"/>
              <a:t>۲ </a:t>
            </a:r>
            <a:r>
              <a:rPr lang="ar-IQ" sz="2200" dirty="0"/>
              <a:t>ـ الحركة الزاوية 3 - الحركة المحيطية . ( المدارية ) </a:t>
            </a:r>
            <a:endParaRPr lang="en-US" sz="2200" dirty="0"/>
          </a:p>
          <a:p>
            <a:r>
              <a:rPr lang="ar-IQ" sz="2200" dirty="0"/>
              <a:t>4 - الدوران.</a:t>
            </a:r>
            <a:endParaRPr lang="en-US" sz="2200" dirty="0"/>
          </a:p>
          <a:p>
            <a:r>
              <a:rPr lang="ar-IQ" sz="2200" dirty="0"/>
              <a:t> س / ما هي أنواع المفاصل </a:t>
            </a:r>
            <a:r>
              <a:rPr lang="ar-IQ" sz="2200" dirty="0" err="1"/>
              <a:t>الزليلية</a:t>
            </a:r>
            <a:r>
              <a:rPr lang="ar-IQ" sz="2200" dirty="0"/>
              <a:t> ؟</a:t>
            </a:r>
            <a:endParaRPr lang="en-US" sz="2200" dirty="0"/>
          </a:p>
          <a:p>
            <a:r>
              <a:rPr lang="ar-IQ" sz="2200" dirty="0"/>
              <a:t>ج/ ان اختلاف شكل وحجم السطوح المفصلية المغطاة بالغضاريف الزجاجية للعظام في المفاصل </a:t>
            </a:r>
            <a:r>
              <a:rPr lang="ar-IQ" sz="2200" dirty="0" err="1"/>
              <a:t>الزليلية</a:t>
            </a:r>
            <a:r>
              <a:rPr lang="ar-IQ" sz="2200" dirty="0"/>
              <a:t> ومجال وحرية ومحور الحركة المفصل وبسبب هذا الاختلاف في الشكل وحجم السطوح ومجال الحركة وبذلك تصنف المفاصل </a:t>
            </a:r>
            <a:r>
              <a:rPr lang="ar-IQ" sz="2200" dirty="0" err="1"/>
              <a:t>الزليلية</a:t>
            </a:r>
            <a:r>
              <a:rPr lang="ar-IQ" sz="2200" dirty="0"/>
              <a:t> الى الانواع الاتية:</a:t>
            </a:r>
            <a:endParaRPr lang="en-US" sz="2200" dirty="0"/>
          </a:p>
          <a:p>
            <a:r>
              <a:rPr lang="ar-IQ" sz="2200" dirty="0"/>
              <a:t>١ - المفاصل المستوية أو البسيطة (</a:t>
            </a:r>
            <a:r>
              <a:rPr lang="en-US" sz="2200" dirty="0"/>
              <a:t>Plane Joints</a:t>
            </a:r>
            <a:r>
              <a:rPr lang="ar-IQ" sz="2200" dirty="0"/>
              <a:t>) </a:t>
            </a:r>
            <a:endParaRPr lang="en-US" sz="2200" dirty="0"/>
          </a:p>
          <a:p>
            <a:r>
              <a:rPr lang="ar-IQ" sz="2200" dirty="0"/>
              <a:t>وفيها تكون الأوجه المفصلية المتقابلة مستوية إلى حد ما أو ذات تحدب بسيط و يحدث في هذه المفاصل حركة انزلاقية مثل " تمفصل الوجيهات المسطحة و المستوية للبروزات المفصلية للفقرات عند تمفصل الفقرات بعضها فوق بعض و المفصل الأخر الترقوي و المفصل القصبي </a:t>
            </a:r>
            <a:r>
              <a:rPr lang="ar-IQ" sz="2200" dirty="0" err="1"/>
              <a:t>الشظوي</a:t>
            </a:r>
            <a:r>
              <a:rPr lang="ar-IQ" sz="2200" dirty="0"/>
              <a:t> العلوي.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6500151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617</Words>
  <Application>Microsoft Office PowerPoint</Application>
  <PresentationFormat>عرض على الشاشة (3:4)‏</PresentationFormat>
  <Paragraphs>42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5</cp:revision>
  <dcterms:created xsi:type="dcterms:W3CDTF">2018-12-13T16:35:20Z</dcterms:created>
  <dcterms:modified xsi:type="dcterms:W3CDTF">2018-12-13T18:07:05Z</dcterms:modified>
</cp:coreProperties>
</file>