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3" r:id="rId2"/>
    <p:sldId id="294" r:id="rId3"/>
    <p:sldId id="295" r:id="rId4"/>
    <p:sldId id="296" r:id="rId5"/>
    <p:sldId id="29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6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2886483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771284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824972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ar-SA" smtClean="0"/>
              <a:t>انقر لتحرير نمط العنوان الرئيسي</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30423287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065746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555777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2192839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3432943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306256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472398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386586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387052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099A3754-9AF0-4746-AC1F-4D460F5F5FCD}" type="datetimeFigureOut">
              <a:rPr lang="en-US" smtClean="0"/>
              <a:t>12/11/2018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476268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286839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586065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7"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476868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2342951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99A3754-9AF0-4746-AC1F-4D460F5F5FCD}" type="datetimeFigureOut">
              <a:rPr lang="en-US" smtClean="0"/>
              <a:t>12/11/2018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1E9AB07-CC7F-4527-8305-4BBFDB3743BB}" type="slidenum">
              <a:rPr lang="en-US" smtClean="0"/>
              <a:t>‹#›</a:t>
            </a:fld>
            <a:endParaRPr lang="en-US"/>
          </a:p>
        </p:txBody>
      </p:sp>
    </p:spTree>
    <p:extLst>
      <p:ext uri="{BB962C8B-B14F-4D97-AF65-F5344CB8AC3E}">
        <p14:creationId xmlns:p14="http://schemas.microsoft.com/office/powerpoint/2010/main" val="218104405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10951529" cy="6070002"/>
          </a:xfrm>
        </p:spPr>
        <p:txBody>
          <a:bodyPr/>
          <a:lstStyle/>
          <a:p>
            <a:pPr algn="r"/>
            <a:r>
              <a:rPr lang="ar-IQ" dirty="0">
                <a:solidFill>
                  <a:srgbClr val="FFFF00"/>
                </a:solidFill>
              </a:rPr>
              <a:t>المحور الثالث : التشكيل الدفاعي ( 4 – 2 ) </a:t>
            </a:r>
            <a:br>
              <a:rPr lang="ar-IQ" dirty="0">
                <a:solidFill>
                  <a:srgbClr val="FFFF00"/>
                </a:solidFill>
              </a:rPr>
            </a:br>
            <a:r>
              <a:rPr lang="ar-IQ" dirty="0">
                <a:solidFill>
                  <a:srgbClr val="FFFF00"/>
                </a:solidFill>
              </a:rPr>
              <a:t> ويتوزع اللاعبون في التشكيل الدفاعي( 4 – 2 ) حيث يقف اربعة لاعبين على منطقة الستة امتار واثنين متقدمين امام خط منطقة التسعة امتار اما مواجهين للساعدين او الوسط واحد الساعدين. واجبات اللاعبين الدفاع الاجنحة:</a:t>
            </a:r>
            <a:br>
              <a:rPr lang="ar-IQ" dirty="0">
                <a:solidFill>
                  <a:srgbClr val="FFFF00"/>
                </a:solidFill>
              </a:rPr>
            </a:br>
            <a:r>
              <a:rPr lang="ar-IQ" dirty="0">
                <a:solidFill>
                  <a:srgbClr val="FFFF00"/>
                </a:solidFill>
              </a:rPr>
              <a:t>تقدم اللاعبين الى الامام في هذا التشكيل مما يسبب كبر المسافة لذا يجب اختيار اللاعبين  الذين يمتازوا بالسرعة والحركة الى الجانبين وتغطية الفراغات .</a:t>
            </a:r>
          </a:p>
        </p:txBody>
      </p:sp>
    </p:spTree>
    <p:extLst>
      <p:ext uri="{BB962C8B-B14F-4D97-AF65-F5344CB8AC3E}">
        <p14:creationId xmlns:p14="http://schemas.microsoft.com/office/powerpoint/2010/main" val="299633052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0521" y="452718"/>
            <a:ext cx="11308080" cy="6085242"/>
          </a:xfrm>
        </p:spPr>
        <p:txBody>
          <a:bodyPr/>
          <a:lstStyle/>
          <a:p>
            <a:pPr algn="r"/>
            <a:r>
              <a:rPr lang="ar-IQ" dirty="0">
                <a:solidFill>
                  <a:srgbClr val="FFFF00"/>
                </a:solidFill>
              </a:rPr>
              <a:t>واجبات اللاعبين الوسط: </a:t>
            </a:r>
            <a:br>
              <a:rPr lang="ar-IQ" dirty="0">
                <a:solidFill>
                  <a:srgbClr val="FFFF00"/>
                </a:solidFill>
              </a:rPr>
            </a:br>
            <a:r>
              <a:rPr lang="ar-IQ" dirty="0">
                <a:solidFill>
                  <a:srgbClr val="FFFF00"/>
                </a:solidFill>
              </a:rPr>
              <a:t>يفضل اختيار اللاعبين الوسط من الاعبين طوال القامة ويكون واجبهم تغطية لاعب الدائرة من الفريق المنافس والتعاون مع باقي زملائهم ومنع الاعبين من الفريق المنافس التصويبات والاختراق وكذلك يقومون حين قطع الكرة بالهجوم الخاطف السريع لوجود لاعبين متقدمين.</a:t>
            </a:r>
          </a:p>
        </p:txBody>
      </p:sp>
    </p:spTree>
    <p:extLst>
      <p:ext uri="{BB962C8B-B14F-4D97-AF65-F5344CB8AC3E}">
        <p14:creationId xmlns:p14="http://schemas.microsoft.com/office/powerpoint/2010/main" val="426178458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11481" y="452718"/>
            <a:ext cx="11262360" cy="5917602"/>
          </a:xfrm>
        </p:spPr>
        <p:txBody>
          <a:bodyPr/>
          <a:lstStyle/>
          <a:p>
            <a:pPr algn="r"/>
            <a:r>
              <a:rPr lang="ar-IQ" dirty="0">
                <a:solidFill>
                  <a:srgbClr val="FFFF00"/>
                </a:solidFill>
              </a:rPr>
              <a:t>واجبات المدافعين المتقدمين:</a:t>
            </a:r>
            <a:br>
              <a:rPr lang="ar-IQ" dirty="0">
                <a:solidFill>
                  <a:srgbClr val="FFFF00"/>
                </a:solidFill>
              </a:rPr>
            </a:br>
            <a:r>
              <a:rPr lang="ar-IQ" dirty="0">
                <a:solidFill>
                  <a:srgbClr val="FFFF00"/>
                </a:solidFill>
              </a:rPr>
              <a:t>يفضل اختيار الاعبين المتقدين ممن لهم لياقة بدنية عالية وخبرة عملية لكي يقومون بواجبهم الدفاعي الضغط على حامل الكرة ومنعة من اداء واجباته الهجومية بحرية نحو الهدف وكما  يقومان بمنع  التصويب واستلام وتمرير الكرة بين اللاعبين واعاقة تقدم اللاعبين المهاجمين.</a:t>
            </a:r>
            <a:br>
              <a:rPr lang="ar-IQ" dirty="0">
                <a:solidFill>
                  <a:srgbClr val="FFFF00"/>
                </a:solidFill>
              </a:rPr>
            </a:br>
            <a:endParaRPr lang="en-US" dirty="0">
              <a:solidFill>
                <a:srgbClr val="FFFF00"/>
              </a:solidFill>
            </a:endParaRPr>
          </a:p>
        </p:txBody>
      </p:sp>
    </p:spTree>
    <p:extLst>
      <p:ext uri="{BB962C8B-B14F-4D97-AF65-F5344CB8AC3E}">
        <p14:creationId xmlns:p14="http://schemas.microsoft.com/office/powerpoint/2010/main" val="144026802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65761" y="452718"/>
            <a:ext cx="11323320" cy="6207162"/>
          </a:xfrm>
        </p:spPr>
        <p:txBody>
          <a:bodyPr/>
          <a:lstStyle/>
          <a:p>
            <a:pPr algn="r"/>
            <a:r>
              <a:rPr lang="ar-IQ" dirty="0">
                <a:solidFill>
                  <a:srgbClr val="FFFF00"/>
                </a:solidFill>
              </a:rPr>
              <a:t>مزايا التشكيل الدفاعي ( 4 – 2) </a:t>
            </a:r>
            <a:br>
              <a:rPr lang="ar-IQ" dirty="0">
                <a:solidFill>
                  <a:srgbClr val="FFFF00"/>
                </a:solidFill>
              </a:rPr>
            </a:br>
            <a:r>
              <a:rPr lang="ar-IQ" dirty="0">
                <a:solidFill>
                  <a:srgbClr val="FFFF00"/>
                </a:solidFill>
              </a:rPr>
              <a:t>1 - الحد من التصويب البعيد من قبل  الفريق المنافس. </a:t>
            </a:r>
            <a:br>
              <a:rPr lang="ar-IQ" dirty="0">
                <a:solidFill>
                  <a:srgbClr val="FFFF00"/>
                </a:solidFill>
              </a:rPr>
            </a:br>
            <a:r>
              <a:rPr lang="ar-IQ" dirty="0">
                <a:solidFill>
                  <a:srgbClr val="FFFF00"/>
                </a:solidFill>
              </a:rPr>
              <a:t>2 - اعاقة صانع الالعاب من تنفيذ واجباته الهجومية . </a:t>
            </a:r>
            <a:br>
              <a:rPr lang="ar-IQ" dirty="0">
                <a:solidFill>
                  <a:srgbClr val="FFFF00"/>
                </a:solidFill>
              </a:rPr>
            </a:br>
            <a:r>
              <a:rPr lang="ar-IQ" dirty="0">
                <a:solidFill>
                  <a:srgbClr val="FFFF00"/>
                </a:solidFill>
              </a:rPr>
              <a:t>3- عند قطع الكرة القيام بالهجوم السريع بواسطة اللاعبين </a:t>
            </a:r>
            <a:r>
              <a:rPr lang="ar-IQ" dirty="0" smtClean="0">
                <a:solidFill>
                  <a:srgbClr val="FFFF00"/>
                </a:solidFill>
              </a:rPr>
              <a:t>المتقدمين</a:t>
            </a:r>
            <a:r>
              <a:rPr lang="ar-IQ" dirty="0">
                <a:solidFill>
                  <a:srgbClr val="FFFF00"/>
                </a:solidFill>
              </a:rPr>
              <a:t/>
            </a:r>
            <a:br>
              <a:rPr lang="ar-IQ" dirty="0">
                <a:solidFill>
                  <a:srgbClr val="FFFF00"/>
                </a:solidFill>
              </a:rPr>
            </a:br>
            <a:r>
              <a:rPr lang="ar-IQ" dirty="0">
                <a:solidFill>
                  <a:srgbClr val="FFFF00"/>
                </a:solidFill>
              </a:rPr>
              <a:t>عيوب التشكيل الدفاعي ( 4 – 2 ) </a:t>
            </a:r>
            <a:br>
              <a:rPr lang="ar-IQ" dirty="0">
                <a:solidFill>
                  <a:srgbClr val="FFFF00"/>
                </a:solidFill>
              </a:rPr>
            </a:br>
            <a:r>
              <a:rPr lang="ar-IQ" dirty="0">
                <a:solidFill>
                  <a:srgbClr val="FFFF00"/>
                </a:solidFill>
              </a:rPr>
              <a:t>1- صعوبة التغطية الدفاعية في منطقة الاجنحة بسبب مساحتها الكبيرة . </a:t>
            </a:r>
            <a:br>
              <a:rPr lang="ar-IQ" dirty="0">
                <a:solidFill>
                  <a:srgbClr val="FFFF00"/>
                </a:solidFill>
              </a:rPr>
            </a:br>
            <a:r>
              <a:rPr lang="ar-IQ" dirty="0">
                <a:solidFill>
                  <a:srgbClr val="FFFF00"/>
                </a:solidFill>
              </a:rPr>
              <a:t>2- حجز اللاعبين المدافعين الأماميين من قبل المهاجمين وتنفيذ  الخطط الهجومية. </a:t>
            </a:r>
            <a:br>
              <a:rPr lang="ar-IQ" dirty="0">
                <a:solidFill>
                  <a:srgbClr val="FFFF00"/>
                </a:solidFill>
              </a:rPr>
            </a:br>
            <a:r>
              <a:rPr lang="ar-IQ" dirty="0">
                <a:solidFill>
                  <a:srgbClr val="FFFF00"/>
                </a:solidFill>
              </a:rPr>
              <a:t>3 - يقوم الفريق المنافس باستغلال الثغرات في منطقة الوسط . </a:t>
            </a:r>
            <a:endParaRPr lang="en-US" dirty="0">
              <a:solidFill>
                <a:srgbClr val="FFFF00"/>
              </a:solidFill>
            </a:endParaRPr>
          </a:p>
        </p:txBody>
      </p:sp>
    </p:spTree>
    <p:extLst>
      <p:ext uri="{BB962C8B-B14F-4D97-AF65-F5344CB8AC3E}">
        <p14:creationId xmlns:p14="http://schemas.microsoft.com/office/powerpoint/2010/main" val="1691801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1" y="452718"/>
            <a:ext cx="11475720" cy="6115722"/>
          </a:xfrm>
        </p:spPr>
        <p:txBody>
          <a:bodyPr/>
          <a:lstStyle/>
          <a:p>
            <a:pPr algn="r"/>
            <a:r>
              <a:rPr lang="ar-IQ" dirty="0">
                <a:solidFill>
                  <a:srgbClr val="FFFF00"/>
                </a:solidFill>
              </a:rPr>
              <a:t>مجال أستخدم- يستخدم هذا التشكيل الدفاعي من قبل  الفرق التي يتميز لاعبوها بالقدرات البدنية </a:t>
            </a:r>
            <a:r>
              <a:rPr lang="ar-IQ" dirty="0" err="1">
                <a:solidFill>
                  <a:srgbClr val="FFFF00"/>
                </a:solidFill>
              </a:rPr>
              <a:t>والمهارية</a:t>
            </a:r>
            <a:r>
              <a:rPr lang="ar-IQ" dirty="0">
                <a:solidFill>
                  <a:srgbClr val="FFFF00"/>
                </a:solidFill>
              </a:rPr>
              <a:t> </a:t>
            </a:r>
            <a:r>
              <a:rPr lang="ar-IQ" dirty="0" err="1">
                <a:solidFill>
                  <a:srgbClr val="FFFF00"/>
                </a:solidFill>
              </a:rPr>
              <a:t>والخططية</a:t>
            </a:r>
            <a:r>
              <a:rPr lang="ar-IQ" dirty="0">
                <a:solidFill>
                  <a:srgbClr val="FFFF00"/>
                </a:solidFill>
              </a:rPr>
              <a:t> العالية.</a:t>
            </a:r>
            <a:br>
              <a:rPr lang="ar-IQ" dirty="0">
                <a:solidFill>
                  <a:srgbClr val="FFFF00"/>
                </a:solidFill>
              </a:rPr>
            </a:br>
            <a:r>
              <a:rPr lang="ar-IQ" dirty="0">
                <a:solidFill>
                  <a:srgbClr val="FFFF00"/>
                </a:solidFill>
              </a:rPr>
              <a:t>2-  تستخدم ضد الفريق المنافس الذي لدية اكثر من لاعب يجيد تصويب الكرات من بعيد.</a:t>
            </a:r>
            <a:br>
              <a:rPr lang="ar-IQ" dirty="0">
                <a:solidFill>
                  <a:srgbClr val="FFFF00"/>
                </a:solidFill>
              </a:rPr>
            </a:br>
            <a:r>
              <a:rPr lang="ar-IQ" dirty="0">
                <a:solidFill>
                  <a:srgbClr val="FFFF00"/>
                </a:solidFill>
              </a:rPr>
              <a:t>3-تسخدم في الحد من خطورة حركة صانع الالعاب في الفريق المنافس. </a:t>
            </a:r>
            <a:br>
              <a:rPr lang="ar-IQ" dirty="0">
                <a:solidFill>
                  <a:srgbClr val="FFFF00"/>
                </a:solidFill>
              </a:rPr>
            </a:br>
            <a:r>
              <a:rPr lang="ar-IQ" dirty="0">
                <a:solidFill>
                  <a:srgbClr val="FFFF00"/>
                </a:solidFill>
              </a:rPr>
              <a:t> </a:t>
            </a:r>
            <a:endParaRPr lang="en-US" dirty="0">
              <a:solidFill>
                <a:srgbClr val="FFFF00"/>
              </a:solidFill>
            </a:endParaRPr>
          </a:p>
        </p:txBody>
      </p:sp>
    </p:spTree>
    <p:extLst>
      <p:ext uri="{BB962C8B-B14F-4D97-AF65-F5344CB8AC3E}">
        <p14:creationId xmlns:p14="http://schemas.microsoft.com/office/powerpoint/2010/main" val="132722241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أيون">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أيون">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401</TotalTime>
  <Words>44</Words>
  <Application>Microsoft Office PowerPoint</Application>
  <PresentationFormat>ملء الشاشة</PresentationFormat>
  <Paragraphs>5</Paragraphs>
  <Slides>5</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5</vt:i4>
      </vt:variant>
    </vt:vector>
  </HeadingPairs>
  <TitlesOfParts>
    <vt:vector size="10" baseType="lpstr">
      <vt:lpstr>Arial</vt:lpstr>
      <vt:lpstr>Century Gothic</vt:lpstr>
      <vt:lpstr>Times New Roman</vt:lpstr>
      <vt:lpstr>Wingdings 3</vt:lpstr>
      <vt:lpstr>أيون</vt:lpstr>
      <vt:lpstr>المحور الثالث : التشكيل الدفاعي ( 4 – 2 )   ويتوزع اللاعبون في التشكيل الدفاعي( 4 – 2 ) حيث يقف اربعة لاعبين على منطقة الستة امتار واثنين متقدمين امام خط منطقة التسعة امتار اما مواجهين للساعدين او الوسط واحد الساعدين. واجبات اللاعبين الدفاع الاجنحة: تقدم اللاعبين الى الامام في هذا التشكيل مما يسبب كبر المسافة لذا يجب اختيار اللاعبين  الذين يمتازوا بالسرعة والحركة الى الجانبين وتغطية الفراغات .</vt:lpstr>
      <vt:lpstr>واجبات اللاعبين الوسط:  يفضل اختيار اللاعبين الوسط من الاعبين طوال القامة ويكون واجبهم تغطية لاعب الدائرة من الفريق المنافس والتعاون مع باقي زملائهم ومنع الاعبين من الفريق المنافس التصويبات والاختراق وكذلك يقومون حين قطع الكرة بالهجوم الخاطف السريع لوجود لاعبين متقدمين.</vt:lpstr>
      <vt:lpstr>واجبات المدافعين المتقدمين: يفضل اختيار الاعبين المتقدين ممن لهم لياقة بدنية عالية وخبرة عملية لكي يقومون بواجبهم الدفاعي الضغط على حامل الكرة ومنعة من اداء واجباته الهجومية بحرية نحو الهدف وكما  يقومان بمنع  التصويب واستلام وتمرير الكرة بين اللاعبين واعاقة تقدم اللاعبين المهاجمين. </vt:lpstr>
      <vt:lpstr>مزايا التشكيل الدفاعي ( 4 – 2)  1 - الحد من التصويب البعيد من قبل  الفريق المنافس.  2 - اعاقة صانع الالعاب من تنفيذ واجباته الهجومية .  3- عند قطع الكرة القيام بالهجوم السريع بواسطة اللاعبين المتقدمين عيوب التشكيل الدفاعي ( 4 – 2 )  1- صعوبة التغطية الدفاعية في منطقة الاجنحة بسبب مساحتها الكبيرة .  2- حجز اللاعبين المدافعين الأماميين من قبل المهاجمين وتنفيذ  الخطط الهجومية.  3 - يقوم الفريق المنافس باستغلال الثغرات في منطقة الوسط . </vt:lpstr>
      <vt:lpstr>مجال أستخدم- يستخدم هذا التشكيل الدفاعي من قبل  الفرق التي يتميز لاعبوها بالقدرات البدنية والمهارية والخططية العالية. 2-  تستخدم ضد الفريق المنافس الذي لدية اكثر من لاعب يجيد تصويب الكرات من بعيد. 3-تسخدم في الحد من خطورة حركة صانع الالعاب في الفريق المنافس.   </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شروط ومعايير النشر في المجلات العلمية العالمية بحسب تعليمات وزارة التعليم العالي والبحث العلمي العراقية</dc:title>
  <dc:creator>DR.Ahmed Saker 2O14</dc:creator>
  <cp:lastModifiedBy>DR.Ahmed Saker 2O14</cp:lastModifiedBy>
  <cp:revision>122</cp:revision>
  <dcterms:created xsi:type="dcterms:W3CDTF">2018-02-20T18:22:01Z</dcterms:created>
  <dcterms:modified xsi:type="dcterms:W3CDTF">2018-12-12T07:23:44Z</dcterms:modified>
</cp:coreProperties>
</file>