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89" r:id="rId3"/>
    <p:sldId id="290" r:id="rId4"/>
    <p:sldId id="291"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الخامسة عشر </a:t>
            </a:r>
            <a:r>
              <a:rPr lang="ar-IQ" dirty="0" smtClean="0"/>
              <a:t>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620000" cy="5897880"/>
          </a:xfrm>
        </p:spPr>
        <p:txBody>
          <a:bodyPr>
            <a:normAutofit fontScale="92500" lnSpcReduction="20000"/>
          </a:bodyPr>
          <a:lstStyle/>
          <a:p>
            <a:r>
              <a:rPr lang="en-US" dirty="0"/>
              <a:t>5 </a:t>
            </a:r>
            <a:r>
              <a:rPr lang="ar-SA" dirty="0"/>
              <a:t>لابد أن يكون التقويم عملية مستمرة لا تأتي في نهاية العام الدراسي فقط بل لابد أن تتم بطريقة مستمرة ومنظمة </a:t>
            </a:r>
            <a:endParaRPr lang="en-US" dirty="0"/>
          </a:p>
          <a:p>
            <a:r>
              <a:rPr lang="ar-SA" dirty="0"/>
              <a:t>تقويم المعلم لتلاميذه : يعتبر تقويم المعلم لتلاميذه من أهم ميادين التقويم التربوي إن لم يكن أهمها جميعا فالمعلم يلجأ إلى تقويم تلاميذه للحصول على معلومات وملاحظات متعددة عن هؤلاء التلاميذ من حيث مستوياتهم التحصيلية والعقلية المختلفة وذلك حتى يستخدمها في توجيه عملية التعلم التوجيه السليم ويمكن تلخيص الأهداف التي يحاول المعلم تحقيقها من تقويمه لتلاميذه في النواحي الآتية:</a:t>
            </a:r>
            <a:endParaRPr lang="en-US" dirty="0"/>
          </a:p>
          <a:p>
            <a:r>
              <a:rPr lang="en-US" dirty="0"/>
              <a:t>-1 </a:t>
            </a:r>
            <a:r>
              <a:rPr lang="ar-SA" dirty="0"/>
              <a:t>تقويم التحصيل الدراسي</a:t>
            </a:r>
            <a:r>
              <a:rPr lang="en-US" dirty="0"/>
              <a:t>. </a:t>
            </a:r>
          </a:p>
          <a:p>
            <a:r>
              <a:rPr lang="en-US" dirty="0"/>
              <a:t>-2 </a:t>
            </a:r>
            <a:r>
              <a:rPr lang="ar-SA" dirty="0"/>
              <a:t>تتبع النمو وتقويمه </a:t>
            </a:r>
            <a:endParaRPr lang="en-US" dirty="0"/>
          </a:p>
          <a:p>
            <a:r>
              <a:rPr lang="en-US" dirty="0"/>
              <a:t>3 </a:t>
            </a:r>
            <a:r>
              <a:rPr lang="ar-IQ" dirty="0"/>
              <a:t>-</a:t>
            </a:r>
            <a:r>
              <a:rPr lang="ar-SA" dirty="0"/>
              <a:t>دراسة شخصية التلاميذ من جميع أبعادها دراسة موضوعية لكي تساعده على التنبؤ بسلوكهم في مختلف المواقف المستقبلية وسوف نتعرض في هذا البحث بالدراسة للبند الأول وهو تقويم التحصيل الدراسي </a:t>
            </a:r>
            <a:endParaRPr lang="en-US" dirty="0"/>
          </a:p>
          <a:p>
            <a:r>
              <a:rPr lang="ar-IQ" dirty="0"/>
              <a:t>4- </a:t>
            </a:r>
            <a:r>
              <a:rPr lang="ar-SA" dirty="0"/>
              <a:t>وسائل تقويم التحصيل الدراسي : تعتبر الامتحانات التحريرية من أهم وسائل تقويم التحصيل الدراسي وهي الامتحانات التي يراد بها تقويم تحصيل التلاميذ في نهاية كل فصل و هي أيضا امتحانات النقل و الشهادات و تعتبر من أهم وسائل تقويم التحصيل</a:t>
            </a:r>
            <a:r>
              <a:rPr lang="ar-SA" b="1" dirty="0"/>
              <a:t> </a:t>
            </a:r>
            <a:r>
              <a:rPr lang="ar-SA" dirty="0"/>
              <a:t>وتحديد مستوى التلاميذ</a:t>
            </a:r>
          </a:p>
        </p:txBody>
      </p:sp>
    </p:spTree>
    <p:extLst>
      <p:ext uri="{BB962C8B-B14F-4D97-AF65-F5344CB8AC3E}">
        <p14:creationId xmlns:p14="http://schemas.microsoft.com/office/powerpoint/2010/main" val="953723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086600" cy="5212080"/>
          </a:xfrm>
        </p:spPr>
        <p:txBody>
          <a:bodyPr>
            <a:normAutofit/>
          </a:bodyPr>
          <a:lstStyle/>
          <a:p>
            <a:r>
              <a:rPr lang="ar-SA" b="1" dirty="0"/>
              <a:t>خطوات عملية التقويم التربوي:-</a:t>
            </a:r>
            <a:endParaRPr lang="en-US" dirty="0"/>
          </a:p>
          <a:p>
            <a:r>
              <a:rPr lang="ar-SA" dirty="0"/>
              <a:t>1- تحديد الأهداف التربوية في صورة أهداف تعليمية مصاغة في عبارة سلوكية إجرائية.</a:t>
            </a:r>
            <a:endParaRPr lang="en-US" dirty="0"/>
          </a:p>
          <a:p>
            <a:r>
              <a:rPr lang="ar-SA" dirty="0"/>
              <a:t>2- جمع البيانات عن سلوك التلميذ لكل هدف من الأهداف التربوية .</a:t>
            </a:r>
            <a:endParaRPr lang="en-US" dirty="0"/>
          </a:p>
          <a:p>
            <a:r>
              <a:rPr lang="ar-SA" dirty="0"/>
              <a:t>3- إصدار الحكم واتخاذ القرارات في ضوء المقارنة بين البيانات التي يحصل عليها المعلم من أدوات التقويم والأهداف التربوية المحددة</a:t>
            </a:r>
            <a:endParaRPr lang="en-US" dirty="0"/>
          </a:p>
          <a:p>
            <a:r>
              <a:rPr lang="ar-SA" b="1" dirty="0"/>
              <a:t>أدوات التقويم:</a:t>
            </a:r>
            <a:endParaRPr lang="en-US" dirty="0"/>
          </a:p>
          <a:p>
            <a:r>
              <a:rPr lang="ar-SA" dirty="0"/>
              <a:t>1- الاختبارات 2- القياس  3- الملاحظة الشخصية  4-الاستفتاء  5- دراسة الحالة  6- دراسة </a:t>
            </a:r>
            <a:endParaRPr lang="en-US" dirty="0"/>
          </a:p>
          <a:p>
            <a:r>
              <a:rPr lang="ar-SA" dirty="0"/>
              <a:t>المهنة  7- المقابلة الشخصية  8-التصوير السينمائي   9-التحليل الحركي</a:t>
            </a:r>
          </a:p>
        </p:txBody>
      </p:sp>
    </p:spTree>
    <p:extLst>
      <p:ext uri="{BB962C8B-B14F-4D97-AF65-F5344CB8AC3E}">
        <p14:creationId xmlns:p14="http://schemas.microsoft.com/office/powerpoint/2010/main" val="497327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543800" cy="5897880"/>
          </a:xfrm>
        </p:spPr>
        <p:txBody>
          <a:bodyPr>
            <a:normAutofit lnSpcReduction="10000"/>
          </a:bodyPr>
          <a:lstStyle/>
          <a:p>
            <a:r>
              <a:rPr lang="ar-SA" b="1" dirty="0"/>
              <a:t>الفرق بين التقويم والقياس:</a:t>
            </a:r>
            <a:endParaRPr lang="en-US" dirty="0"/>
          </a:p>
          <a:p>
            <a:r>
              <a:rPr lang="ar-SA" dirty="0"/>
              <a:t>يختلف التقويم عن القياس فيما يلي:</a:t>
            </a:r>
            <a:endParaRPr lang="en-US" dirty="0"/>
          </a:p>
          <a:p>
            <a:r>
              <a:rPr lang="ar-SA" dirty="0"/>
              <a:t>1- التقويم عملية شاملة فتقويم التلميذ مثلا : يمتد إلى جميع جوانب النمو وكذلك إلى </a:t>
            </a:r>
            <a:r>
              <a:rPr lang="ar-SA" dirty="0" err="1"/>
              <a:t>شخصيته.وتقويم</a:t>
            </a:r>
            <a:r>
              <a:rPr lang="ar-SA" dirty="0"/>
              <a:t> المنهج يمتد إلى البرامج والمقررات وطرق التدريس والوسائل والأنشطة وأما القياس فهو جزئي أي ينصب على شيء واحد .</a:t>
            </a:r>
            <a:endParaRPr lang="en-US" dirty="0"/>
          </a:p>
          <a:p>
            <a:r>
              <a:rPr lang="ar-SA" dirty="0"/>
              <a:t>2- يهتم التقويم بالحكم العام والنوعية بينما يركز القياس على الكم.</a:t>
            </a:r>
            <a:endParaRPr lang="en-US" dirty="0"/>
          </a:p>
          <a:p>
            <a:r>
              <a:rPr lang="ar-SA" dirty="0"/>
              <a:t>3- يهدف التقويم إلى التشخيص والعلاج ومن ثم يساهم في التحسين والتطوير بينما يكتفي القياس بإعطاء </a:t>
            </a:r>
            <a:endParaRPr lang="en-US" dirty="0"/>
          </a:p>
          <a:p>
            <a:r>
              <a:rPr lang="ar-SA" dirty="0"/>
              <a:t>بعض المعلومات المحددة عن الشيء أو الموضوع المراد قياسه فقط.</a:t>
            </a:r>
            <a:endParaRPr lang="en-US" dirty="0"/>
          </a:p>
          <a:p>
            <a:r>
              <a:rPr lang="ar-SA" dirty="0"/>
              <a:t>4- يرتكز التقويم على مجموعة من الأسس التي لا غنى عنها مثل الشمول- الاستمرارية- التنوع –</a:t>
            </a:r>
            <a:endParaRPr lang="en-US" dirty="0"/>
          </a:p>
          <a:p>
            <a:r>
              <a:rPr lang="ar-SA" dirty="0" err="1"/>
              <a:t>التعاون..إلخ</a:t>
            </a:r>
            <a:r>
              <a:rPr lang="ar-SA" dirty="0"/>
              <a:t> بينما يرتكز القياس على مجموعة من الوسائل يشترط فيها الدقة المتناهية.</a:t>
            </a:r>
          </a:p>
        </p:txBody>
      </p:sp>
    </p:spTree>
    <p:extLst>
      <p:ext uri="{BB962C8B-B14F-4D97-AF65-F5344CB8AC3E}">
        <p14:creationId xmlns:p14="http://schemas.microsoft.com/office/powerpoint/2010/main" val="2175314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365</Words>
  <Application>Microsoft Office PowerPoint</Application>
  <PresentationFormat>عرض على الشاشة (3:4)‏</PresentationFormat>
  <Paragraphs>23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دفق الهواء</vt:lpstr>
      <vt:lpstr>المحاضرة الخامسة عشر الاختبارات</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39</cp:revision>
  <dcterms:created xsi:type="dcterms:W3CDTF">2018-12-12T18:24:25Z</dcterms:created>
  <dcterms:modified xsi:type="dcterms:W3CDTF">2018-12-12T20:32:22Z</dcterms:modified>
</cp:coreProperties>
</file>