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6" r:id="rId2"/>
    <p:sldId id="270" r:id="rId3"/>
    <p:sldId id="271" r:id="rId4"/>
    <p:sldId id="272"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0D6A155-5C99-47AA-BA48-8E11419D2EE5}" type="datetimeFigureOut">
              <a:rPr lang="ar-SA" smtClean="0"/>
              <a:t>04/04/1440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8A5026E-6CB4-4516-AF61-D4DDAD61676F}" type="slidenum">
              <a:rPr lang="ar-SA" smtClean="0"/>
              <a:t>‹#›</a:t>
            </a:fld>
            <a:endParaRPr lang="ar-SA"/>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0D6A155-5C99-47AA-BA48-8E11419D2EE5}" type="datetimeFigureOut">
              <a:rPr lang="ar-SA" smtClean="0"/>
              <a:t>04/04/1440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6A155-5C99-47AA-BA48-8E11419D2EE5}" type="datetimeFigureOut">
              <a:rPr lang="ar-SA" smtClean="0"/>
              <a:t>04/04/1440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0D6A155-5C99-47AA-BA48-8E11419D2EE5}" type="datetimeFigureOut">
              <a:rPr lang="ar-SA" smtClean="0"/>
              <a:t>04/04/1440</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8A5026E-6CB4-4516-AF61-D4DDAD61676F}"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981200" y="3962400"/>
            <a:ext cx="5637010" cy="882119"/>
          </a:xfrm>
        </p:spPr>
        <p:txBody>
          <a:bodyPr/>
          <a:lstStyle/>
          <a:p>
            <a:pPr algn="ctr"/>
            <a:r>
              <a:rPr lang="ar-IQ" dirty="0" smtClean="0"/>
              <a:t>المرحلة الثانية</a:t>
            </a:r>
            <a:endParaRPr lang="ar-SA" dirty="0"/>
          </a:p>
        </p:txBody>
      </p:sp>
      <p:sp>
        <p:nvSpPr>
          <p:cNvPr id="2" name="عنوان 1"/>
          <p:cNvSpPr>
            <a:spLocks noGrp="1"/>
          </p:cNvSpPr>
          <p:nvPr>
            <p:ph type="ctrTitle"/>
          </p:nvPr>
        </p:nvSpPr>
        <p:spPr>
          <a:xfrm>
            <a:off x="1066800" y="1752600"/>
            <a:ext cx="7175351" cy="1793167"/>
          </a:xfrm>
        </p:spPr>
        <p:txBody>
          <a:bodyPr/>
          <a:lstStyle/>
          <a:p>
            <a:r>
              <a:rPr lang="ar-IQ" dirty="0" smtClean="0"/>
              <a:t>المحاضرة </a:t>
            </a:r>
            <a:r>
              <a:rPr lang="ar-IQ" dirty="0" smtClean="0"/>
              <a:t>التاسعة </a:t>
            </a:r>
            <a:r>
              <a:rPr lang="ar-IQ" dirty="0" smtClean="0"/>
              <a:t>الاختبارات</a:t>
            </a:r>
            <a:endParaRPr lang="ar-SA" dirty="0"/>
          </a:p>
        </p:txBody>
      </p:sp>
    </p:spTree>
    <p:extLst>
      <p:ext uri="{BB962C8B-B14F-4D97-AF65-F5344CB8AC3E}">
        <p14:creationId xmlns:p14="http://schemas.microsoft.com/office/powerpoint/2010/main" val="2432472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533400" y="731520"/>
            <a:ext cx="8229600" cy="5897880"/>
          </a:xfrm>
        </p:spPr>
        <p:txBody>
          <a:bodyPr>
            <a:normAutofit fontScale="92500" lnSpcReduction="10000"/>
          </a:bodyPr>
          <a:lstStyle/>
          <a:p>
            <a:r>
              <a:rPr lang="ar-IQ" b="1" dirty="0"/>
              <a:t>استخدامات القياس:</a:t>
            </a:r>
            <a:endParaRPr lang="en-US" dirty="0"/>
          </a:p>
          <a:p>
            <a:r>
              <a:rPr lang="ar-SA" b="1" dirty="0"/>
              <a:t>1-قياس التحصيل</a:t>
            </a:r>
            <a:r>
              <a:rPr lang="ar-SA" dirty="0"/>
              <a:t> :إذ يقوم المربي بقياس قدرات الفرد قبل البدء ببرنامج دراسي أو تدريبي معين ثم يقوم بقياس النتائج بعد البرنامج التعليمي او التدريبي </a:t>
            </a:r>
            <a:endParaRPr lang="en-US" dirty="0"/>
          </a:p>
          <a:p>
            <a:r>
              <a:rPr lang="ar-SA" b="1" dirty="0"/>
              <a:t>2-الدافعية: </a:t>
            </a:r>
            <a:r>
              <a:rPr lang="ar-SA" dirty="0"/>
              <a:t>وتتضمن الدافعية الحوافز والدوافع وهي عبارة عن قوى تثير الفرد وتوجهه نحو تحقيق هدف معين.</a:t>
            </a:r>
            <a:endParaRPr lang="en-US" dirty="0"/>
          </a:p>
          <a:p>
            <a:r>
              <a:rPr lang="ar-SA" b="1" dirty="0"/>
              <a:t>3-</a:t>
            </a:r>
            <a:r>
              <a:rPr lang="ar-SA" dirty="0"/>
              <a:t> </a:t>
            </a:r>
            <a:r>
              <a:rPr lang="ar-SA" b="1" dirty="0" err="1"/>
              <a:t>الانتقاء</a:t>
            </a:r>
            <a:r>
              <a:rPr lang="ar-SA" dirty="0" err="1"/>
              <a:t>:إذ</a:t>
            </a:r>
            <a:r>
              <a:rPr lang="ar-SA" dirty="0"/>
              <a:t> يتم انتقاء الأفراد للفعاليات الرياضية وذلك استنادا إلى </a:t>
            </a:r>
            <a:r>
              <a:rPr lang="ar-SA" dirty="0" err="1"/>
              <a:t>مايمتلكونه</a:t>
            </a:r>
            <a:r>
              <a:rPr lang="ar-SA" dirty="0"/>
              <a:t> من مواصفات جسمية واستعدادات معينة </a:t>
            </a:r>
            <a:r>
              <a:rPr lang="ar-SA" dirty="0" err="1"/>
              <a:t>تتطلبها</a:t>
            </a:r>
            <a:r>
              <a:rPr lang="ar-SA" dirty="0"/>
              <a:t> طبيعة النشاط الممارس.</a:t>
            </a:r>
            <a:endParaRPr lang="en-US" dirty="0"/>
          </a:p>
          <a:p>
            <a:r>
              <a:rPr lang="ar-SA" b="1" dirty="0"/>
              <a:t>4</a:t>
            </a:r>
            <a:r>
              <a:rPr lang="ar-SA" dirty="0"/>
              <a:t>- </a:t>
            </a:r>
            <a:r>
              <a:rPr lang="ar-SA" b="1" dirty="0"/>
              <a:t>التصنيف</a:t>
            </a:r>
            <a:r>
              <a:rPr lang="ar-SA" dirty="0"/>
              <a:t>: اذ يتم ومن خلال القياس توزيع الأفراد الى مجموعات متجانسة وذلك بحسب تقارب افراد المجموعة من نفس الصفات . مثلا التصنيف حسب الطول او الوزن او السن ..</a:t>
            </a:r>
            <a:endParaRPr lang="en-US" dirty="0"/>
          </a:p>
          <a:p>
            <a:r>
              <a:rPr lang="ar-SA" b="1" dirty="0"/>
              <a:t>5</a:t>
            </a:r>
            <a:r>
              <a:rPr lang="ar-SA" dirty="0"/>
              <a:t>- </a:t>
            </a:r>
            <a:r>
              <a:rPr lang="ar-SA" b="1" dirty="0"/>
              <a:t>التشخيص</a:t>
            </a:r>
            <a:r>
              <a:rPr lang="ar-SA" dirty="0"/>
              <a:t> :ويتم من خلاله تحديد مواطن القوة والضعف عند الأفراد .</a:t>
            </a:r>
            <a:endParaRPr lang="en-US" dirty="0"/>
          </a:p>
          <a:p>
            <a:r>
              <a:rPr lang="ar-SA" b="1" dirty="0"/>
              <a:t>6</a:t>
            </a:r>
            <a:r>
              <a:rPr lang="ar-SA" dirty="0"/>
              <a:t>-</a:t>
            </a:r>
            <a:r>
              <a:rPr lang="ar-SA" b="1" dirty="0"/>
              <a:t>التنبؤ</a:t>
            </a:r>
            <a:r>
              <a:rPr lang="ar-SA" dirty="0"/>
              <a:t>:إذ يمكن استخدام المقاييس للتنبؤ بدرجة امتلاك شخص لصفة معينة مثلا التنبؤ بطول اللاعب مستقبلا اذا ما حصلنا على طوله الحالي وهكذا..</a:t>
            </a:r>
            <a:endParaRPr lang="en-US" dirty="0"/>
          </a:p>
          <a:p>
            <a:r>
              <a:rPr lang="ar-SA" b="1" dirty="0"/>
              <a:t>7- البحث العلمي :</a:t>
            </a:r>
            <a:r>
              <a:rPr lang="ar-SA" dirty="0"/>
              <a:t> إذ أن البحث العلمي في مجال التربية الرياضية لا يستهدف فقط استخدام القياس بل السعي دوما إلى إيجاد مقاييس جديدة</a:t>
            </a:r>
            <a:endParaRPr lang="en-US" dirty="0"/>
          </a:p>
          <a:p>
            <a:endParaRPr lang="ar-SA" dirty="0"/>
          </a:p>
        </p:txBody>
      </p:sp>
    </p:spTree>
    <p:extLst>
      <p:ext uri="{BB962C8B-B14F-4D97-AF65-F5344CB8AC3E}">
        <p14:creationId xmlns:p14="http://schemas.microsoft.com/office/powerpoint/2010/main" val="14877689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543800" cy="5669280"/>
          </a:xfrm>
        </p:spPr>
        <p:txBody>
          <a:bodyPr>
            <a:normAutofit/>
          </a:bodyPr>
          <a:lstStyle/>
          <a:p>
            <a:r>
              <a:rPr lang="ar-IQ" b="1" dirty="0"/>
              <a:t>العلاقة بين القياس والاختبار:</a:t>
            </a:r>
            <a:endParaRPr lang="en-US" dirty="0"/>
          </a:p>
          <a:p>
            <a:r>
              <a:rPr lang="ar-SA" dirty="0"/>
              <a:t>في بعض الأحيان يستخدم القياس والاختبار كمصطلحين مترادفين وفي بعض الأحيان يستخدم المصطلحان بنوع من التمييز بينهما .اذ يستخدم لفظ مقياس في جميع الميادين فهو أكثر عمومية خاصة عندما نريد الحصول على أوصاف كمية كالإدراك والإحساس أو في الصفات البدنية كالسرعة والقوة والتحمل ....وتسمى المقياس اختبار في ميدان علم النفس (مقاييس العتبات الفارغة وفي مجال الفروق الفردية) .ان الاختبارات تسعى إلى المقارنة بين الأفراد ولكن في ضوء المعيار او في ضوء المستوى .  وعليه يقرر علماء القياس </a:t>
            </a:r>
            <a:r>
              <a:rPr lang="ar-SA" dirty="0" err="1"/>
              <a:t>فى</a:t>
            </a:r>
            <a:r>
              <a:rPr lang="ar-SA" dirty="0"/>
              <a:t> </a:t>
            </a:r>
            <a:r>
              <a:rPr lang="ar-SA" b="1" dirty="0"/>
              <a:t>التربية البدنية والرياضية </a:t>
            </a:r>
            <a:r>
              <a:rPr lang="ar-SA" b="1" dirty="0" err="1"/>
              <a:t>الأتي</a:t>
            </a:r>
            <a:r>
              <a:rPr lang="ar-SA" b="1" dirty="0"/>
              <a:t> </a:t>
            </a:r>
            <a:endParaRPr lang="en-US" dirty="0"/>
          </a:p>
          <a:p>
            <a:endParaRPr lang="ar-SA" dirty="0"/>
          </a:p>
        </p:txBody>
      </p:sp>
    </p:spTree>
    <p:extLst>
      <p:ext uri="{BB962C8B-B14F-4D97-AF65-F5344CB8AC3E}">
        <p14:creationId xmlns:p14="http://schemas.microsoft.com/office/powerpoint/2010/main" val="2847167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315200" cy="5516880"/>
          </a:xfrm>
        </p:spPr>
        <p:txBody>
          <a:bodyPr>
            <a:normAutofit/>
          </a:bodyPr>
          <a:lstStyle/>
          <a:p>
            <a:r>
              <a:rPr lang="en-US" dirty="0"/>
              <a:t>1</a:t>
            </a:r>
            <a:r>
              <a:rPr lang="ar-SA" dirty="0"/>
              <a:t>انه يمكن اعتبار كل الاختبار مقاييس لكون كل منها وسائل ( أدوات) لجمع البيانات</a:t>
            </a:r>
            <a:endParaRPr lang="en-US" dirty="0"/>
          </a:p>
          <a:p>
            <a:r>
              <a:rPr lang="en-US" dirty="0"/>
              <a:t>- 2</a:t>
            </a:r>
            <a:r>
              <a:rPr lang="ar-SA" dirty="0"/>
              <a:t>انه لا يمكن اعتبار كل المقاييس اختبارات , فالقياسات الجسمية كقياس الطول والوزن  ومقاييس الميول الرياضية , والاتجاهات نحو النشاط </a:t>
            </a:r>
            <a:r>
              <a:rPr lang="ar-SA" dirty="0" err="1"/>
              <a:t>البدنى</a:t>
            </a:r>
            <a:r>
              <a:rPr lang="ar-SA" dirty="0"/>
              <a:t> ومقاييس الشخصية , لا يجوز وصفها بأنها اختبارات لكونها لا تطلب من المفحوص التفاعل اثناء التطبيق.</a:t>
            </a:r>
            <a:endParaRPr lang="en-US" dirty="0"/>
          </a:p>
          <a:p>
            <a:r>
              <a:rPr lang="en-US" dirty="0"/>
              <a:t>3</a:t>
            </a:r>
            <a:r>
              <a:rPr lang="ar-SA" dirty="0"/>
              <a:t>- ان القياس يعد اكثر اتساعا من الاختبار , فنحن نستطيع ان نقيس بعض الصفات او الخصائص باستخدام الاختبارات او بدونها , فقد يستخدم لقياس خصائص وسمات معينة بعض الأساليب كالملاحظة</a:t>
            </a:r>
            <a:r>
              <a:rPr lang="en-US" dirty="0"/>
              <a:t> Observation </a:t>
            </a:r>
            <a:r>
              <a:rPr lang="ar-SA" dirty="0"/>
              <a:t>او المقابلات الشخصية</a:t>
            </a:r>
            <a:r>
              <a:rPr lang="en-US" dirty="0"/>
              <a:t> interviews </a:t>
            </a:r>
            <a:r>
              <a:rPr lang="ar-SA" dirty="0"/>
              <a:t>وغيرها من الوسائل </a:t>
            </a:r>
            <a:r>
              <a:rPr lang="ar-SA" dirty="0" err="1"/>
              <a:t>التى</a:t>
            </a:r>
            <a:r>
              <a:rPr lang="ar-SA" dirty="0"/>
              <a:t> يمكن ان تعطينا معلومات </a:t>
            </a:r>
            <a:r>
              <a:rPr lang="ar-SA" dirty="0" err="1"/>
              <a:t>فى</a:t>
            </a:r>
            <a:r>
              <a:rPr lang="ar-SA" dirty="0"/>
              <a:t> شكل بيانات كمية.</a:t>
            </a:r>
            <a:endParaRPr lang="en-US" dirty="0"/>
          </a:p>
          <a:p>
            <a:endParaRPr lang="ar-SA" dirty="0"/>
          </a:p>
        </p:txBody>
      </p:sp>
    </p:spTree>
    <p:extLst>
      <p:ext uri="{BB962C8B-B14F-4D97-AF65-F5344CB8AC3E}">
        <p14:creationId xmlns:p14="http://schemas.microsoft.com/office/powerpoint/2010/main" val="708154067"/>
      </p:ext>
    </p:extLst>
  </p:cSld>
  <p:clrMapOvr>
    <a:masterClrMapping/>
  </p:clrMapOvr>
  <p:timing>
    <p:tnLst>
      <p:par>
        <p:cTn id="1" dur="indefinite" restart="never" nodeType="tmRoot"/>
      </p:par>
    </p:tnLst>
  </p:timing>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TotalTime>
  <Words>361</Words>
  <Application>Microsoft Office PowerPoint</Application>
  <PresentationFormat>عرض على الشاشة (3:4)‏</PresentationFormat>
  <Paragraphs>15</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دفق الهواء</vt:lpstr>
      <vt:lpstr>المحاضرة التاسعة الاختبارات</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الاختبارات</dc:title>
  <dc:creator>DR.Ahmed Saker 2o1O</dc:creator>
  <cp:lastModifiedBy>DR.Ahmed Saker 2o1O</cp:lastModifiedBy>
  <cp:revision>39</cp:revision>
  <dcterms:created xsi:type="dcterms:W3CDTF">2018-12-12T18:24:25Z</dcterms:created>
  <dcterms:modified xsi:type="dcterms:W3CDTF">2018-12-12T20:17:32Z</dcterms:modified>
</cp:coreProperties>
</file>