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2">
  <p:sldMasterIdLst>
    <p:sldMasterId id="2147483648" r:id="rId1"/>
  </p:sldMasterIdLst>
  <p:sldIdLst>
    <p:sldId id="256" r:id="rId2"/>
    <p:sldId id="257" r:id="rId3"/>
    <p:sldId id="258" r:id="rId4"/>
    <p:sldId id="259" r:id="rId5"/>
    <p:sldId id="30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FF006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66" autoAdjust="0"/>
    <p:restoredTop sz="94656" autoAdjust="0"/>
  </p:normalViewPr>
  <p:slideViewPr>
    <p:cSldViewPr>
      <p:cViewPr varScale="1">
        <p:scale>
          <a:sx n="71" d="100"/>
          <a:sy n="71" d="100"/>
        </p:scale>
        <p:origin x="-45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5D736BA2-A1C5-4E52-A4D5-36FF04CF668A}" type="datetimeFigureOut">
              <a:rPr lang="ar-IQ" smtClean="0"/>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03D0B08-ADE6-4FFA-8DFB-7541257B4D82}" type="slidenum">
              <a:rPr lang="ar-IQ" smtClean="0"/>
              <a:t>‹#›</a:t>
            </a:fld>
            <a:endParaRPr lang="ar-IQ"/>
          </a:p>
        </p:txBody>
      </p:sp>
    </p:spTree>
    <p:extLst>
      <p:ext uri="{BB962C8B-B14F-4D97-AF65-F5344CB8AC3E}">
        <p14:creationId xmlns:p14="http://schemas.microsoft.com/office/powerpoint/2010/main" val="242603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D736BA2-A1C5-4E52-A4D5-36FF04CF668A}" type="datetimeFigureOut">
              <a:rPr lang="ar-IQ" smtClean="0"/>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03D0B08-ADE6-4FFA-8DFB-7541257B4D82}" type="slidenum">
              <a:rPr lang="ar-IQ" smtClean="0"/>
              <a:t>‹#›</a:t>
            </a:fld>
            <a:endParaRPr lang="ar-IQ"/>
          </a:p>
        </p:txBody>
      </p:sp>
    </p:spTree>
    <p:extLst>
      <p:ext uri="{BB962C8B-B14F-4D97-AF65-F5344CB8AC3E}">
        <p14:creationId xmlns:p14="http://schemas.microsoft.com/office/powerpoint/2010/main" val="686381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D736BA2-A1C5-4E52-A4D5-36FF04CF668A}" type="datetimeFigureOut">
              <a:rPr lang="ar-IQ" smtClean="0"/>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03D0B08-ADE6-4FFA-8DFB-7541257B4D82}" type="slidenum">
              <a:rPr lang="ar-IQ" smtClean="0"/>
              <a:t>‹#›</a:t>
            </a:fld>
            <a:endParaRPr lang="ar-IQ"/>
          </a:p>
        </p:txBody>
      </p:sp>
    </p:spTree>
    <p:extLst>
      <p:ext uri="{BB962C8B-B14F-4D97-AF65-F5344CB8AC3E}">
        <p14:creationId xmlns:p14="http://schemas.microsoft.com/office/powerpoint/2010/main" val="967012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D736BA2-A1C5-4E52-A4D5-36FF04CF668A}" type="datetimeFigureOut">
              <a:rPr lang="ar-IQ" smtClean="0"/>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03D0B08-ADE6-4FFA-8DFB-7541257B4D82}" type="slidenum">
              <a:rPr lang="ar-IQ" smtClean="0"/>
              <a:t>‹#›</a:t>
            </a:fld>
            <a:endParaRPr lang="ar-IQ"/>
          </a:p>
        </p:txBody>
      </p:sp>
    </p:spTree>
    <p:extLst>
      <p:ext uri="{BB962C8B-B14F-4D97-AF65-F5344CB8AC3E}">
        <p14:creationId xmlns:p14="http://schemas.microsoft.com/office/powerpoint/2010/main" val="1567033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D736BA2-A1C5-4E52-A4D5-36FF04CF668A}" type="datetimeFigureOut">
              <a:rPr lang="ar-IQ" smtClean="0"/>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03D0B08-ADE6-4FFA-8DFB-7541257B4D82}" type="slidenum">
              <a:rPr lang="ar-IQ" smtClean="0"/>
              <a:t>‹#›</a:t>
            </a:fld>
            <a:endParaRPr lang="ar-IQ"/>
          </a:p>
        </p:txBody>
      </p:sp>
    </p:spTree>
    <p:extLst>
      <p:ext uri="{BB962C8B-B14F-4D97-AF65-F5344CB8AC3E}">
        <p14:creationId xmlns:p14="http://schemas.microsoft.com/office/powerpoint/2010/main" val="1006281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5D736BA2-A1C5-4E52-A4D5-36FF04CF668A}" type="datetimeFigureOut">
              <a:rPr lang="ar-IQ" smtClean="0"/>
              <a:t>03/04/1440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03D0B08-ADE6-4FFA-8DFB-7541257B4D82}" type="slidenum">
              <a:rPr lang="ar-IQ" smtClean="0"/>
              <a:t>‹#›</a:t>
            </a:fld>
            <a:endParaRPr lang="ar-IQ"/>
          </a:p>
        </p:txBody>
      </p:sp>
    </p:spTree>
    <p:extLst>
      <p:ext uri="{BB962C8B-B14F-4D97-AF65-F5344CB8AC3E}">
        <p14:creationId xmlns:p14="http://schemas.microsoft.com/office/powerpoint/2010/main" val="1022625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5D736BA2-A1C5-4E52-A4D5-36FF04CF668A}" type="datetimeFigureOut">
              <a:rPr lang="ar-IQ" smtClean="0"/>
              <a:t>03/04/1440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D03D0B08-ADE6-4FFA-8DFB-7541257B4D82}" type="slidenum">
              <a:rPr lang="ar-IQ" smtClean="0"/>
              <a:t>‹#›</a:t>
            </a:fld>
            <a:endParaRPr lang="ar-IQ"/>
          </a:p>
        </p:txBody>
      </p:sp>
    </p:spTree>
    <p:extLst>
      <p:ext uri="{BB962C8B-B14F-4D97-AF65-F5344CB8AC3E}">
        <p14:creationId xmlns:p14="http://schemas.microsoft.com/office/powerpoint/2010/main" val="3837583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5D736BA2-A1C5-4E52-A4D5-36FF04CF668A}" type="datetimeFigureOut">
              <a:rPr lang="ar-IQ" smtClean="0"/>
              <a:t>03/04/1440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D03D0B08-ADE6-4FFA-8DFB-7541257B4D82}" type="slidenum">
              <a:rPr lang="ar-IQ" smtClean="0"/>
              <a:t>‹#›</a:t>
            </a:fld>
            <a:endParaRPr lang="ar-IQ"/>
          </a:p>
        </p:txBody>
      </p:sp>
    </p:spTree>
    <p:extLst>
      <p:ext uri="{BB962C8B-B14F-4D97-AF65-F5344CB8AC3E}">
        <p14:creationId xmlns:p14="http://schemas.microsoft.com/office/powerpoint/2010/main" val="1435699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D736BA2-A1C5-4E52-A4D5-36FF04CF668A}" type="datetimeFigureOut">
              <a:rPr lang="ar-IQ" smtClean="0"/>
              <a:t>03/04/1440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D03D0B08-ADE6-4FFA-8DFB-7541257B4D82}" type="slidenum">
              <a:rPr lang="ar-IQ" smtClean="0"/>
              <a:t>‹#›</a:t>
            </a:fld>
            <a:endParaRPr lang="ar-IQ"/>
          </a:p>
        </p:txBody>
      </p:sp>
    </p:spTree>
    <p:extLst>
      <p:ext uri="{BB962C8B-B14F-4D97-AF65-F5344CB8AC3E}">
        <p14:creationId xmlns:p14="http://schemas.microsoft.com/office/powerpoint/2010/main" val="4186976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D736BA2-A1C5-4E52-A4D5-36FF04CF668A}" type="datetimeFigureOut">
              <a:rPr lang="ar-IQ" smtClean="0"/>
              <a:t>03/04/1440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03D0B08-ADE6-4FFA-8DFB-7541257B4D82}" type="slidenum">
              <a:rPr lang="ar-IQ" smtClean="0"/>
              <a:t>‹#›</a:t>
            </a:fld>
            <a:endParaRPr lang="ar-IQ"/>
          </a:p>
        </p:txBody>
      </p:sp>
    </p:spTree>
    <p:extLst>
      <p:ext uri="{BB962C8B-B14F-4D97-AF65-F5344CB8AC3E}">
        <p14:creationId xmlns:p14="http://schemas.microsoft.com/office/powerpoint/2010/main" val="2588846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D736BA2-A1C5-4E52-A4D5-36FF04CF668A}" type="datetimeFigureOut">
              <a:rPr lang="ar-IQ" smtClean="0"/>
              <a:t>03/04/1440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03D0B08-ADE6-4FFA-8DFB-7541257B4D82}" type="slidenum">
              <a:rPr lang="ar-IQ" smtClean="0"/>
              <a:t>‹#›</a:t>
            </a:fld>
            <a:endParaRPr lang="ar-IQ"/>
          </a:p>
        </p:txBody>
      </p:sp>
    </p:spTree>
    <p:extLst>
      <p:ext uri="{BB962C8B-B14F-4D97-AF65-F5344CB8AC3E}">
        <p14:creationId xmlns:p14="http://schemas.microsoft.com/office/powerpoint/2010/main" val="1408811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13500000" scaled="0"/>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D736BA2-A1C5-4E52-A4D5-36FF04CF668A}" type="datetimeFigureOut">
              <a:rPr lang="ar-IQ" smtClean="0"/>
              <a:t>03/04/1440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03D0B08-ADE6-4FFA-8DFB-7541257B4D82}" type="slidenum">
              <a:rPr lang="ar-IQ" smtClean="0"/>
              <a:t>‹#›</a:t>
            </a:fld>
            <a:endParaRPr lang="ar-IQ"/>
          </a:p>
        </p:txBody>
      </p:sp>
    </p:spTree>
    <p:extLst>
      <p:ext uri="{BB962C8B-B14F-4D97-AF65-F5344CB8AC3E}">
        <p14:creationId xmlns:p14="http://schemas.microsoft.com/office/powerpoint/2010/main" val="13304757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12160" y="29736"/>
            <a:ext cx="3131840" cy="2103120"/>
          </a:xfrm>
        </p:spPr>
        <p:txBody>
          <a:bodyPr>
            <a:noAutofit/>
          </a:bodyPr>
          <a:lstStyle/>
          <a:p>
            <a:r>
              <a:rPr lang="ar-SA" sz="2800" b="1" dirty="0">
                <a:solidFill>
                  <a:srgbClr val="FF0000"/>
                </a:solidFill>
              </a:rPr>
              <a:t> جامعة </a:t>
            </a:r>
            <a:r>
              <a:rPr lang="ar-IQ" sz="2800" b="1" dirty="0" smtClean="0">
                <a:solidFill>
                  <a:srgbClr val="FF0000"/>
                </a:solidFill>
              </a:rPr>
              <a:t>البصرة</a:t>
            </a:r>
            <a:r>
              <a:rPr lang="en-US" sz="2800" dirty="0">
                <a:solidFill>
                  <a:srgbClr val="FF0000"/>
                </a:solidFill>
              </a:rPr>
              <a:t/>
            </a:r>
            <a:br>
              <a:rPr lang="en-US" sz="2800" dirty="0">
                <a:solidFill>
                  <a:srgbClr val="FF0000"/>
                </a:solidFill>
              </a:rPr>
            </a:br>
            <a:r>
              <a:rPr lang="ar-SA" sz="2800" b="1" dirty="0">
                <a:solidFill>
                  <a:srgbClr val="FF0000"/>
                </a:solidFill>
              </a:rPr>
              <a:t> كلية التربية </a:t>
            </a:r>
            <a:r>
              <a:rPr lang="ar-IQ" sz="2800" b="1" dirty="0" smtClean="0">
                <a:solidFill>
                  <a:srgbClr val="FF0000"/>
                </a:solidFill>
              </a:rPr>
              <a:t>البدنية وعلوم الرياضة</a:t>
            </a:r>
            <a:r>
              <a:rPr lang="en-US" sz="2800" dirty="0">
                <a:solidFill>
                  <a:srgbClr val="FF0000"/>
                </a:solidFill>
              </a:rPr>
              <a:t/>
            </a:r>
            <a:br>
              <a:rPr lang="en-US" sz="2800" dirty="0">
                <a:solidFill>
                  <a:srgbClr val="FF0000"/>
                </a:solidFill>
              </a:rPr>
            </a:br>
            <a:r>
              <a:rPr lang="ar-IQ" sz="2800" b="1" dirty="0" smtClean="0">
                <a:solidFill>
                  <a:srgbClr val="FF0000"/>
                </a:solidFill>
              </a:rPr>
              <a:t>فرع العلوم التطبيقية/الدراسة الاولية</a:t>
            </a:r>
            <a:endParaRPr lang="ar-IQ" sz="2800" dirty="0">
              <a:solidFill>
                <a:srgbClr val="FF0000"/>
              </a:solidFill>
            </a:endParaRPr>
          </a:p>
        </p:txBody>
      </p:sp>
      <p:sp>
        <p:nvSpPr>
          <p:cNvPr id="3" name="عنوان فرعي 2"/>
          <p:cNvSpPr>
            <a:spLocks noGrp="1"/>
          </p:cNvSpPr>
          <p:nvPr>
            <p:ph type="subTitle" idx="1"/>
          </p:nvPr>
        </p:nvSpPr>
        <p:spPr>
          <a:xfrm>
            <a:off x="1187624" y="2276872"/>
            <a:ext cx="6400800" cy="1440160"/>
          </a:xfrm>
        </p:spPr>
        <p:txBody>
          <a:bodyPr>
            <a:noAutofit/>
          </a:bodyPr>
          <a:lstStyle/>
          <a:p>
            <a:r>
              <a:rPr lang="ar-IQ" sz="4400" b="1" dirty="0" smtClean="0">
                <a:solidFill>
                  <a:srgbClr val="FFFF00"/>
                </a:solidFill>
              </a:rPr>
              <a:t>مفهوم التدريب والتدريب الرياضي</a:t>
            </a:r>
            <a:endParaRPr lang="ar-IQ" sz="4400" dirty="0">
              <a:solidFill>
                <a:srgbClr val="FFFF00"/>
              </a:solidFill>
            </a:endParaRPr>
          </a:p>
        </p:txBody>
      </p:sp>
      <p:sp>
        <p:nvSpPr>
          <p:cNvPr id="4" name="عنوان 1"/>
          <p:cNvSpPr txBox="1">
            <a:spLocks/>
          </p:cNvSpPr>
          <p:nvPr/>
        </p:nvSpPr>
        <p:spPr>
          <a:xfrm>
            <a:off x="35496" y="44624"/>
            <a:ext cx="3131840" cy="1470025"/>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endParaRPr lang="ar-IQ" sz="2800" dirty="0"/>
          </a:p>
        </p:txBody>
      </p:sp>
      <p:sp>
        <p:nvSpPr>
          <p:cNvPr id="6" name="عنوان فرعي 2"/>
          <p:cNvSpPr txBox="1">
            <a:spLocks/>
          </p:cNvSpPr>
          <p:nvPr/>
        </p:nvSpPr>
        <p:spPr>
          <a:xfrm>
            <a:off x="683568" y="3284984"/>
            <a:ext cx="7632848" cy="2160240"/>
          </a:xfrm>
          <a:prstGeom prst="rect">
            <a:avLst/>
          </a:prstGeom>
        </p:spPr>
        <p:txBody>
          <a:bodyPr vert="horz" lIns="91440" tIns="45720" rIns="91440" bIns="45720" rtlCol="1">
            <a:no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ar-IQ" sz="2400" dirty="0" smtClean="0">
              <a:solidFill>
                <a:srgbClr val="FF0000"/>
              </a:solidFill>
            </a:endParaRPr>
          </a:p>
        </p:txBody>
      </p:sp>
      <p:sp>
        <p:nvSpPr>
          <p:cNvPr id="7" name="عنوان فرعي 2"/>
          <p:cNvSpPr txBox="1">
            <a:spLocks/>
          </p:cNvSpPr>
          <p:nvPr/>
        </p:nvSpPr>
        <p:spPr>
          <a:xfrm>
            <a:off x="682700" y="4148245"/>
            <a:ext cx="7632848" cy="1296144"/>
          </a:xfrm>
          <a:prstGeom prst="rect">
            <a:avLst/>
          </a:prstGeom>
        </p:spPr>
        <p:txBody>
          <a:bodyPr vert="horz" lIns="91440" tIns="45720" rIns="91440" bIns="45720" rtlCol="1">
            <a:no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ar-IQ" sz="3600" b="1" dirty="0" smtClean="0">
                <a:solidFill>
                  <a:srgbClr val="FF0066"/>
                </a:solidFill>
              </a:rPr>
              <a:t>اعداد</a:t>
            </a:r>
            <a:endParaRPr lang="en-US" sz="3600" dirty="0">
              <a:solidFill>
                <a:srgbClr val="FF0066"/>
              </a:solidFill>
            </a:endParaRPr>
          </a:p>
          <a:p>
            <a:r>
              <a:rPr lang="ar-IQ" sz="3600" b="1" dirty="0" err="1" smtClean="0">
                <a:solidFill>
                  <a:srgbClr val="FF0066"/>
                </a:solidFill>
              </a:rPr>
              <a:t>أ.د</a:t>
            </a:r>
            <a:r>
              <a:rPr lang="ar-IQ" sz="3600" b="1" dirty="0" smtClean="0">
                <a:solidFill>
                  <a:srgbClr val="FF0066"/>
                </a:solidFill>
              </a:rPr>
              <a:t> </a:t>
            </a:r>
            <a:r>
              <a:rPr lang="ar-IQ" sz="3600" b="1" dirty="0" smtClean="0">
                <a:solidFill>
                  <a:srgbClr val="FF0066"/>
                </a:solidFill>
              </a:rPr>
              <a:t>عادل مجيد خزعل</a:t>
            </a:r>
            <a:endParaRPr lang="ar-IQ" sz="4400" dirty="0">
              <a:solidFill>
                <a:srgbClr val="FF0066"/>
              </a:solidFill>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96" y="32048"/>
            <a:ext cx="1485900" cy="142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80399786"/>
      </p:ext>
    </p:extLst>
  </p:cSld>
  <p:clrMapOvr>
    <a:masterClrMapping/>
  </p:clrMapOvr>
  <mc:AlternateContent xmlns:mc="http://schemas.openxmlformats.org/markup-compatibility/2006" xmlns:p14="http://schemas.microsoft.com/office/powerpoint/2010/main">
    <mc:Choice Requires="p14">
      <p:transition spd="med">
        <p14:switch dir="l"/>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nodePh="1">
                                  <p:stCondLst>
                                    <p:cond delay="0"/>
                                  </p:stCondLst>
                                  <p:endCondLst>
                                    <p:cond evt="begin" delay="0">
                                      <p:tn val="19"/>
                                    </p:cond>
                                  </p:endCondLst>
                                  <p:childTnLst>
                                    <p:set>
                                      <p:cBhvr>
                                        <p:cTn id="20" dur="1" fill="hold">
                                          <p:stCondLst>
                                            <p:cond delay="0"/>
                                          </p:stCondLst>
                                        </p:cTn>
                                        <p:tgtEl>
                                          <p:spTgt spid="6"/>
                                        </p:tgtEl>
                                        <p:attrNameLst>
                                          <p:attrName>style.visibility</p:attrName>
                                        </p:attrNameLst>
                                      </p:cBhvr>
                                      <p:to>
                                        <p:strVal val="visible"/>
                                      </p:to>
                                    </p:set>
                                    <p:animEffect transition="in" filter="circle(in)">
                                      <p:cBhvr>
                                        <p:cTn id="21" dur="20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1000"/>
                                        <p:tgtEl>
                                          <p:spTgt spid="7"/>
                                        </p:tgtEl>
                                      </p:cBhvr>
                                    </p:animEffect>
                                    <p:anim calcmode="lin" valueType="num">
                                      <p:cBhvr>
                                        <p:cTn id="27" dur="1000" fill="hold"/>
                                        <p:tgtEl>
                                          <p:spTgt spid="7"/>
                                        </p:tgtEl>
                                        <p:attrNameLst>
                                          <p:attrName>ppt_x</p:attrName>
                                        </p:attrNameLst>
                                      </p:cBhvr>
                                      <p:tavLst>
                                        <p:tav tm="0">
                                          <p:val>
                                            <p:strVal val="#ppt_x"/>
                                          </p:val>
                                        </p:tav>
                                        <p:tav tm="100000">
                                          <p:val>
                                            <p:strVal val="#ppt_x"/>
                                          </p:val>
                                        </p:tav>
                                      </p:tavLst>
                                    </p:anim>
                                    <p:anim calcmode="lin" valueType="num">
                                      <p:cBhvr>
                                        <p:cTn id="2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4616"/>
            <a:ext cx="9144000" cy="760088"/>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r>
              <a:rPr lang="ar-IQ" dirty="0" smtClean="0">
                <a:solidFill>
                  <a:srgbClr val="FF0000"/>
                </a:solidFill>
              </a:rPr>
              <a:t>مفهوم التدريب</a:t>
            </a:r>
            <a:endParaRPr lang="ar-IQ" dirty="0">
              <a:solidFill>
                <a:srgbClr val="FF0000"/>
              </a:solidFill>
            </a:endParaRPr>
          </a:p>
        </p:txBody>
      </p:sp>
      <p:sp>
        <p:nvSpPr>
          <p:cNvPr id="3" name="عنصر نائب للمحتوى 2"/>
          <p:cNvSpPr>
            <a:spLocks noGrp="1"/>
          </p:cNvSpPr>
          <p:nvPr>
            <p:ph idx="1"/>
          </p:nvPr>
        </p:nvSpPr>
        <p:spPr>
          <a:xfrm>
            <a:off x="0" y="836712"/>
            <a:ext cx="9144000" cy="6021288"/>
          </a:xfrm>
        </p:spPr>
        <p:txBody>
          <a:bodyPr>
            <a:normAutofit/>
          </a:bodyPr>
          <a:lstStyle/>
          <a:p>
            <a:pPr algn="just">
              <a:tabLst>
                <a:tab pos="4380865" algn="l"/>
              </a:tabLst>
            </a:pPr>
            <a:r>
              <a:rPr lang="ar-IQ" dirty="0" smtClean="0">
                <a:latin typeface="Times New Roman"/>
                <a:ea typeface="Times New Roman"/>
              </a:rPr>
              <a:t>هو </a:t>
            </a:r>
            <a:r>
              <a:rPr lang="ar-IQ" dirty="0">
                <a:latin typeface="Times New Roman"/>
                <a:ea typeface="Times New Roman"/>
              </a:rPr>
              <a:t>عملية له صور متعددة اذ يبرز دوره في المجتمعات  الحديثة لأنه أصبح مجالا للتنافس بين الدول والشعوب في كافة قطاعات المجتمع , بعد ان أصبح الايمان به كوسيلة لرفع الكفاءة الانتاجية بما يتناسب مع التطور العلمي والتكنولوجي . وأن التدريب مستمر مع الانسان( الفرد) منذ بداية ولادته وحتى وفاته وفقا لمتطلبات وحاجة المجتمع اليه. اذ من هذه المقدمة يفسر التدريب انه وسيلة وليس غاية </a:t>
            </a:r>
            <a:r>
              <a:rPr lang="ar-IQ" dirty="0" err="1">
                <a:latin typeface="Times New Roman"/>
                <a:ea typeface="Times New Roman"/>
              </a:rPr>
              <a:t>لانه</a:t>
            </a:r>
            <a:r>
              <a:rPr lang="ar-IQ" dirty="0">
                <a:latin typeface="Times New Roman"/>
                <a:ea typeface="Times New Roman"/>
              </a:rPr>
              <a:t> يعمل على </a:t>
            </a:r>
            <a:r>
              <a:rPr lang="ar-IQ" dirty="0" err="1">
                <a:latin typeface="Times New Roman"/>
                <a:ea typeface="Times New Roman"/>
              </a:rPr>
              <a:t>أعطاء</a:t>
            </a:r>
            <a:r>
              <a:rPr lang="ar-IQ" dirty="0">
                <a:latin typeface="Times New Roman"/>
                <a:ea typeface="Times New Roman"/>
              </a:rPr>
              <a:t> الفرصة بصورة كاملة لا أداء الواجب الملقى عليه من خلال تطوير قدراته البدنية والوظيفية والتعليمية والنفسية وبالتالي يؤدي الى حصوله على منفعة كبيرة له وللمجتمع الذي يعيش فيه.</a:t>
            </a:r>
            <a:endParaRPr lang="en-US" dirty="0">
              <a:latin typeface="Times New Roman"/>
              <a:ea typeface="Times New Roman"/>
            </a:endParaRPr>
          </a:p>
          <a:p>
            <a:pPr marL="0" indent="0" algn="just">
              <a:buNone/>
            </a:pPr>
            <a:endParaRPr lang="ar-IQ" b="1" dirty="0">
              <a:solidFill>
                <a:srgbClr val="FFFF00"/>
              </a:solidFill>
            </a:endParaRPr>
          </a:p>
        </p:txBody>
      </p:sp>
    </p:spTree>
    <p:extLst>
      <p:ext uri="{BB962C8B-B14F-4D97-AF65-F5344CB8AC3E}">
        <p14:creationId xmlns:p14="http://schemas.microsoft.com/office/powerpoint/2010/main" val="2245068269"/>
      </p:ext>
    </p:extLst>
  </p:cSld>
  <p:clrMapOvr>
    <a:masterClrMapping/>
  </p:clrMapOvr>
  <mc:AlternateContent xmlns:mc="http://schemas.openxmlformats.org/markup-compatibility/2006" xmlns:p14="http://schemas.microsoft.com/office/powerpoint/2010/main">
    <mc:Choice Requires="p14">
      <p:transition spd="slow" p14:dur="1250">
        <p:cover dir="r"/>
      </p:transition>
    </mc:Choice>
    <mc:Fallback xmlns="">
      <p:transition spd="slow">
        <p:cover dir="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heel(1)">
                                      <p:cBhvr>
                                        <p:cTn id="14"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Autofit/>
          </a:bodyPr>
          <a:lstStyle/>
          <a:p>
            <a:pPr algn="just"/>
            <a:r>
              <a:rPr lang="ar-IQ" b="1" dirty="0">
                <a:latin typeface="Times New Roman"/>
                <a:ea typeface="Times New Roman"/>
              </a:rPr>
              <a:t>التدريب الرياضي</a:t>
            </a:r>
            <a:endParaRPr lang="en-US" sz="2800" dirty="0">
              <a:latin typeface="Times New Roman"/>
              <a:ea typeface="Times New Roman"/>
            </a:endParaRPr>
          </a:p>
          <a:p>
            <a:pPr algn="just"/>
            <a:r>
              <a:rPr lang="ar-IQ" sz="2400" dirty="0">
                <a:latin typeface="Times New Roman"/>
                <a:ea typeface="Times New Roman"/>
              </a:rPr>
              <a:t>مفهومه – يتصف التدريب الرياضي بخصائص تميزه عن التدريس وعن مجالات الحياة الاخرى اذ يختلف التدريب عن التدريس ., التدريس (يعني اعداد التلاميذ لممارسة النشاط الرياضي .) اما التدريب يعني (اعداد الرياضي في احدى المنافسات). فلذلك التدريب الرياضي هو الطريقة التي تبنى على اسس علمية لتكوين الركيزة الاساسية لتطوير الجانب البدني والوظيفي </a:t>
            </a:r>
            <a:r>
              <a:rPr lang="ar-IQ" sz="2400" dirty="0" err="1">
                <a:latin typeface="Times New Roman"/>
                <a:ea typeface="Times New Roman"/>
              </a:rPr>
              <a:t>والمهاري</a:t>
            </a:r>
            <a:r>
              <a:rPr lang="ar-IQ" sz="2400" dirty="0">
                <a:latin typeface="Times New Roman"/>
                <a:ea typeface="Times New Roman"/>
              </a:rPr>
              <a:t> والتكتيكي والنفسي بشكل خاص. اذ من هذا المفهوم يجب ان يكون هناك اطار عام يحدد ويوجه مسار التدريب الرياضي من خلال زيادة الكفاءة الانتاجية وكذلك </a:t>
            </a:r>
            <a:r>
              <a:rPr lang="ar-IQ" sz="2400" dirty="0" err="1">
                <a:latin typeface="Times New Roman"/>
                <a:ea typeface="Times New Roman"/>
              </a:rPr>
              <a:t>أستعداد</a:t>
            </a:r>
            <a:r>
              <a:rPr lang="ar-IQ" sz="2400" dirty="0">
                <a:latin typeface="Times New Roman"/>
                <a:ea typeface="Times New Roman"/>
              </a:rPr>
              <a:t> الفرد </a:t>
            </a:r>
            <a:r>
              <a:rPr lang="ar-IQ" sz="2400" dirty="0" smtClean="0">
                <a:latin typeface="Times New Roman"/>
                <a:ea typeface="Times New Roman"/>
              </a:rPr>
              <a:t>لبلوغ أعلى مستوى رياضي، </a:t>
            </a:r>
            <a:r>
              <a:rPr lang="ar-IQ" sz="2400" dirty="0">
                <a:latin typeface="Times New Roman"/>
                <a:ea typeface="Times New Roman"/>
              </a:rPr>
              <a:t>لذا أن الهدف الرئيسي للتدريب هو محاولة الوصول بالفرد إلى أقصى مستوى ممكن من الانجاز في أحد الأنشطة والمسابقات الرياضية ، كما وأن التدريب  هو عملية  تتصف بالفردية ، فالمستوى الرياضي يتكون من مكونات وتلك المكونات تكون نسبية لدى الأفراد ، إذ تختلف من إنسان إلى آخر </a:t>
            </a:r>
            <a:r>
              <a:rPr lang="ar-IQ" sz="2400" dirty="0" err="1">
                <a:latin typeface="Times New Roman"/>
                <a:ea typeface="Times New Roman"/>
              </a:rPr>
              <a:t>بإختلاف</a:t>
            </a:r>
            <a:r>
              <a:rPr lang="ar-IQ" sz="2400" dirty="0">
                <a:latin typeface="Times New Roman"/>
                <a:ea typeface="Times New Roman"/>
              </a:rPr>
              <a:t> الفروق الفردية </a:t>
            </a:r>
            <a:endParaRPr lang="en-US" sz="2400" dirty="0">
              <a:latin typeface="Times New Roman"/>
              <a:ea typeface="Times New Roman"/>
            </a:endParaRPr>
          </a:p>
          <a:p>
            <a:pPr marL="0" indent="0" algn="just">
              <a:buNone/>
            </a:pPr>
            <a:endParaRPr lang="ar-IQ" b="1" dirty="0" smtClean="0">
              <a:solidFill>
                <a:srgbClr val="FF0000"/>
              </a:solidFill>
            </a:endParaRPr>
          </a:p>
        </p:txBody>
      </p:sp>
    </p:spTree>
    <p:extLst>
      <p:ext uri="{BB962C8B-B14F-4D97-AF65-F5344CB8AC3E}">
        <p14:creationId xmlns:p14="http://schemas.microsoft.com/office/powerpoint/2010/main" val="387164577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16632"/>
            <a:ext cx="9144000" cy="6741368"/>
          </a:xfrm>
        </p:spPr>
        <p:txBody>
          <a:bodyPr>
            <a:normAutofit/>
          </a:bodyPr>
          <a:lstStyle/>
          <a:p>
            <a:pPr lvl="0"/>
            <a:r>
              <a:rPr lang="ar-IQ" sz="2400" dirty="0"/>
              <a:t>عرفه (</a:t>
            </a:r>
            <a:r>
              <a:rPr lang="ar-IQ" sz="2400" dirty="0" err="1"/>
              <a:t>رودر</a:t>
            </a:r>
            <a:r>
              <a:rPr lang="ar-IQ" sz="2400" dirty="0"/>
              <a:t>) هو صورة </a:t>
            </a:r>
            <a:r>
              <a:rPr lang="ar-IQ" sz="2400" dirty="0" err="1"/>
              <a:t>للاعداد</a:t>
            </a:r>
            <a:r>
              <a:rPr lang="ar-IQ" sz="2400" dirty="0"/>
              <a:t> الرياضي للوصول للمستويات العالية بنوع النشاط الممارس.</a:t>
            </a:r>
            <a:endParaRPr lang="en-US" sz="2400" dirty="0"/>
          </a:p>
          <a:p>
            <a:pPr lvl="0"/>
            <a:r>
              <a:rPr lang="ar-IQ" sz="2400" dirty="0"/>
              <a:t>عرفه(هاره) هو عملية خاصة ومنتظمة للتربية البدنية الشاملة والتي تخضع للأسس العلمية </a:t>
            </a:r>
            <a:r>
              <a:rPr lang="ar-IQ" sz="2400" dirty="0" err="1"/>
              <a:t>والتربويه</a:t>
            </a:r>
            <a:r>
              <a:rPr lang="ar-IQ" sz="2400" dirty="0"/>
              <a:t> التي تهدف بوصول الفرد الى المستوى العالي والانجاز الرياضي بنوع النشاط التخصصي .</a:t>
            </a:r>
            <a:endParaRPr lang="en-US" sz="2400" dirty="0"/>
          </a:p>
          <a:p>
            <a:pPr lvl="0"/>
            <a:r>
              <a:rPr lang="ar-IQ" sz="2400" dirty="0"/>
              <a:t>هو اعداد الفرد بدنيا </a:t>
            </a:r>
            <a:r>
              <a:rPr lang="ar-IQ" sz="2400" dirty="0" err="1"/>
              <a:t>ومهاريا</a:t>
            </a:r>
            <a:r>
              <a:rPr lang="ar-IQ" sz="2400" dirty="0"/>
              <a:t> </a:t>
            </a:r>
            <a:r>
              <a:rPr lang="ar-IQ" sz="2400" dirty="0" err="1"/>
              <a:t>وخططيا</a:t>
            </a:r>
            <a:r>
              <a:rPr lang="ar-IQ" sz="2400" dirty="0"/>
              <a:t> ونفسيا على وفق اسس ومبادئ علمية لمدة زمنية معينة من اجل رفع </a:t>
            </a:r>
            <a:r>
              <a:rPr lang="ar-IQ" sz="2400" dirty="0" err="1"/>
              <a:t>كفائته</a:t>
            </a:r>
            <a:r>
              <a:rPr lang="ar-IQ" sz="2400" dirty="0"/>
              <a:t> وقدرته للوصول الى مستوى عالي </a:t>
            </a:r>
            <a:r>
              <a:rPr lang="ar-IQ" sz="2400" dirty="0" err="1"/>
              <a:t>ونحقيق</a:t>
            </a:r>
            <a:r>
              <a:rPr lang="ar-IQ" sz="2400" dirty="0"/>
              <a:t> الانجاز.</a:t>
            </a:r>
            <a:endParaRPr lang="en-US" sz="2400" dirty="0"/>
          </a:p>
          <a:p>
            <a:r>
              <a:rPr lang="ar-IQ" sz="2400" dirty="0"/>
              <a:t>هو مجموعة من التمرينات ينفذها الفرد على وفق خطط موضوعة بشكل علمي تحدث تغيرات فسيولوجية في اجهزة الجسم الداخلية وبالتالي تؤدي الى تطوير القدرات البدنية </a:t>
            </a:r>
            <a:r>
              <a:rPr lang="ar-IQ" sz="2400" dirty="0" err="1"/>
              <a:t>والمهارية</a:t>
            </a:r>
            <a:r>
              <a:rPr lang="ar-IQ" sz="2400" dirty="0"/>
              <a:t> لغرض تحقيق الهدف المطلوب.</a:t>
            </a:r>
            <a:endParaRPr lang="en-US" sz="2400" dirty="0"/>
          </a:p>
          <a:p>
            <a:r>
              <a:rPr lang="ar-IQ" sz="2400" dirty="0"/>
              <a:t>هو عملية </a:t>
            </a:r>
            <a:r>
              <a:rPr lang="ar-IQ" sz="2400" dirty="0" err="1"/>
              <a:t>تربويه</a:t>
            </a:r>
            <a:r>
              <a:rPr lang="ar-IQ" sz="2400" dirty="0"/>
              <a:t> تعليمية تبنى على اسس علمية وفقا لقابليات الفرد المتدرب لتحقيق أهدافا بدنية </a:t>
            </a:r>
            <a:r>
              <a:rPr lang="ar-IQ" sz="2400" dirty="0" err="1"/>
              <a:t>ومهارية</a:t>
            </a:r>
            <a:r>
              <a:rPr lang="ar-IQ" sz="2400" dirty="0"/>
              <a:t> </a:t>
            </a:r>
            <a:r>
              <a:rPr lang="ar-IQ" sz="2400" dirty="0" err="1"/>
              <a:t>وخططية</a:t>
            </a:r>
            <a:r>
              <a:rPr lang="ar-IQ" sz="2400" dirty="0"/>
              <a:t> ونفسيه من أجل الوصول الى الانجاز العالي.</a:t>
            </a:r>
            <a:endParaRPr lang="en-US" sz="2400" dirty="0"/>
          </a:p>
          <a:p>
            <a:r>
              <a:rPr lang="ar-IQ" sz="2400" dirty="0"/>
              <a:t>هو تخطيط واعداد منظم مبني على تنبؤات ولمدة زمنية تنفذ على شكل تمرينات وحركات مختلفة وفقا لقابلية الفرد من أجل رفع مستوى الانجاز في النشاط الرياضي التخصص</a:t>
            </a:r>
            <a:endParaRPr lang="en-US" sz="2400" dirty="0"/>
          </a:p>
          <a:p>
            <a:pPr marL="0" indent="0" algn="just">
              <a:buNone/>
            </a:pPr>
            <a:endParaRPr lang="en-US" dirty="0"/>
          </a:p>
        </p:txBody>
      </p:sp>
    </p:spTree>
    <p:extLst>
      <p:ext uri="{BB962C8B-B14F-4D97-AF65-F5344CB8AC3E}">
        <p14:creationId xmlns:p14="http://schemas.microsoft.com/office/powerpoint/2010/main" val="1993501765"/>
      </p:ext>
    </p:extLst>
  </p:cSld>
  <p:clrMapOvr>
    <a:masterClrMapping/>
  </p:clrMapOvr>
  <p:transition spd="slow">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484784"/>
            <a:ext cx="8229600" cy="3744416"/>
          </a:xfrm>
        </p:spPr>
        <p:txBody>
          <a:bodyPr>
            <a:normAutofit/>
          </a:bodyPr>
          <a:lstStyle/>
          <a:p>
            <a:r>
              <a:rPr lang="ar-IQ" sz="8000" b="1" dirty="0" smtClean="0">
                <a:solidFill>
                  <a:srgbClr val="FF0000"/>
                </a:solidFill>
              </a:rPr>
              <a:t>شكراً لأصغائكم </a:t>
            </a:r>
            <a:br>
              <a:rPr lang="ar-IQ" sz="8000" b="1" dirty="0" smtClean="0">
                <a:solidFill>
                  <a:srgbClr val="FF0000"/>
                </a:solidFill>
              </a:rPr>
            </a:br>
            <a:r>
              <a:rPr lang="ar-IQ" sz="8000" b="1" dirty="0" smtClean="0">
                <a:solidFill>
                  <a:srgbClr val="FF0000"/>
                </a:solidFill>
              </a:rPr>
              <a:t>والسلام عليكم</a:t>
            </a:r>
            <a:endParaRPr lang="ar-IQ" sz="8000" b="1" dirty="0">
              <a:solidFill>
                <a:srgbClr val="FF0000"/>
              </a:solidFill>
            </a:endParaRPr>
          </a:p>
        </p:txBody>
      </p:sp>
    </p:spTree>
    <p:extLst>
      <p:ext uri="{BB962C8B-B14F-4D97-AF65-F5344CB8AC3E}">
        <p14:creationId xmlns:p14="http://schemas.microsoft.com/office/powerpoint/2010/main" val="2861096579"/>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624</TotalTime>
  <Words>410</Words>
  <Application>Microsoft Office PowerPoint</Application>
  <PresentationFormat>عرض على الشاشة (3:4)‏</PresentationFormat>
  <Paragraphs>15</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نسق Office</vt:lpstr>
      <vt:lpstr> جامعة البصرة  كلية التربية البدنية وعلوم الرياضة فرع العلوم التطبيقية/الدراسة الاولية</vt:lpstr>
      <vt:lpstr>مفهوم التدريب</vt:lpstr>
      <vt:lpstr>عرض تقديمي في PowerPoint</vt:lpstr>
      <vt:lpstr>عرض تقديمي في PowerPoint</vt:lpstr>
      <vt:lpstr>شكراً لأصغائكم  والسلام عليكم</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بغداد  كلية التربية الرياضية الدراسات العليا/الدكتوراه</dc:title>
  <dc:creator>DR.Ahmed Saker 2O11</dc:creator>
  <cp:lastModifiedBy>Dr. Adel</cp:lastModifiedBy>
  <cp:revision>55</cp:revision>
  <dcterms:created xsi:type="dcterms:W3CDTF">2014-01-23T02:24:09Z</dcterms:created>
  <dcterms:modified xsi:type="dcterms:W3CDTF">2018-12-11T06:16:13Z</dcterms:modified>
</cp:coreProperties>
</file>