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A92F6A-0FA0-47B3-9681-56F70AACB22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5FA656-E18A-4339-A1EF-463C5CC5ABB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A92F6A-0FA0-47B3-9681-56F70AACB227}"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5FA656-E18A-4339-A1EF-463C5CC5ABB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071678"/>
            <a:ext cx="7772400" cy="1470025"/>
          </a:xfrm>
        </p:spPr>
        <p:txBody>
          <a:bodyPr>
            <a:normAutofit fontScale="90000"/>
          </a:bodyPr>
          <a:lstStyle/>
          <a:p>
            <a:r>
              <a:rPr lang="ar-IQ" dirty="0" smtClean="0"/>
              <a:t>الخلية الحيوانية</a:t>
            </a:r>
            <a:br>
              <a:rPr lang="ar-IQ" dirty="0" smtClean="0"/>
            </a:br>
            <a:r>
              <a:rPr lang="ar-IQ" dirty="0"/>
              <a:t/>
            </a:r>
            <a:br>
              <a:rPr lang="ar-IQ" dirty="0"/>
            </a:br>
            <a:r>
              <a:rPr lang="ar-IQ" dirty="0" smtClean="0"/>
              <a:t>أ.د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92500" lnSpcReduction="10000"/>
          </a:bodyPr>
          <a:lstStyle/>
          <a:p>
            <a:pPr algn="just">
              <a:buNone/>
            </a:pPr>
            <a:r>
              <a:rPr lang="ar-IQ" dirty="0" smtClean="0"/>
              <a:t>تعد </a:t>
            </a:r>
            <a:r>
              <a:rPr lang="ar-IQ" dirty="0"/>
              <a:t>الخليّة الحيوانيّة الوحدة البنائيّة التي يتكوّن منها جسم الإنسان والحيوان، وهي من الخلايا حقيقيّة النّواة؛ إذ إنّها تمتلك نواة محاطة بغشاء نوويّ، وهي بذلك تختلف عن الخلايا بدائيّة النّواة - مثل خلية البكتيريا - التي لا تحاط أنويتها بغلاف نوويّ، كما أنّها تحتوي على العديد من </a:t>
            </a:r>
            <a:r>
              <a:rPr lang="ar-IQ" dirty="0" err="1"/>
              <a:t>العضيّات</a:t>
            </a:r>
            <a:r>
              <a:rPr lang="ar-IQ" dirty="0"/>
              <a:t> التي تؤدي مهاماً مختلفة. ويُقدّر عدد الخلايا في جسم الإنسان ما بين 75 - 100 </a:t>
            </a:r>
            <a:r>
              <a:rPr lang="ar-IQ" dirty="0" err="1"/>
              <a:t>ترليون</a:t>
            </a:r>
            <a:r>
              <a:rPr lang="ar-IQ" dirty="0"/>
              <a:t> خليّة، توجد من ضمنها مئات الأنواع من الخلايا التي تختلف في الشّكل، والحجم، والوظيفة، والمدة التي تعيشها. وتتجمّع الخلايا المتشابهة في الشّكل والوظيفة لتُشكّل الأنسجة، كما تتجمّع أنواع مختلفة من الأنسجة لتُشُكّل الأعضاء، وتُشكّل الأعضاء بدورها الجسم كاملاً</a:t>
            </a:r>
            <a:r>
              <a:rPr lang="ar-IQ" dirty="0" smtClean="0"/>
              <a:t>.</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تركيب الخليّة </a:t>
            </a:r>
            <a:r>
              <a:rPr lang="ar-IQ" dirty="0" smtClean="0"/>
              <a:t>الحيوانيّة</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buNone/>
            </a:pPr>
            <a:r>
              <a:rPr lang="ar-IQ" b="1" dirty="0" smtClean="0"/>
              <a:t>الغشاء </a:t>
            </a:r>
            <a:r>
              <a:rPr lang="ar-IQ" b="1" dirty="0"/>
              <a:t>الخلوي أو الغشاء البلازمي </a:t>
            </a:r>
            <a:r>
              <a:rPr lang="ar-IQ" dirty="0" smtClean="0"/>
              <a:t>:- وهو </a:t>
            </a:r>
            <a:r>
              <a:rPr lang="ar-IQ" dirty="0"/>
              <a:t>غشاءٌ رقيقٌ يحيط بمكونات </a:t>
            </a:r>
            <a:r>
              <a:rPr lang="ar-IQ" dirty="0" err="1"/>
              <a:t>سيتوبلازم</a:t>
            </a:r>
            <a:r>
              <a:rPr lang="ar-IQ" dirty="0"/>
              <a:t> الخليّة، ويتّصف </a:t>
            </a:r>
            <a:r>
              <a:rPr lang="ar-IQ" dirty="0" err="1"/>
              <a:t>بالنفاذيّة</a:t>
            </a:r>
            <a:r>
              <a:rPr lang="ar-IQ" dirty="0"/>
              <a:t> الاختياريّة. </a:t>
            </a:r>
            <a:endParaRPr lang="ar-IQ" dirty="0" smtClean="0"/>
          </a:p>
          <a:p>
            <a:pPr algn="just">
              <a:buNone/>
            </a:pPr>
            <a:r>
              <a:rPr lang="ar-IQ" b="1" dirty="0" err="1" smtClean="0"/>
              <a:t>السّيتوبلازم</a:t>
            </a:r>
            <a:r>
              <a:rPr lang="ar-IQ" dirty="0" smtClean="0"/>
              <a:t> :-</a:t>
            </a:r>
            <a:r>
              <a:rPr lang="en-US" dirty="0" smtClean="0"/>
              <a:t> </a:t>
            </a:r>
            <a:r>
              <a:rPr lang="ar-IQ" dirty="0"/>
              <a:t>وهو مادة هلاميّة القوام، ومحاطة بالغشاء الخلوي. </a:t>
            </a:r>
            <a:endParaRPr lang="ar-IQ" dirty="0" smtClean="0"/>
          </a:p>
          <a:p>
            <a:pPr algn="just">
              <a:buNone/>
            </a:pPr>
            <a:r>
              <a:rPr lang="ar-IQ" b="1" dirty="0" smtClean="0"/>
              <a:t>النّواة :- </a:t>
            </a:r>
            <a:r>
              <a:rPr lang="ar-IQ" dirty="0" smtClean="0"/>
              <a:t>تحتوي </a:t>
            </a:r>
            <a:r>
              <a:rPr lang="ar-IQ" dirty="0"/>
              <a:t>النّواة على جميع المعلومات الوراثيّة للخليّة، وتعمل كمنسّق لجميع أنشطة الخليّة والتي تشمل التّمثيل الغذائي الخلوي، والتّكاثر، والنموّ، وصنع البروتين وغيرها، كما يتم فيها تخزين المادة الوراثيّّة للخليّة. وبداخل النّواة توجدُ </a:t>
            </a:r>
            <a:r>
              <a:rPr lang="ar-IQ" dirty="0" err="1"/>
              <a:t>النّويّة</a:t>
            </a:r>
            <a:r>
              <a:rPr lang="ar-IQ" dirty="0"/>
              <a:t> </a:t>
            </a:r>
            <a:r>
              <a:rPr lang="ar-IQ" dirty="0" smtClean="0"/>
              <a:t>التي </a:t>
            </a:r>
            <a:r>
              <a:rPr lang="ar-IQ" dirty="0"/>
              <a:t>تساهم في تصنيع </a:t>
            </a:r>
            <a:r>
              <a:rPr lang="ar-IQ" dirty="0" err="1"/>
              <a:t>الرّايبوسومات</a:t>
            </a:r>
            <a:r>
              <a:rPr lang="ar-IQ" dirty="0"/>
              <a:t>. وتحاط النّواة بغلاف يُسمى الغلاف النّووي، والذي يحتوي على فتحة دقيقة تُسمّى "المسام النّووي"، تسمح للأحماض </a:t>
            </a:r>
            <a:r>
              <a:rPr lang="ar-IQ" dirty="0" err="1"/>
              <a:t>الأمينيّة</a:t>
            </a:r>
            <a:r>
              <a:rPr lang="ar-IQ" dirty="0"/>
              <a:t>، والبروتينات بالمرور من النّواة وإليها</a:t>
            </a:r>
            <a:r>
              <a:rPr lang="ar-IQ" dirty="0" smtClean="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92500" lnSpcReduction="10000"/>
          </a:bodyPr>
          <a:lstStyle/>
          <a:p>
            <a:pPr algn="just">
              <a:buNone/>
            </a:pPr>
            <a:r>
              <a:rPr lang="ar-IQ" b="1" dirty="0"/>
              <a:t>لشّبكة </a:t>
            </a:r>
            <a:r>
              <a:rPr lang="ar-IQ" b="1" dirty="0" err="1" smtClean="0"/>
              <a:t>الإندوبلازميّة</a:t>
            </a:r>
            <a:r>
              <a:rPr lang="ar-IQ" b="1" dirty="0" smtClean="0"/>
              <a:t> :- </a:t>
            </a:r>
            <a:r>
              <a:rPr lang="ar-IQ" dirty="0" smtClean="0"/>
              <a:t>وهي </a:t>
            </a:r>
            <a:r>
              <a:rPr lang="ar-IQ" dirty="0"/>
              <a:t>مجموعة من الأنابيب التي ترتبط بالغشاء النّوويّ للخليّة، وتعمل على نقل المواد ما بين النّواة </a:t>
            </a:r>
            <a:r>
              <a:rPr lang="ar-IQ" dirty="0" err="1"/>
              <a:t>والسّتوبلازم</a:t>
            </a:r>
            <a:r>
              <a:rPr lang="ar-IQ" dirty="0"/>
              <a:t>، كما أنّ لها دوراً في تصنيع، ومعالجة، ونقل المركّبات الكيميائيّة داخل الخليّة وخارجها، ولها نوعان: شبكة </a:t>
            </a:r>
            <a:r>
              <a:rPr lang="ar-IQ" dirty="0" err="1"/>
              <a:t>إندوبلازمية</a:t>
            </a:r>
            <a:r>
              <a:rPr lang="ar-IQ" dirty="0"/>
              <a:t> خشنة: تحتوي على </a:t>
            </a:r>
            <a:r>
              <a:rPr lang="ar-IQ" dirty="0" err="1"/>
              <a:t>رايبوزومات</a:t>
            </a:r>
            <a:r>
              <a:rPr lang="ar-IQ" dirty="0"/>
              <a:t>. شبكة </a:t>
            </a:r>
            <a:r>
              <a:rPr lang="ar-IQ" dirty="0" err="1"/>
              <a:t>إندوبلازمية</a:t>
            </a:r>
            <a:r>
              <a:rPr lang="ar-IQ" dirty="0"/>
              <a:t> ملساء: لا تحتوي على </a:t>
            </a:r>
            <a:r>
              <a:rPr lang="ar-IQ" dirty="0" err="1"/>
              <a:t>رايبوزومات</a:t>
            </a:r>
            <a:r>
              <a:rPr lang="ar-IQ" dirty="0"/>
              <a:t>. </a:t>
            </a:r>
            <a:endParaRPr lang="ar-IQ" dirty="0" smtClean="0"/>
          </a:p>
          <a:p>
            <a:pPr algn="just">
              <a:buNone/>
            </a:pPr>
            <a:r>
              <a:rPr lang="ar-IQ" b="1" dirty="0" smtClean="0"/>
              <a:t>جهاز </a:t>
            </a:r>
            <a:r>
              <a:rPr lang="ar-IQ" b="1" dirty="0" err="1"/>
              <a:t>غولجي</a:t>
            </a:r>
            <a:r>
              <a:rPr lang="ar-IQ" b="1" dirty="0"/>
              <a:t> </a:t>
            </a:r>
            <a:r>
              <a:rPr lang="ar-IQ" b="1" dirty="0" smtClean="0"/>
              <a:t>:- </a:t>
            </a:r>
            <a:r>
              <a:rPr lang="ar-IQ" dirty="0" smtClean="0"/>
              <a:t>وهو </a:t>
            </a:r>
            <a:r>
              <a:rPr lang="ar-IQ" dirty="0"/>
              <a:t>الجزء </a:t>
            </a:r>
            <a:r>
              <a:rPr lang="ar-IQ" dirty="0" err="1"/>
              <a:t>المسؤول</a:t>
            </a:r>
            <a:r>
              <a:rPr lang="ar-IQ" dirty="0"/>
              <a:t> عن تصنيع، وتخزين، وتصدير بعض الجزيئات التي تنتجها الخليّة مثل البروتينات، والدّهون. </a:t>
            </a:r>
            <a:endParaRPr lang="ar-IQ" dirty="0" smtClean="0"/>
          </a:p>
          <a:p>
            <a:pPr algn="just">
              <a:buNone/>
            </a:pPr>
            <a:r>
              <a:rPr lang="ar-IQ" b="1" dirty="0" smtClean="0"/>
              <a:t>الجسم </a:t>
            </a:r>
            <a:r>
              <a:rPr lang="ar-IQ" b="1" dirty="0"/>
              <a:t>الحال </a:t>
            </a:r>
            <a:r>
              <a:rPr lang="ar-IQ" b="1" dirty="0" smtClean="0"/>
              <a:t>:- </a:t>
            </a:r>
            <a:r>
              <a:rPr lang="ar-IQ" dirty="0" smtClean="0"/>
              <a:t>وهو </a:t>
            </a:r>
            <a:r>
              <a:rPr lang="ar-IQ" dirty="0" err="1"/>
              <a:t>عضيّات</a:t>
            </a:r>
            <a:r>
              <a:rPr lang="ar-IQ" dirty="0"/>
              <a:t> تعمل على هضم وتفكيك بعض الجزيئات الخلويّة التي لم تعد الخليّة بحاجة إليها إلى أجزاء صغيرة يمكن إعادة استخدامها كمواد جديدة لبناء الخلايا</a:t>
            </a:r>
            <a:r>
              <a:rPr lang="ar-IQ" dirty="0" smtClean="0"/>
              <a:t>.</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algn="just">
              <a:buNone/>
            </a:pPr>
            <a:r>
              <a:rPr lang="ar-IQ" b="1" dirty="0" err="1" smtClean="0"/>
              <a:t>المايتوكُندريا</a:t>
            </a:r>
            <a:r>
              <a:rPr lang="ar-IQ" b="1" dirty="0" smtClean="0"/>
              <a:t> :- </a:t>
            </a:r>
            <a:r>
              <a:rPr lang="ar-IQ" dirty="0" smtClean="0"/>
              <a:t>وهي </a:t>
            </a:r>
            <a:r>
              <a:rPr lang="ar-IQ" dirty="0" err="1"/>
              <a:t>عضيّات</a:t>
            </a:r>
            <a:r>
              <a:rPr lang="ar-IQ" dirty="0"/>
              <a:t> توجد في جميع الخلايا حقيقيّة النّواة، وهي الجزء </a:t>
            </a:r>
            <a:r>
              <a:rPr lang="ar-IQ" dirty="0" err="1"/>
              <a:t>المسؤول</a:t>
            </a:r>
            <a:r>
              <a:rPr lang="ar-IQ" dirty="0"/>
              <a:t> عن إنتاج الطّاقة داخل الخليّة، إذ يحدث فيها التّنفس الخلوي. </a:t>
            </a:r>
            <a:endParaRPr lang="ar-IQ" dirty="0" smtClean="0"/>
          </a:p>
          <a:p>
            <a:pPr algn="just">
              <a:buNone/>
            </a:pPr>
            <a:r>
              <a:rPr lang="ar-IQ" b="1" dirty="0" err="1" smtClean="0"/>
              <a:t>البيروكسيسومات</a:t>
            </a:r>
            <a:r>
              <a:rPr lang="ar-IQ" b="1" dirty="0" smtClean="0"/>
              <a:t> :- </a:t>
            </a:r>
            <a:r>
              <a:rPr lang="ar-IQ" dirty="0" smtClean="0"/>
              <a:t>وهي </a:t>
            </a:r>
            <a:r>
              <a:rPr lang="ar-IQ" dirty="0"/>
              <a:t>جسيمات كرويّة الشّكل، محاطة بغشاء مفرد، وتحتوي على إنزيمات تساعد على إزالة سميّة الكُحول، وتحطيم الدّهون في الخليّة. </a:t>
            </a:r>
            <a:endParaRPr lang="ar-IQ" dirty="0" smtClean="0"/>
          </a:p>
          <a:p>
            <a:pPr algn="just">
              <a:buNone/>
            </a:pPr>
            <a:r>
              <a:rPr lang="ar-IQ" b="1" dirty="0" err="1" smtClean="0"/>
              <a:t>الرّايبوسومات</a:t>
            </a:r>
            <a:r>
              <a:rPr lang="ar-IQ" b="1" dirty="0" smtClean="0"/>
              <a:t> :- </a:t>
            </a:r>
            <a:r>
              <a:rPr lang="ar-IQ" dirty="0" smtClean="0"/>
              <a:t>وهي </a:t>
            </a:r>
            <a:r>
              <a:rPr lang="ar-IQ" dirty="0" err="1"/>
              <a:t>عضيّات</a:t>
            </a:r>
            <a:r>
              <a:rPr lang="ar-IQ" dirty="0"/>
              <a:t> صغيرة الحجم توجد في الخلايا حقيقيّة النّواة، وبدائيّة النّواة، وتلعبُ دوراً في تصنيع البروتين، وتتكوّن من الحمض النّووي </a:t>
            </a:r>
            <a:r>
              <a:rPr lang="ar-IQ" dirty="0" err="1"/>
              <a:t>الرّايبوزي</a:t>
            </a:r>
            <a:r>
              <a:rPr lang="ar-IQ" dirty="0"/>
              <a:t> (</a:t>
            </a:r>
            <a:r>
              <a:rPr lang="en-US" dirty="0"/>
              <a:t>RNA)، </a:t>
            </a:r>
            <a:r>
              <a:rPr lang="ar-IQ" dirty="0" smtClean="0"/>
              <a:t>والبروتينات.</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414</Words>
  <Application>Microsoft Office PowerPoint</Application>
  <PresentationFormat>عرض على الشاشة (3:4)‏</PresentationFormat>
  <Paragraphs>12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الخلية الحيوانية  أ.د ياسين حبيب عزال</vt:lpstr>
      <vt:lpstr>الشريحة 2</vt:lpstr>
      <vt:lpstr>تركيب الخليّة الحيوانيّة</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الخلية الحيوانية  أ.د فلاح مهدي عبود</dc:title>
  <dc:creator>د. فلاح</dc:creator>
  <cp:lastModifiedBy>mustafa</cp:lastModifiedBy>
  <cp:revision>4</cp:revision>
  <dcterms:created xsi:type="dcterms:W3CDTF">2018-12-11T16:30:30Z</dcterms:created>
  <dcterms:modified xsi:type="dcterms:W3CDTF">2011-12-29T23:52:55Z</dcterms:modified>
</cp:coreProperties>
</file>