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60" r:id="rId2"/>
    <p:sldId id="261" r:id="rId3"/>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2" d="100"/>
          <a:sy n="62" d="100"/>
        </p:scale>
        <p:origin x="-1512" y="-11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03/04/1440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03/04/1440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03/04/1440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03/04/1440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03/04/1440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03/04/1440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03/04/1440</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03/04/1440</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03/04/1440</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03/04/1440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03/04/1440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pPr/>
              <a:t>03/04/1440</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44625"/>
            <a:ext cx="7772400" cy="432048"/>
          </a:xfrm>
        </p:spPr>
        <p:txBody>
          <a:bodyPr>
            <a:noAutofit/>
          </a:bodyPr>
          <a:lstStyle/>
          <a:p>
            <a:r>
              <a:rPr lang="ar-SA" sz="3200" dirty="0" smtClean="0"/>
              <a:t>مهارة الارسال</a:t>
            </a:r>
            <a:endParaRPr lang="ar-IQ" sz="3200" dirty="0"/>
          </a:p>
        </p:txBody>
      </p:sp>
      <p:sp>
        <p:nvSpPr>
          <p:cNvPr id="3" name="عنوان فرعي 2"/>
          <p:cNvSpPr>
            <a:spLocks noGrp="1"/>
          </p:cNvSpPr>
          <p:nvPr>
            <p:ph type="subTitle" idx="1"/>
          </p:nvPr>
        </p:nvSpPr>
        <p:spPr>
          <a:xfrm>
            <a:off x="0" y="548680"/>
            <a:ext cx="9144000" cy="6120680"/>
          </a:xfrm>
        </p:spPr>
        <p:txBody>
          <a:bodyPr>
            <a:normAutofit fontScale="40000" lnSpcReduction="20000"/>
          </a:bodyPr>
          <a:lstStyle/>
          <a:p>
            <a:r>
              <a:rPr lang="ar-SA" b="1" dirty="0" smtClean="0"/>
              <a:t>* ضربة الارسال</a:t>
            </a:r>
            <a:r>
              <a:rPr lang="en-US" b="1" dirty="0" smtClean="0"/>
              <a:t> (Serve ).</a:t>
            </a:r>
            <a:endParaRPr lang="en-US" dirty="0" smtClean="0"/>
          </a:p>
          <a:p>
            <a:r>
              <a:rPr lang="ar-SA" dirty="0" smtClean="0"/>
              <a:t>تعد ضربة الارسال من المهارات الاساسية في لعبة التنس والتي تتطلب الانتباه المستمر والدراسة الكافية لاستيعابها بالطريقة الصحيحة وتعد من الضربات المهمة جداً بعد الهجوم المباشر كسباً للكرة</a:t>
            </a:r>
            <a:r>
              <a:rPr lang="en-US" dirty="0" smtClean="0"/>
              <a:t>. </a:t>
            </a:r>
            <a:r>
              <a:rPr lang="ar-SA" dirty="0" smtClean="0"/>
              <a:t>ويعد </a:t>
            </a:r>
            <a:r>
              <a:rPr lang="ar-SA" dirty="0" err="1" smtClean="0"/>
              <a:t>الارسال </a:t>
            </a:r>
            <a:r>
              <a:rPr lang="ar-SA" dirty="0" smtClean="0"/>
              <a:t>"من الضربات الصعبة لكونه يحتاج الى سيطرة </a:t>
            </a:r>
            <a:r>
              <a:rPr lang="ar-SA" dirty="0" err="1" smtClean="0"/>
              <a:t>واتقان</a:t>
            </a:r>
            <a:r>
              <a:rPr lang="ar-SA" dirty="0" smtClean="0"/>
              <a:t> كي يتمكن المرسل من تنفيذه اذ بعد نجاح الضربة يمكن تسجيل النقطة</a:t>
            </a:r>
            <a:r>
              <a:rPr lang="en-US" dirty="0" smtClean="0"/>
              <a:t>". </a:t>
            </a:r>
            <a:r>
              <a:rPr lang="ar-SA" dirty="0" smtClean="0"/>
              <a:t>وعند أداء الإرسال بشكل جيد يؤدي الى زيادة فرصة اللاعب بالفوز في المباراة بأقل ما يمكن من المجهود </a:t>
            </a:r>
            <a:r>
              <a:rPr lang="ar-SA" dirty="0" err="1" smtClean="0"/>
              <a:t>البدني </a:t>
            </a:r>
            <a:r>
              <a:rPr lang="ar-SA" dirty="0" smtClean="0"/>
              <a:t>، هذا بالإضافة إلى تأثير ذلك على معنويات اللاعب الخصم أثناء المباراة لذا يكون من الضروري جداً الاهتمام بمهارة الإرسال والتدريب عليها بشكل مستمر وبما يضمن إتقانها على مستوى عالٍ من الثبات في الأداء</a:t>
            </a:r>
            <a:r>
              <a:rPr lang="en-US" dirty="0" smtClean="0"/>
              <a:t>.</a:t>
            </a:r>
          </a:p>
          <a:p>
            <a:pPr rtl="0"/>
            <a:r>
              <a:rPr lang="ar-IQ" dirty="0" smtClean="0"/>
              <a:t>تعد مهارة الإرسال واحدة من أهم المهارات التي يجب أن يتميز </a:t>
            </a:r>
            <a:r>
              <a:rPr lang="ar-IQ" dirty="0" err="1" smtClean="0"/>
              <a:t>بها</a:t>
            </a:r>
            <a:r>
              <a:rPr lang="ar-IQ" dirty="0" smtClean="0"/>
              <a:t> لاعب التنس الجيد، فالإرسال مفتاح اللعب الهجومي والقوة الضاربة في اللعب، واللاعب الجيد الذي يمتلك إرسالاً يتميز بالقوة والدقة تكون فرصته كبيرة في كسب </a:t>
            </a:r>
            <a:r>
              <a:rPr lang="ar-IQ" dirty="0" err="1" smtClean="0"/>
              <a:t>المباراة </a:t>
            </a:r>
            <a:r>
              <a:rPr lang="ar-IQ" dirty="0" smtClean="0"/>
              <a:t>، إن الهدف من الإرسال هو وضع الكرة في حالة اللعب بحيث يكون من الصعب على الخصم إرجاع الإرسال بقوة أو عدم إرجاعه على الإطلاق، وإن للاعب المرسل الحرية الكاملة عند أدائه الضربة، إذ تعد ضربة الإرسال الضربة الوحيدة التي يؤديها اللاعب دون الوقوع تحت ضغط ما، حيث يكون لديه الوقت الكافي لإعداد نفسه للقيام بضرب الكـرة</a:t>
            </a:r>
            <a:r>
              <a:rPr lang="en-US" dirty="0" smtClean="0"/>
              <a:t>.</a:t>
            </a:r>
          </a:p>
          <a:p>
            <a:pPr rtl="0"/>
            <a:r>
              <a:rPr lang="ar-IQ" dirty="0" smtClean="0"/>
              <a:t>وتعد ضربة الإرسال المفتاح الأول لبداية اللعب ومن أصعب الضربـات لأنها تحتاج إلى سيطرة </a:t>
            </a:r>
            <a:r>
              <a:rPr lang="ar-IQ" dirty="0" err="1" smtClean="0"/>
              <a:t>كبيرة </a:t>
            </a:r>
            <a:r>
              <a:rPr lang="ar-IQ" dirty="0" smtClean="0"/>
              <a:t>، ولا يمكن البدء بتسجيل النقاط إلا بعد هذه الضربة</a:t>
            </a:r>
            <a:endParaRPr lang="en-US" dirty="0" smtClean="0"/>
          </a:p>
          <a:p>
            <a:pPr rtl="0"/>
            <a:r>
              <a:rPr lang="ar-IQ" b="1" dirty="0" smtClean="0"/>
              <a:t>وتقسم مراحل اداء مهارة الإرسال بالخطوات الآتية:</a:t>
            </a:r>
            <a:endParaRPr lang="en-US" dirty="0" smtClean="0"/>
          </a:p>
          <a:p>
            <a:pPr rtl="0"/>
            <a:r>
              <a:rPr lang="ar-IQ" b="1" dirty="0" smtClean="0"/>
              <a:t> وضع الاستعداد                                             </a:t>
            </a:r>
            <a:r>
              <a:rPr lang="en-US" dirty="0" smtClean="0"/>
              <a:t>-</a:t>
            </a:r>
            <a:r>
              <a:rPr lang="en-US" b="1" dirty="0" smtClean="0"/>
              <a:t>1 </a:t>
            </a:r>
            <a:br>
              <a:rPr lang="en-US" b="1" dirty="0" smtClean="0"/>
            </a:br>
            <a:r>
              <a:rPr lang="ar-IQ" dirty="0" smtClean="0"/>
              <a:t>والذي يشمل </a:t>
            </a:r>
            <a:r>
              <a:rPr lang="ar-IQ" dirty="0" err="1" smtClean="0"/>
              <a:t>المسكة</a:t>
            </a:r>
            <a:r>
              <a:rPr lang="ar-IQ" dirty="0" smtClean="0"/>
              <a:t> ووضع ألاستعداد إذ يمكن أن يستخدم اللاعب نفس </a:t>
            </a:r>
            <a:r>
              <a:rPr lang="ar-IQ" dirty="0" err="1" smtClean="0"/>
              <a:t>المسكة</a:t>
            </a:r>
            <a:r>
              <a:rPr lang="ar-IQ" dirty="0" smtClean="0"/>
              <a:t> التي يستخدمها عند أداء الضربة الأمامية او </a:t>
            </a:r>
            <a:r>
              <a:rPr lang="ar-IQ" dirty="0" err="1" smtClean="0"/>
              <a:t>المسكة</a:t>
            </a:r>
            <a:r>
              <a:rPr lang="ar-IQ" dirty="0" smtClean="0"/>
              <a:t> القارية مع الشعور بأن مسك المضرب أكثر مـا يكون بواسطة الأصابع وتتميز </a:t>
            </a:r>
            <a:r>
              <a:rPr lang="ar-IQ" dirty="0" err="1" smtClean="0"/>
              <a:t>مسكة</a:t>
            </a:r>
            <a:r>
              <a:rPr lang="ar-IQ" dirty="0" smtClean="0"/>
              <a:t> الإرسال بالقوة والمرونة في مفصل الرسغ  </a:t>
            </a:r>
          </a:p>
          <a:p>
            <a:r>
              <a:rPr lang="ar-IQ" dirty="0" smtClean="0"/>
              <a:t> أما وضع الاستعداد فيقف اللاعب في وضع الاستعداد لأداء الإرسال خلف خط القاعدة</a:t>
            </a:r>
            <a:endParaRPr lang="en-US" dirty="0" smtClean="0"/>
          </a:p>
          <a:p>
            <a:pPr rtl="0"/>
            <a:r>
              <a:rPr lang="en-US" dirty="0" smtClean="0"/>
              <a:t> </a:t>
            </a:r>
            <a:r>
              <a:rPr lang="ar-IQ" dirty="0" smtClean="0"/>
              <a:t>وعلى بعد قدمان او ثلاثة من العلامة الوسطية عند اداء الارسال من الجهة </a:t>
            </a:r>
            <a:r>
              <a:rPr lang="en-US" dirty="0" smtClean="0"/>
              <a:t>(The Baseline)</a:t>
            </a:r>
          </a:p>
          <a:p>
            <a:pPr rtl="0"/>
            <a:r>
              <a:rPr lang="ar-IQ" dirty="0" smtClean="0"/>
              <a:t>اليمنى بحيث يكون الجزء الايسر من الجسم باتجاه الشبكة، ويكون وزن الجسم على القدم الخلفية التي تكون موازية لخط الإرسال </a:t>
            </a:r>
            <a:r>
              <a:rPr lang="ar-IQ" dirty="0" err="1" smtClean="0"/>
              <a:t>تقريباً </a:t>
            </a:r>
            <a:r>
              <a:rPr lang="ar-IQ" dirty="0" smtClean="0"/>
              <a:t>، بينما تؤشر القدم الأمامية باتجاه العمود الأيسر للشبكـة.</a:t>
            </a:r>
            <a:endParaRPr lang="en-US" dirty="0" smtClean="0"/>
          </a:p>
          <a:p>
            <a:pPr rtl="0"/>
            <a:r>
              <a:rPr lang="ar-IQ" b="1" dirty="0" smtClean="0"/>
              <a:t>2- قذف الكرة والمرجحة الخلفية                                 </a:t>
            </a:r>
            <a:r>
              <a:rPr lang="en-US" dirty="0" smtClean="0"/>
              <a:t/>
            </a:r>
            <a:br>
              <a:rPr lang="en-US" dirty="0" smtClean="0"/>
            </a:br>
            <a:r>
              <a:rPr lang="ar-IQ" dirty="0" smtClean="0"/>
              <a:t>تبدأ مرجحة المضرب للأعلى بحيث يكون المرفق للخلف والكتف عالياً بنفس الوقت الذي تبدأ فيه الذراع الماسكة بالكرة بحركة المد للأعلى لغرض قذف </a:t>
            </a:r>
            <a:r>
              <a:rPr lang="ar-IQ" dirty="0" err="1" smtClean="0"/>
              <a:t>الكرة </a:t>
            </a:r>
            <a:r>
              <a:rPr lang="ar-IQ" dirty="0" smtClean="0"/>
              <a:t>، وعندما تصل الذراع إلى أقصى امتداد لها يقوم اللاعب بقذف الكرة لارتفاع حوالي قدمان فوقها ولمسافة </a:t>
            </a:r>
            <a:r>
              <a:rPr lang="ar-IQ" dirty="0" err="1" smtClean="0"/>
              <a:t>حوالي </a:t>
            </a:r>
            <a:r>
              <a:rPr lang="ar-IQ" dirty="0" smtClean="0"/>
              <a:t>(6 أنج) أمام إصبع القدم الأمامية  يبدأ اللاعب بمرجحة المضرب للخلف بثني الذراع الضاربة للخلف من مفصل المرفق مع مراعاة عدم ثني مفصل الرسغ ويكون بمستوى </a:t>
            </a:r>
            <a:r>
              <a:rPr lang="ar-IQ" dirty="0" err="1" smtClean="0"/>
              <a:t>الكتف </a:t>
            </a:r>
            <a:r>
              <a:rPr lang="ar-IQ" dirty="0" smtClean="0"/>
              <a:t>، ثم يستمر بالانثناء بزاوية </a:t>
            </a:r>
            <a:r>
              <a:rPr lang="ar-IQ" dirty="0" err="1" smtClean="0"/>
              <a:t>قائمة.</a:t>
            </a:r>
            <a:r>
              <a:rPr lang="ar-IQ" dirty="0" smtClean="0"/>
              <a:t> يركز اللاعب نظره على الكرة ويكون وزن الجسم على القدم الأمامية بينما تكون الذراع الرامية للكرة ممدودة تماماً للأعلى بينما تكون الذراع الضاربة للأعلى والمرفق بمستوى الكتف </a:t>
            </a:r>
            <a:r>
              <a:rPr lang="ar-IQ" dirty="0" err="1" smtClean="0"/>
              <a:t>ومثنيا.</a:t>
            </a:r>
            <a:r>
              <a:rPr lang="ar-IQ" dirty="0" smtClean="0"/>
              <a:t>                </a:t>
            </a:r>
            <a:endParaRPr lang="en-US" dirty="0" smtClean="0"/>
          </a:p>
          <a:p>
            <a:pPr rtl="0"/>
            <a:r>
              <a:rPr lang="en-US" dirty="0" smtClean="0"/>
              <a:t> </a:t>
            </a:r>
          </a:p>
          <a:p>
            <a:r>
              <a:rPr lang="ar-IQ" b="1" dirty="0" smtClean="0"/>
              <a:t>- المرجحة الامامية و نقطة التماس                                          </a:t>
            </a:r>
            <a:r>
              <a:rPr lang="en-US" b="1" dirty="0" smtClean="0"/>
              <a:t>3</a:t>
            </a:r>
            <a:br>
              <a:rPr lang="en-US" b="1" dirty="0" smtClean="0"/>
            </a:br>
            <a:r>
              <a:rPr lang="ar-IQ" dirty="0" smtClean="0"/>
              <a:t>في نهاية المرجحة الخلفية تستمر الذراع الضاربة بالانثناء من المرفق بحيث يكون المضرب خلف الظهر، بعد ذلك يقوم اللاعب بجلب الذراع الضاربة </a:t>
            </a:r>
            <a:r>
              <a:rPr lang="ar-IQ" dirty="0" err="1" smtClean="0"/>
              <a:t>للأمام</a:t>
            </a:r>
            <a:r>
              <a:rPr lang="ar-IQ" dirty="0" smtClean="0"/>
              <a:t> ثم يقوم بخطف الرسغ للأعلى </a:t>
            </a:r>
            <a:r>
              <a:rPr lang="ar-IQ" dirty="0" err="1" smtClean="0"/>
              <a:t>وللأمام</a:t>
            </a:r>
            <a:r>
              <a:rPr lang="ar-IQ" dirty="0" smtClean="0"/>
              <a:t> باتجاه الكرة للقيام بتكملة الحركة ثم للأسفل وباتجاه الجانب الأيسر من الجسم حيث يترك كعب القدم </a:t>
            </a:r>
            <a:r>
              <a:rPr lang="ar-IQ" dirty="0" err="1" smtClean="0"/>
              <a:t>اليمنى </a:t>
            </a:r>
            <a:r>
              <a:rPr lang="ar-IQ" dirty="0" smtClean="0"/>
              <a:t>(الخلفية) الأرض مع مراعاة أن يكون أداء الحركة بشكل انسيابي قدر </a:t>
            </a:r>
            <a:r>
              <a:rPr lang="ar-IQ" dirty="0" err="1" smtClean="0"/>
              <a:t>الإمكان </a:t>
            </a:r>
            <a:r>
              <a:rPr lang="ar-IQ" dirty="0" smtClean="0"/>
              <a:t>،  ثم ينتقل وزن الجسم من القدم اليمنى إلى القدم الأمامية بعد القيام بقذف الكرة للأعلى وإكمال المرجحة </a:t>
            </a:r>
            <a:r>
              <a:rPr lang="ar-IQ" dirty="0" err="1" smtClean="0"/>
              <a:t>الخلفية </a:t>
            </a:r>
            <a:r>
              <a:rPr lang="ar-IQ" dirty="0" smtClean="0"/>
              <a:t>، وفي لحظة ضرب الكرة يكون المضرب والذراع الضاربة بشكل مستقيم مع ميلان الجسم قليلاً </a:t>
            </a:r>
            <a:r>
              <a:rPr lang="ar-IQ" dirty="0" err="1" smtClean="0"/>
              <a:t>للأمام</a:t>
            </a:r>
            <a:r>
              <a:rPr lang="ar-IQ" dirty="0" smtClean="0"/>
              <a:t> بحيث يكون ممدوداً تماماً بدون تصلب  ثم بعد ذلك تضرب الكرة عندما تصل إلى قمة ارتفاعها بعد قذفها، حيث يساعد ذلك على التوقيت الجيد لحظة ملامسة الكرة </a:t>
            </a:r>
            <a:r>
              <a:rPr lang="ar-IQ" dirty="0" err="1" smtClean="0"/>
              <a:t>للمضرب </a:t>
            </a:r>
            <a:r>
              <a:rPr lang="ar-IQ" dirty="0" smtClean="0"/>
              <a:t>(التصادم) بحيث تبقى الذراع ممدودة لضمان عدم تجزئة الحركة                                                                   </a:t>
            </a:r>
            <a:r>
              <a:rPr lang="en-US" dirty="0" smtClean="0"/>
              <a:t> </a:t>
            </a:r>
            <a:r>
              <a:rPr lang="ar-IQ" dirty="0" smtClean="0"/>
              <a:t>                     </a:t>
            </a:r>
            <a:endParaRPr lang="en-US" dirty="0" smtClean="0"/>
          </a:p>
          <a:p>
            <a:endParaRPr lang="ar-IQ"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48680"/>
            <a:ext cx="8229600" cy="6048672"/>
          </a:xfrm>
        </p:spPr>
        <p:txBody>
          <a:bodyPr>
            <a:normAutofit fontScale="62500" lnSpcReduction="20000"/>
          </a:bodyPr>
          <a:lstStyle/>
          <a:p>
            <a:pPr rtl="0"/>
            <a:r>
              <a:rPr lang="ar-IQ" b="1" dirty="0" smtClean="0"/>
              <a:t> الأخطاء الشائعة في أداء ضربة الإرسال                                       </a:t>
            </a:r>
            <a:r>
              <a:rPr lang="en-US" b="1" dirty="0" smtClean="0"/>
              <a:t/>
            </a:r>
            <a:br>
              <a:rPr lang="en-US" b="1" dirty="0" smtClean="0"/>
            </a:br>
            <a:r>
              <a:rPr lang="en-US" dirty="0" smtClean="0"/>
              <a:t> </a:t>
            </a:r>
            <a:r>
              <a:rPr lang="ar-IQ" dirty="0" smtClean="0"/>
              <a:t>1- عدم توافق المرجحة الخلفية مع حركة قذف الكرة للأعلى والسبب هو وضع اليد اليسرى الذي يكون بجانب الساق الأمامية بدلاً من أن تكون أمامها مما يؤدي إلى عدم تحريك الذراعين سوية وبآن </a:t>
            </a:r>
            <a:r>
              <a:rPr lang="ar-IQ" dirty="0" err="1" smtClean="0"/>
              <a:t>واحد.</a:t>
            </a:r>
            <a:r>
              <a:rPr lang="ar-IQ" dirty="0" smtClean="0"/>
              <a:t>                                                                             </a:t>
            </a:r>
            <a:endParaRPr lang="en-US" dirty="0" smtClean="0"/>
          </a:p>
          <a:p>
            <a:pPr rtl="0"/>
            <a:r>
              <a:rPr lang="ar-IQ" dirty="0" smtClean="0"/>
              <a:t>2- قذف الكرة للأعلى يكون واطئاً وذلك لعدم وصول الذراع القاذفة للكرة للارتفاع المطلوب عند قذف الكرة</a:t>
            </a:r>
            <a:r>
              <a:rPr lang="en-US" dirty="0" smtClean="0"/>
              <a:t>.</a:t>
            </a:r>
          </a:p>
          <a:p>
            <a:pPr rtl="0"/>
            <a:r>
              <a:rPr lang="ar-IQ" dirty="0" smtClean="0"/>
              <a:t>- قذف الكرة يكون بعيداً للخلف</a:t>
            </a:r>
            <a:r>
              <a:rPr lang="en-US" dirty="0" smtClean="0"/>
              <a:t>3</a:t>
            </a:r>
          </a:p>
          <a:p>
            <a:pPr rtl="0"/>
            <a:r>
              <a:rPr lang="ar-IQ" dirty="0" smtClean="0"/>
              <a:t>- عدم وصول المرفق إلى مستوى الكتف في نهاية المرجحة الخلفية</a:t>
            </a:r>
            <a:r>
              <a:rPr lang="en-US" dirty="0" smtClean="0"/>
              <a:t>4</a:t>
            </a:r>
          </a:p>
          <a:p>
            <a:pPr rtl="0"/>
            <a:r>
              <a:rPr lang="ar-IQ" dirty="0" smtClean="0"/>
              <a:t>5- عدم وصول المضرب إلى المسافة المطلوبة خلف الظهر مع حركة ثني الرسغ بدلاً من أن تكون من مفصل المرفق</a:t>
            </a:r>
            <a:endParaRPr lang="en-US" dirty="0" smtClean="0"/>
          </a:p>
          <a:p>
            <a:pPr rtl="0"/>
            <a:r>
              <a:rPr lang="ar-IQ" dirty="0" smtClean="0"/>
              <a:t>استدارة الجانب الأيمن </a:t>
            </a:r>
            <a:r>
              <a:rPr lang="ar-IQ" dirty="0" err="1" smtClean="0"/>
              <a:t>للأمام</a:t>
            </a:r>
            <a:r>
              <a:rPr lang="ar-IQ" dirty="0" smtClean="0"/>
              <a:t> بشكل مبكر وقبل اتصال الكرة بالمضرب</a:t>
            </a:r>
            <a:r>
              <a:rPr lang="en-US" dirty="0" smtClean="0"/>
              <a:t>-6</a:t>
            </a:r>
          </a:p>
          <a:p>
            <a:pPr rtl="0"/>
            <a:r>
              <a:rPr lang="ar-IQ" dirty="0" smtClean="0"/>
              <a:t>7- يمكن اتجاه حركة المضرب للأسفل بدلاً من أن تكون للأعلى نتيجة عدم كفاءة حركة الرسغ</a:t>
            </a:r>
            <a:endParaRPr lang="en-US" dirty="0" smtClean="0"/>
          </a:p>
          <a:p>
            <a:pPr rtl="0"/>
            <a:r>
              <a:rPr lang="en-US" dirty="0" smtClean="0"/>
              <a:t> </a:t>
            </a:r>
            <a:r>
              <a:rPr lang="ar-IQ" dirty="0" smtClean="0"/>
              <a:t>تصلب الجسم وعدم أداء الحركة بشكل انسيابي</a:t>
            </a:r>
            <a:r>
              <a:rPr lang="en-US" dirty="0" smtClean="0"/>
              <a:t>- 8</a:t>
            </a:r>
          </a:p>
          <a:p>
            <a:pPr rtl="0"/>
            <a:r>
              <a:rPr lang="ar-IQ" dirty="0" smtClean="0"/>
              <a:t>9- عدم توازن الجسم بشكل جيد وذلك بسبب عدم ارتكاز القدم اليسرى بكاملها على الأرض.</a:t>
            </a:r>
            <a:endParaRPr lang="en-US" dirty="0" smtClean="0"/>
          </a:p>
          <a:p>
            <a:pPr rtl="0"/>
            <a:r>
              <a:rPr lang="en-US" dirty="0" smtClean="0"/>
              <a:t> </a:t>
            </a:r>
          </a:p>
          <a:p>
            <a:pPr rtl="0"/>
            <a:r>
              <a:rPr lang="ar-SA" b="1" dirty="0" smtClean="0"/>
              <a:t> لمهارة الارسال عند الاداء عدة انواع ممكن اداؤها حسب خطط الاداء وهي:</a:t>
            </a:r>
            <a:endParaRPr lang="en-US" dirty="0" smtClean="0"/>
          </a:p>
          <a:p>
            <a:pPr rtl="0"/>
            <a:r>
              <a:rPr lang="ar-SA" b="1" dirty="0" smtClean="0"/>
              <a:t> </a:t>
            </a:r>
            <a:endParaRPr lang="en-US" dirty="0" smtClean="0"/>
          </a:p>
          <a:p>
            <a:pPr rtl="0"/>
            <a:r>
              <a:rPr lang="ar-IQ" dirty="0" err="1" smtClean="0"/>
              <a:t>)</a:t>
            </a:r>
            <a:r>
              <a:rPr lang="en-US" dirty="0" smtClean="0"/>
              <a:t>Flat serves</a:t>
            </a:r>
            <a:r>
              <a:rPr lang="ar-IQ" dirty="0" smtClean="0"/>
              <a:t>الارسال </a:t>
            </a:r>
            <a:r>
              <a:rPr lang="ar-IQ" dirty="0" err="1" smtClean="0"/>
              <a:t>المستقيم (</a:t>
            </a:r>
            <a:r>
              <a:rPr lang="en-US" dirty="0" smtClean="0"/>
              <a:t> -1 </a:t>
            </a:r>
          </a:p>
          <a:p>
            <a:r>
              <a:rPr lang="ar-IQ" dirty="0" smtClean="0"/>
              <a:t>2- الإرسال </a:t>
            </a:r>
            <a:r>
              <a:rPr lang="ar-IQ" dirty="0" err="1" smtClean="0"/>
              <a:t>القاطع (</a:t>
            </a:r>
            <a:r>
              <a:rPr lang="en-GB" dirty="0" smtClean="0"/>
              <a:t>Slice Serve</a:t>
            </a:r>
            <a:r>
              <a:rPr lang="ar-IQ" dirty="0" smtClean="0"/>
              <a:t>) ذو الدوران الجانبي.</a:t>
            </a:r>
            <a:endParaRPr lang="en-US" dirty="0" smtClean="0"/>
          </a:p>
          <a:p>
            <a:r>
              <a:rPr lang="ar-SA" dirty="0" err="1" smtClean="0"/>
              <a:t>3-</a:t>
            </a:r>
            <a:r>
              <a:rPr lang="ar-SA" dirty="0" smtClean="0"/>
              <a:t> </a:t>
            </a:r>
            <a:r>
              <a:rPr lang="ar-IQ" dirty="0" smtClean="0"/>
              <a:t>الإرسال بالدوران </a:t>
            </a:r>
            <a:r>
              <a:rPr lang="ar-IQ" dirty="0" err="1" smtClean="0"/>
              <a:t>العلوي (</a:t>
            </a:r>
            <a:r>
              <a:rPr lang="en-US" dirty="0" smtClean="0"/>
              <a:t>Top Spin Serve</a:t>
            </a:r>
            <a:r>
              <a:rPr lang="ar-IQ" dirty="0" err="1" smtClean="0"/>
              <a:t>).</a:t>
            </a:r>
            <a:endParaRPr lang="ar-IQ" dirty="0"/>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TotalTime>
  <Words>260</Words>
  <Application>Microsoft Office PowerPoint</Application>
  <PresentationFormat>عرض على الشاشة (3:4)‏</PresentationFormat>
  <Paragraphs>28</Paragraphs>
  <Slides>2</Slides>
  <Notes>0</Notes>
  <HiddenSlides>0</HiddenSlides>
  <MMClips>0</MMClips>
  <ScaleCrop>false</ScaleCrop>
  <HeadingPairs>
    <vt:vector size="4" baseType="variant">
      <vt:variant>
        <vt:lpstr>سمة</vt:lpstr>
      </vt:variant>
      <vt:variant>
        <vt:i4>1</vt:i4>
      </vt:variant>
      <vt:variant>
        <vt:lpstr>عناوين الشرائح</vt:lpstr>
      </vt:variant>
      <vt:variant>
        <vt:i4>2</vt:i4>
      </vt:variant>
    </vt:vector>
  </HeadingPairs>
  <TitlesOfParts>
    <vt:vector size="3" baseType="lpstr">
      <vt:lpstr>سمة Office</vt:lpstr>
      <vt:lpstr>مهارة الارسال</vt:lpstr>
      <vt:lpstr>الشريحة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مهارة الارسال</dc:title>
  <dc:creator>مكي</dc:creator>
  <cp:lastModifiedBy>مكي</cp:lastModifiedBy>
  <cp:revision>5</cp:revision>
  <dcterms:created xsi:type="dcterms:W3CDTF">2018-12-10T19:48:08Z</dcterms:created>
  <dcterms:modified xsi:type="dcterms:W3CDTF">2018-12-11T11:02:38Z</dcterms:modified>
</cp:coreProperties>
</file>