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sldIdLst>
    <p:sldId id="256" r:id="rId2"/>
    <p:sldId id="257" r:id="rId3"/>
    <p:sldId id="279" r:id="rId4"/>
    <p:sldId id="280" r:id="rId5"/>
    <p:sldId id="281" r:id="rId6"/>
    <p:sldId id="282" r:id="rId7"/>
    <p:sldId id="283" r:id="rId8"/>
    <p:sldId id="284" r:id="rId9"/>
    <p:sldId id="285" r:id="rId10"/>
    <p:sldId id="287" r:id="rId11"/>
    <p:sldId id="286" r:id="rId12"/>
    <p:sldId id="278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EC32"/>
    <a:srgbClr val="FFD5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نمط متوسط 2 - تميي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النمط المتوسط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نمط متوسط 2 - تميي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نمط متوسط 2 - تميي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نمط متوسط 2 - تميي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176" autoAdjust="0"/>
    <p:restoredTop sz="94660"/>
  </p:normalViewPr>
  <p:slideViewPr>
    <p:cSldViewPr snapToGrid="0">
      <p:cViewPr varScale="1">
        <p:scale>
          <a:sx n="74" d="100"/>
          <a:sy n="74" d="100"/>
        </p:scale>
        <p:origin x="-726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2523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0645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9672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84158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2247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44621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9302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8584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9337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4832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161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14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12/27/2017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6991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2223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12/27/2017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0779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0081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0745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2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smtClean="0"/>
              <a:pPr/>
              <a:t>12/27/2017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34259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1948070"/>
            <a:ext cx="8070574" cy="1630016"/>
          </a:xfrm>
        </p:spPr>
        <p:txBody>
          <a:bodyPr>
            <a:noAutofit/>
          </a:bodyPr>
          <a:lstStyle/>
          <a:p>
            <a:r>
              <a:rPr lang="ar-IQ" sz="54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المحاضرة </a:t>
            </a:r>
            <a:r>
              <a:rPr lang="ar-IQ" sz="54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الخامسة</a:t>
            </a:r>
            <a:r>
              <a:rPr lang="ar-IQ" sz="54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/>
            </a:r>
            <a:br>
              <a:rPr lang="ar-IQ" sz="54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</a:br>
            <a:r>
              <a:rPr lang="ar-IQ" sz="54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IQ" sz="54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اساسيات الحاســــــــــــــــــوب</a:t>
            </a:r>
            <a:endParaRPr lang="en-GB" sz="5400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67409" y="5022572"/>
            <a:ext cx="3339547" cy="1550505"/>
          </a:xfrm>
        </p:spPr>
        <p:txBody>
          <a:bodyPr>
            <a:normAutofit fontScale="70000" lnSpcReduction="20000"/>
          </a:bodyPr>
          <a:lstStyle/>
          <a:p>
            <a:endParaRPr lang="en-GB" dirty="0"/>
          </a:p>
          <a:p>
            <a:r>
              <a:rPr lang="ar-IQ" sz="6000" cap="all" dirty="0">
                <a:ln w="3175" cmpd="sng">
                  <a:noFill/>
                </a:ln>
                <a:solidFill>
                  <a:schemeClr val="tx1"/>
                </a:solidFill>
                <a:latin typeface="Arabic Typesetting" panose="03020402040406030203" pitchFamily="66" charset="-78"/>
                <a:ea typeface="+mj-ea"/>
                <a:cs typeface="Arabic Typesetting" panose="03020402040406030203" pitchFamily="66" charset="-78"/>
              </a:rPr>
              <a:t>اعداد: الاستاذ غدير رعد</a:t>
            </a:r>
          </a:p>
          <a:p>
            <a:endParaRPr lang="en-GB" sz="6400" cap="all" dirty="0">
              <a:ln w="3175" cmpd="sng">
                <a:noFill/>
              </a:ln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229061" y="165651"/>
            <a:ext cx="4366591" cy="1709530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rmAutofit fontScale="475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ar-IQ" sz="8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جامعة البصرة/كلية التربية للبنات</a:t>
            </a:r>
          </a:p>
          <a:p>
            <a:r>
              <a:rPr lang="ar-IQ" sz="8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قسم العلوم التربوية و النفسية</a:t>
            </a:r>
          </a:p>
          <a:p>
            <a:r>
              <a:rPr lang="ar-IQ" sz="8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مرحلة </a:t>
            </a:r>
            <a:r>
              <a:rPr lang="en-US" sz="88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اولى</a:t>
            </a:r>
            <a:endParaRPr lang="en-GB" sz="8800" dirty="0"/>
          </a:p>
        </p:txBody>
      </p:sp>
    </p:spTree>
    <p:extLst>
      <p:ext uri="{BB962C8B-B14F-4D97-AF65-F5344CB8AC3E}">
        <p14:creationId xmlns:p14="http://schemas.microsoft.com/office/powerpoint/2010/main" val="2606317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الفصل الرابع: نظام التشغيل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961708" y="1528549"/>
            <a:ext cx="8694845" cy="4808631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en-US" sz="3200" b="1" u="sng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تخصيص</a:t>
            </a:r>
            <a:r>
              <a:rPr lang="en-US" sz="32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IQ" sz="32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شريط المهام (</a:t>
            </a:r>
            <a:r>
              <a:rPr lang="ar-IQ" sz="3200" b="1" u="sng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TaskBar</a:t>
            </a:r>
            <a:r>
              <a:rPr lang="en-US" sz="32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customize</a:t>
            </a:r>
            <a:r>
              <a:rPr lang="ar-IQ" sz="32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):</a:t>
            </a:r>
            <a:endParaRPr lang="ar-IQ" sz="3200" b="1" u="sng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algn="r" rtl="1">
              <a:buFont typeface="Arial" pitchFamily="34" charset="0"/>
              <a:buChar char="•"/>
            </a:pP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تغيير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مساحة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شريط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المهام</a:t>
            </a:r>
            <a:endParaRPr lang="en-US" sz="3200" dirty="0" smtClean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algn="r" rtl="1">
              <a:buFont typeface="Arial" pitchFamily="34" charset="0"/>
              <a:buChar char="•"/>
            </a:pP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اضافة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شريط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ادوات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الى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شريط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المهام</a:t>
            </a:r>
            <a:endParaRPr lang="en-US" sz="3200" dirty="0" smtClean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algn="r" rtl="1">
              <a:buFont typeface="Arial" pitchFamily="34" charset="0"/>
              <a:buChar char="•"/>
            </a:pP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تغيير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مكان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شريط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المهام</a:t>
            </a:r>
            <a:endParaRPr lang="en-US" sz="3200" dirty="0" smtClean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algn="r" rtl="1">
              <a:buFont typeface="Arial" pitchFamily="34" charset="0"/>
              <a:buChar char="•"/>
            </a:pPr>
            <a:endParaRPr lang="en-US" sz="3200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algn="r" rtl="1">
              <a:buFont typeface="Arial" pitchFamily="34" charset="0"/>
              <a:buChar char="•"/>
            </a:pPr>
            <a:endParaRPr lang="en-US" sz="3200" dirty="0" smtClean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algn="r" rtl="1">
              <a:buFont typeface="Arial" pitchFamily="34" charset="0"/>
              <a:buChar char="•"/>
            </a:pPr>
            <a:endParaRPr lang="en-US" sz="3200" dirty="0" smtClean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293218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الفصل الرابع: نظام التشغيل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961708" y="1528549"/>
            <a:ext cx="8694845" cy="4808631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en-US" sz="3200" b="1" u="sng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منطقة</a:t>
            </a:r>
            <a:r>
              <a:rPr lang="en-US" sz="32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b="1" u="sng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الاشعارات</a:t>
            </a:r>
            <a:r>
              <a:rPr lang="en-US" sz="32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:</a:t>
            </a:r>
          </a:p>
          <a:p>
            <a:pPr algn="r" rtl="1">
              <a:buFont typeface="Arial" pitchFamily="34" charset="0"/>
              <a:buChar char="•"/>
            </a:pPr>
            <a:r>
              <a:rPr lang="en-US" sz="3200" dirty="0" err="1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تتضمن</a:t>
            </a:r>
            <a:r>
              <a:rPr lang="en-US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على</a:t>
            </a:r>
            <a:r>
              <a:rPr lang="en-US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الساعة</a:t>
            </a:r>
            <a:r>
              <a:rPr lang="en-US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و </a:t>
            </a:r>
            <a:r>
              <a:rPr lang="en-US" sz="3200" dirty="0" err="1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التاريخ</a:t>
            </a:r>
            <a:r>
              <a:rPr lang="en-US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و </a:t>
            </a:r>
            <a:r>
              <a:rPr lang="en-US" sz="3200" dirty="0" err="1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مجموعة</a:t>
            </a:r>
            <a:r>
              <a:rPr lang="en-US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من</a:t>
            </a:r>
            <a:r>
              <a:rPr lang="en-US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الرموز</a:t>
            </a:r>
            <a:endParaRPr lang="en-US" sz="3200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algn="r" rtl="1">
              <a:buFont typeface="Arial" pitchFamily="34" charset="0"/>
              <a:buChar char="•"/>
            </a:pPr>
            <a:r>
              <a:rPr lang="en-US" sz="3200" dirty="0" err="1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يؤدي</a:t>
            </a:r>
            <a:r>
              <a:rPr lang="en-US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التاشير</a:t>
            </a:r>
            <a:r>
              <a:rPr lang="en-US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بالماوس</a:t>
            </a:r>
            <a:r>
              <a:rPr lang="en-US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على</a:t>
            </a:r>
            <a:r>
              <a:rPr lang="en-US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احد</a:t>
            </a:r>
            <a:r>
              <a:rPr lang="en-US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الايقونات</a:t>
            </a:r>
            <a:r>
              <a:rPr lang="en-US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الى</a:t>
            </a:r>
            <a:r>
              <a:rPr lang="en-US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عرض</a:t>
            </a:r>
            <a:r>
              <a:rPr lang="en-US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معلومات</a:t>
            </a:r>
            <a:r>
              <a:rPr lang="en-US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مهمة</a:t>
            </a:r>
            <a:r>
              <a:rPr lang="en-US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عن</a:t>
            </a:r>
            <a:r>
              <a:rPr lang="en-US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الايقونه</a:t>
            </a:r>
            <a:endParaRPr lang="en-US" sz="3200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marL="0" indent="0" algn="r" rtl="1">
              <a:buNone/>
            </a:pPr>
            <a:endParaRPr lang="en-US" sz="3200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957479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8274" y="1234440"/>
            <a:ext cx="8534400" cy="3615267"/>
          </a:xfrm>
        </p:spPr>
        <p:txBody>
          <a:bodyPr>
            <a:normAutofit/>
          </a:bodyPr>
          <a:lstStyle/>
          <a:p>
            <a:pPr marL="0" indent="0" algn="ctr" rtl="1">
              <a:buNone/>
            </a:pPr>
            <a:r>
              <a:rPr lang="en-US" sz="7200" cap="all" dirty="0" smtClean="0">
                <a:ln w="3175" cmpd="sng">
                  <a:noFill/>
                </a:ln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نهاية المحاضرة الخامسة</a:t>
            </a:r>
            <a:endParaRPr lang="en-GB" sz="7200" cap="all" dirty="0">
              <a:ln w="3175" cmpd="sng">
                <a:noFill/>
              </a:ln>
              <a:solidFill>
                <a:srgbClr val="FF000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966177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الفصل الرابع: نظام التشغيل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2166425" y="984738"/>
            <a:ext cx="8694845" cy="4656406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IQ" sz="32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مكونات سطح المكتب:</a:t>
            </a:r>
            <a:endParaRPr lang="ar-IQ" sz="3200" b="1" u="sng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marL="514350" indent="-514350" algn="r" rtl="1">
              <a:buFont typeface="+mj-lt"/>
              <a:buAutoNum type="arabicPeriod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قائمة البدء (</a:t>
            </a:r>
            <a:r>
              <a:rPr lang="ar-IQ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Start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IQ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Menu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شريط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المهام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(Taskbar)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سطح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المكتب</a:t>
            </a:r>
            <a:endParaRPr lang="en-GB" sz="3200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921660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الفصل الرابع: نظام التشغيل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2166425" y="984738"/>
            <a:ext cx="8694845" cy="4656406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IQ" sz="32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قائمة </a:t>
            </a:r>
            <a:r>
              <a:rPr lang="ar-IQ" sz="3200" b="1" u="sng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البدء (</a:t>
            </a:r>
            <a:r>
              <a:rPr lang="ar-IQ" sz="3200" b="1" u="sng" dirty="0" err="1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Start</a:t>
            </a:r>
            <a:r>
              <a:rPr lang="ar-IQ" sz="3200" b="1" u="sng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IQ" sz="3200" b="1" u="sng" dirty="0" err="1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Menu</a:t>
            </a:r>
            <a:r>
              <a:rPr lang="ar-IQ" sz="3200" b="1" u="sng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</a:t>
            </a:r>
          </a:p>
          <a:p>
            <a:pPr algn="r" rtl="1">
              <a:buFont typeface="Arial" pitchFamily="34" charset="0"/>
              <a:buChar char="•"/>
            </a:pP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يستخدم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لاستكشاف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الوندوز</a:t>
            </a:r>
            <a:endParaRPr lang="en-US" sz="3200" dirty="0" smtClean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algn="r" rtl="1">
              <a:buFont typeface="Arial" pitchFamily="34" charset="0"/>
              <a:buChar char="•"/>
            </a:pP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في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اعلى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الجانب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الايسر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توجد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التطبيقات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المستخدمة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مؤخرا</a:t>
            </a:r>
            <a:endParaRPr lang="ar-IQ" sz="3200" dirty="0" smtClean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algn="r" rtl="1">
              <a:buFont typeface="Arial" pitchFamily="34" charset="0"/>
              <a:buChar char="•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السهم الاسود بجانب اسم التطبيق يظهر اخر الملفات التي تم فتحها مع هذا التطبيق</a:t>
            </a:r>
            <a:endParaRPr lang="en-US" sz="3200" dirty="0" smtClean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marL="0" indent="0" algn="r" rtl="1">
              <a:buNone/>
            </a:pPr>
            <a:endParaRPr lang="en-GB" sz="3200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52705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الفصل الرابع: نظام التشغيل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2166425" y="984738"/>
            <a:ext cx="8694845" cy="4656406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IQ" sz="32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قائمة </a:t>
            </a:r>
            <a:r>
              <a:rPr lang="ar-IQ" sz="3200" b="1" u="sng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البدء (</a:t>
            </a:r>
            <a:r>
              <a:rPr lang="ar-IQ" sz="3200" b="1" u="sng" dirty="0" err="1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Start</a:t>
            </a:r>
            <a:r>
              <a:rPr lang="ar-IQ" sz="3200" b="1" u="sng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IQ" sz="3200" b="1" u="sng" dirty="0" err="1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Menu</a:t>
            </a:r>
            <a:r>
              <a:rPr lang="ar-IQ" sz="32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 في نهاية الجانب </a:t>
            </a:r>
            <a:r>
              <a:rPr lang="ar-IQ" sz="3200" b="1" u="sng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الايسر</a:t>
            </a:r>
            <a:r>
              <a:rPr lang="ar-IQ" sz="32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:</a:t>
            </a:r>
            <a:endParaRPr lang="ar-IQ" sz="3200" b="1" u="sng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algn="r" rtl="1">
              <a:buFont typeface="Arial" pitchFamily="34" charset="0"/>
              <a:buChar char="•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كافة البرامج (</a:t>
            </a:r>
            <a:r>
              <a:rPr lang="ar-IQ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All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IQ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Programs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</a:t>
            </a:r>
          </a:p>
          <a:p>
            <a:pPr algn="r" rtl="1">
              <a:buFont typeface="Arial" pitchFamily="34" charset="0"/>
              <a:buChar char="•"/>
            </a:pP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حقل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البحث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عن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البرامج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و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الملفات</a:t>
            </a:r>
            <a:r>
              <a:rPr lang="en-US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(Search Programs and Files)</a:t>
            </a:r>
          </a:p>
          <a:p>
            <a:pPr marL="0" indent="0" algn="r" rtl="1">
              <a:buNone/>
            </a:pPr>
            <a:endParaRPr lang="en-GB" sz="3200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842085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الفصل الرابع: نظام التشغيل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446663" y="1487605"/>
            <a:ext cx="9416955" cy="5199798"/>
          </a:xfrm>
        </p:spPr>
        <p:txBody>
          <a:bodyPr>
            <a:normAutofit fontScale="92500" lnSpcReduction="10000"/>
          </a:bodyPr>
          <a:lstStyle/>
          <a:p>
            <a:pPr marL="0" indent="0" algn="r" rtl="1">
              <a:buNone/>
            </a:pPr>
            <a:r>
              <a:rPr lang="ar-IQ" sz="32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قائمة </a:t>
            </a:r>
            <a:r>
              <a:rPr lang="ar-IQ" sz="3200" b="1" u="sng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البدء (</a:t>
            </a:r>
            <a:r>
              <a:rPr lang="ar-IQ" sz="3200" b="1" u="sng" dirty="0" err="1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Start</a:t>
            </a:r>
            <a:r>
              <a:rPr lang="ar-IQ" sz="3200" b="1" u="sng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IQ" sz="3200" b="1" u="sng" dirty="0" err="1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Menu</a:t>
            </a:r>
            <a:r>
              <a:rPr lang="ar-IQ" sz="32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 في الجانب </a:t>
            </a:r>
            <a:r>
              <a:rPr lang="ar-IQ" sz="3200" b="1" u="sng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الايمن</a:t>
            </a:r>
            <a:r>
              <a:rPr lang="ar-IQ" sz="32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:</a:t>
            </a:r>
            <a:endParaRPr lang="ar-IQ" sz="3200" b="1" u="sng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algn="r" rtl="1">
              <a:buFont typeface="Arial" pitchFamily="34" charset="0"/>
              <a:buChar char="•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يسمح بالوصول الى مجموعة من الخيارات منها (مجلدات </a:t>
            </a:r>
            <a:r>
              <a:rPr lang="ar-IQ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الوندوز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, المساعدة و الدعم, لوحة التحكم,....)</a:t>
            </a:r>
          </a:p>
          <a:p>
            <a:pPr algn="r" rtl="1">
              <a:buFont typeface="Arial" pitchFamily="34" charset="0"/>
              <a:buChar char="•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تشغيل و ايقاف الحاسوب(</a:t>
            </a:r>
            <a:r>
              <a:rPr lang="ar-IQ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Shut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IQ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down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):</a:t>
            </a:r>
          </a:p>
          <a:p>
            <a:pPr lvl="1" algn="r" rtl="1">
              <a:buFont typeface="Arial" pitchFamily="34" charset="0"/>
              <a:buChar char="•"/>
            </a:pPr>
            <a:r>
              <a:rPr lang="ar-IQ" sz="30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ايقاف التشغيل </a:t>
            </a:r>
            <a:r>
              <a:rPr lang="ar-IQ" sz="30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Shut</a:t>
            </a:r>
            <a:r>
              <a:rPr lang="ar-IQ" sz="30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IQ" sz="30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down</a:t>
            </a:r>
            <a:endParaRPr lang="ar-IQ" sz="3000" dirty="0" smtClean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lvl="1" algn="r" rtl="1">
              <a:buFont typeface="Arial" pitchFamily="34" charset="0"/>
              <a:buChar char="•"/>
            </a:pPr>
            <a:r>
              <a:rPr lang="ar-IQ" sz="30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تبديل المستخدم </a:t>
            </a:r>
            <a:r>
              <a:rPr lang="ar-IQ" sz="30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Switch</a:t>
            </a:r>
            <a:r>
              <a:rPr lang="ar-IQ" sz="30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IQ" sz="30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user</a:t>
            </a:r>
            <a:endParaRPr lang="ar-IQ" sz="3000" dirty="0" smtClean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lvl="1" algn="r" rtl="1">
              <a:buFont typeface="Arial" pitchFamily="34" charset="0"/>
              <a:buChar char="•"/>
            </a:pPr>
            <a:r>
              <a:rPr lang="ar-IQ" sz="30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تسجيل الخروج </a:t>
            </a:r>
            <a:r>
              <a:rPr lang="ar-IQ" sz="30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Log</a:t>
            </a:r>
            <a:r>
              <a:rPr lang="ar-IQ" sz="30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IQ" sz="30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off</a:t>
            </a:r>
            <a:endParaRPr lang="ar-IQ" sz="3000" dirty="0" smtClean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lvl="1" algn="r" rtl="1">
              <a:buFont typeface="Arial" pitchFamily="34" charset="0"/>
              <a:buChar char="•"/>
            </a:pPr>
            <a:r>
              <a:rPr lang="ar-IQ" sz="30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تامين </a:t>
            </a:r>
            <a:r>
              <a:rPr lang="ar-IQ" sz="3000" strike="sngStrike" dirty="0" err="1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L</a:t>
            </a:r>
            <a:r>
              <a:rPr lang="ar-IQ" sz="3000" strike="sngStrike" dirty="0" err="1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og</a:t>
            </a:r>
            <a:r>
              <a:rPr lang="ar-IQ" sz="3000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IQ" sz="3000" dirty="0" err="1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L</a:t>
            </a:r>
            <a:r>
              <a:rPr lang="ar-IQ" sz="30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ock</a:t>
            </a:r>
            <a:endParaRPr lang="ar-IQ" sz="3000" dirty="0" smtClean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lvl="1" algn="r" rtl="1">
              <a:buFont typeface="Arial" pitchFamily="34" charset="0"/>
              <a:buChar char="•"/>
            </a:pPr>
            <a:r>
              <a:rPr lang="ar-IQ" sz="30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اعادة تشغيل </a:t>
            </a:r>
            <a:r>
              <a:rPr lang="ar-IQ" sz="30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Restart</a:t>
            </a:r>
            <a:endParaRPr lang="ar-IQ" sz="3000" dirty="0" smtClean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lvl="1" algn="r" rtl="1">
              <a:buFont typeface="Arial" pitchFamily="34" charset="0"/>
              <a:buChar char="•"/>
            </a:pPr>
            <a:r>
              <a:rPr lang="ar-IQ" sz="30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ايقاف مؤقت Sleep, </a:t>
            </a:r>
            <a:r>
              <a:rPr lang="ar-IQ" sz="30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Hibernate</a:t>
            </a:r>
            <a:endParaRPr lang="en-US" sz="3000" dirty="0" smtClean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marL="0" indent="0" algn="r" rtl="1">
              <a:buNone/>
            </a:pPr>
            <a:endParaRPr lang="en-GB" sz="3200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403256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الفصل الرابع: نظام التشغيل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6878472" y="1583140"/>
            <a:ext cx="4708477" cy="573206"/>
          </a:xfrm>
        </p:spPr>
        <p:txBody>
          <a:bodyPr>
            <a:normAutofit lnSpcReduction="10000"/>
          </a:bodyPr>
          <a:lstStyle/>
          <a:p>
            <a:pPr marL="0" indent="0" algn="r" rtl="1">
              <a:buNone/>
            </a:pPr>
            <a:r>
              <a:rPr lang="ar-IQ" sz="32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الفرق بين وضع السكون و وضع السبات:</a:t>
            </a:r>
            <a:endParaRPr lang="ar-IQ" sz="3200" b="1" u="sng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graphicFrame>
        <p:nvGraphicFramePr>
          <p:cNvPr id="2" name="جدول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5116203"/>
              </p:ext>
            </p:extLst>
          </p:nvPr>
        </p:nvGraphicFramePr>
        <p:xfrm>
          <a:off x="477673" y="2197289"/>
          <a:ext cx="10877265" cy="4343267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937983"/>
                <a:gridCol w="4244454"/>
                <a:gridCol w="4694828"/>
              </a:tblGrid>
              <a:tr h="562110"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IQ" dirty="0" smtClean="0"/>
                        <a:t>السكون Sleep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IQ" dirty="0" smtClean="0"/>
                        <a:t>السبات </a:t>
                      </a:r>
                      <a:r>
                        <a:rPr lang="ar-IQ" dirty="0" err="1" smtClean="0"/>
                        <a:t>Hibernate</a:t>
                      </a:r>
                      <a:endParaRPr lang="ar-SA" dirty="0"/>
                    </a:p>
                  </a:txBody>
                  <a:tcPr anchor="ctr"/>
                </a:tc>
              </a:tr>
              <a:tr h="763637">
                <a:tc>
                  <a:txBody>
                    <a:bodyPr/>
                    <a:lstStyle/>
                    <a:p>
                      <a:pPr algn="ctr" rtl="1"/>
                      <a:r>
                        <a:rPr lang="ar-IQ" dirty="0" smtClean="0"/>
                        <a:t>المهمة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IQ" dirty="0" smtClean="0"/>
                        <a:t>تحفظ البرامج المفتوحة في ذاكرة RAM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IQ" dirty="0" smtClean="0"/>
                        <a:t>تحفظ</a:t>
                      </a:r>
                      <a:r>
                        <a:rPr lang="ar-IQ" baseline="0" dirty="0" smtClean="0"/>
                        <a:t> البرامج المفتوحة في القرص الصلب</a:t>
                      </a:r>
                      <a:endParaRPr lang="ar-SA" dirty="0"/>
                    </a:p>
                  </a:txBody>
                  <a:tcPr anchor="ctr"/>
                </a:tc>
              </a:tr>
              <a:tr h="763637">
                <a:tc>
                  <a:txBody>
                    <a:bodyPr/>
                    <a:lstStyle/>
                    <a:p>
                      <a:pPr algn="ctr" rtl="1"/>
                      <a:r>
                        <a:rPr lang="ar-IQ" dirty="0" smtClean="0"/>
                        <a:t>المزايا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IQ" dirty="0" smtClean="0"/>
                        <a:t>سريع عند</a:t>
                      </a:r>
                      <a:r>
                        <a:rPr lang="ar-IQ" baseline="0" dirty="0" smtClean="0"/>
                        <a:t> تشغيل الحاسوب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 algn="r" rtl="1">
                        <a:buFont typeface="Arial" pitchFamily="34" charset="0"/>
                        <a:buChar char="•"/>
                      </a:pPr>
                      <a:r>
                        <a:rPr lang="ar-IQ" dirty="0" smtClean="0"/>
                        <a:t>لا تستهلك</a:t>
                      </a:r>
                      <a:r>
                        <a:rPr lang="ar-IQ" baseline="0" dirty="0" smtClean="0"/>
                        <a:t> اي طاقة من الجهاز</a:t>
                      </a:r>
                    </a:p>
                    <a:p>
                      <a:pPr marL="285750" indent="-285750" algn="r" rtl="1">
                        <a:buFont typeface="Arial" pitchFamily="34" charset="0"/>
                        <a:buChar char="•"/>
                      </a:pPr>
                      <a:r>
                        <a:rPr lang="ar-IQ" baseline="0" dirty="0" smtClean="0"/>
                        <a:t>المعلومات المخزنة و المفتوحة لا تضيع عند فصل الكهرباء</a:t>
                      </a:r>
                    </a:p>
                    <a:p>
                      <a:pPr marL="285750" indent="-285750" algn="r" rtl="1">
                        <a:buFont typeface="Arial" pitchFamily="34" charset="0"/>
                        <a:buChar char="•"/>
                      </a:pPr>
                      <a:r>
                        <a:rPr lang="ar-IQ" baseline="0" dirty="0" smtClean="0"/>
                        <a:t>مخصص اكثر </a:t>
                      </a:r>
                      <a:r>
                        <a:rPr lang="ar-IQ" baseline="0" dirty="0" err="1" smtClean="0"/>
                        <a:t>لاجهزة</a:t>
                      </a:r>
                      <a:r>
                        <a:rPr lang="ar-IQ" baseline="0" dirty="0" smtClean="0"/>
                        <a:t> المحمول</a:t>
                      </a:r>
                      <a:endParaRPr lang="ar-SA" dirty="0"/>
                    </a:p>
                  </a:txBody>
                  <a:tcPr anchor="ctr"/>
                </a:tc>
              </a:tr>
              <a:tr h="763637">
                <a:tc>
                  <a:txBody>
                    <a:bodyPr/>
                    <a:lstStyle/>
                    <a:p>
                      <a:pPr algn="ctr" rtl="1"/>
                      <a:r>
                        <a:rPr lang="ar-IQ" dirty="0" smtClean="0"/>
                        <a:t>العيوب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 algn="r" rtl="1">
                        <a:buFont typeface="Arial" pitchFamily="34" charset="0"/>
                        <a:buChar char="•"/>
                      </a:pPr>
                      <a:r>
                        <a:rPr lang="ar-IQ" baseline="0" dirty="0" smtClean="0"/>
                        <a:t>استهلاك الطاقة</a:t>
                      </a:r>
                    </a:p>
                    <a:p>
                      <a:pPr marL="285750" indent="-285750" algn="r" rtl="1">
                        <a:buFont typeface="Arial" pitchFamily="34" charset="0"/>
                        <a:buChar char="•"/>
                      </a:pPr>
                      <a:r>
                        <a:rPr lang="ar-IQ" baseline="0" dirty="0" smtClean="0"/>
                        <a:t>تضيع المعلومات عند فصل الطاقة او نفاذ البطارية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IQ" dirty="0" smtClean="0"/>
                        <a:t>البطيء</a:t>
                      </a:r>
                      <a:r>
                        <a:rPr lang="ar-IQ" baseline="0" dirty="0" smtClean="0"/>
                        <a:t> اثناء تشغيل الجهاز</a:t>
                      </a:r>
                      <a:endParaRPr lang="ar-SA" dirty="0"/>
                    </a:p>
                  </a:txBody>
                  <a:tcPr anchor="ctr"/>
                </a:tc>
              </a:tr>
              <a:tr h="763637">
                <a:tc>
                  <a:txBody>
                    <a:bodyPr/>
                    <a:lstStyle/>
                    <a:p>
                      <a:pPr algn="ctr" rtl="1"/>
                      <a:r>
                        <a:rPr lang="ar-IQ" dirty="0" smtClean="0"/>
                        <a:t>متى يفضل استخدامه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IQ" dirty="0" smtClean="0"/>
                        <a:t>عند ترك الحاسوب لفترة قصيرة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IQ" dirty="0" smtClean="0"/>
                        <a:t>عند ترك الحاسوب لفترة طويلة</a:t>
                      </a:r>
                      <a:r>
                        <a:rPr lang="ar-IQ" baseline="0" dirty="0" smtClean="0"/>
                        <a:t> بدون اغلاق الملفات و البرامج </a:t>
                      </a:r>
                      <a:r>
                        <a:rPr lang="ar-IQ" baseline="0" dirty="0" err="1" smtClean="0"/>
                        <a:t>المشغة</a:t>
                      </a:r>
                      <a:r>
                        <a:rPr lang="ar-IQ" baseline="0" dirty="0" smtClean="0"/>
                        <a:t> حاليا</a:t>
                      </a:r>
                      <a:endParaRPr lang="ar-SA" dirty="0" smtClean="0"/>
                    </a:p>
                    <a:p>
                      <a:pPr algn="ctr" rtl="1"/>
                      <a:endParaRPr lang="ar-SA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9000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الفصل الرابع: نظام التشغيل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571224" y="1315839"/>
            <a:ext cx="9085330" cy="5664510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IQ" sz="32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شريط المهام (</a:t>
            </a:r>
            <a:r>
              <a:rPr lang="ar-IQ" sz="3200" b="1" u="sng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TaskBar</a:t>
            </a:r>
            <a:r>
              <a:rPr lang="ar-IQ" sz="32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):</a:t>
            </a:r>
            <a:endParaRPr lang="ar-IQ" sz="3200" b="1" u="sng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algn="r" rtl="1">
              <a:buFont typeface="Arial" pitchFamily="34" charset="0"/>
              <a:buChar char="•"/>
            </a:pP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شريط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افقي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ازرق</a:t>
            </a:r>
            <a:r>
              <a:rPr lang="en-US" sz="32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اللون</a:t>
            </a:r>
            <a:r>
              <a:rPr lang="en-US" sz="32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موجود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في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اسفل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الشاشة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.</a:t>
            </a:r>
            <a:endParaRPr lang="ar-IQ" sz="3200" dirty="0" smtClean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algn="r" rtl="1">
              <a:buFont typeface="Arial" pitchFamily="34" charset="0"/>
              <a:buChar char="•"/>
            </a:pP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يكون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ظاهر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طوال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الوقت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.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IQ" sz="3200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(للعلم يمكن اخفاؤه و تغيير مكانه)</a:t>
            </a:r>
            <a:endParaRPr lang="en-US" sz="3200" dirty="0" smtClean="0">
              <a:solidFill>
                <a:srgbClr val="FF000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algn="r" rtl="1">
              <a:buFont typeface="Arial" pitchFamily="34" charset="0"/>
              <a:buChar char="•"/>
            </a:pP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يحتوي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على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:</a:t>
            </a:r>
          </a:p>
          <a:p>
            <a:pPr lvl="1" algn="r" rtl="1">
              <a:buFont typeface="Arial" pitchFamily="34" charset="0"/>
              <a:buChar char="•"/>
            </a:pPr>
            <a:r>
              <a:rPr lang="en-US" sz="30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قائمة</a:t>
            </a:r>
            <a:r>
              <a:rPr lang="en-US" sz="30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0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البدء</a:t>
            </a:r>
            <a:r>
              <a:rPr lang="en-US" sz="30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Start Menu</a:t>
            </a:r>
          </a:p>
          <a:p>
            <a:pPr lvl="1" algn="r" rtl="1">
              <a:buFont typeface="Arial" pitchFamily="34" charset="0"/>
              <a:buChar char="•"/>
            </a:pPr>
            <a:r>
              <a:rPr lang="en-US" sz="30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القسم</a:t>
            </a:r>
            <a:r>
              <a:rPr lang="en-US" sz="30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0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الاوسط</a:t>
            </a:r>
            <a:r>
              <a:rPr lang="en-US" sz="30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0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لاظهار</a:t>
            </a:r>
            <a:r>
              <a:rPr lang="en-US" sz="30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0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الملفات</a:t>
            </a:r>
            <a:r>
              <a:rPr lang="en-US" sz="30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0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المفتوحة</a:t>
            </a:r>
            <a:endParaRPr lang="en-US" sz="3000" dirty="0" smtClean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lvl="1" algn="r" rtl="1">
              <a:buFont typeface="Arial" pitchFamily="34" charset="0"/>
              <a:buChar char="•"/>
            </a:pPr>
            <a:r>
              <a:rPr lang="en-US" sz="30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شريط </a:t>
            </a:r>
            <a:r>
              <a:rPr lang="en-US" sz="30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الاشعار</a:t>
            </a:r>
            <a:r>
              <a:rPr lang="en-US" sz="30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(Notification Bar)في </a:t>
            </a:r>
            <a:r>
              <a:rPr lang="en-US" sz="30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الجهة</a:t>
            </a:r>
            <a:r>
              <a:rPr lang="en-US" sz="30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0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اليمنى</a:t>
            </a:r>
            <a:endParaRPr lang="en-US" sz="3000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marL="457200" lvl="1" indent="0" algn="r" rtl="1">
              <a:buNone/>
            </a:pPr>
            <a:r>
              <a:rPr lang="en-US" sz="3000" dirty="0" err="1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ملاحظة</a:t>
            </a:r>
            <a:r>
              <a:rPr lang="en-US" sz="3000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:</a:t>
            </a:r>
            <a:r>
              <a:rPr lang="en-US" sz="3000" dirty="0" err="1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يمكن</a:t>
            </a:r>
            <a:r>
              <a:rPr lang="en-US" sz="3000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000" dirty="0" err="1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التحكم</a:t>
            </a:r>
            <a:r>
              <a:rPr lang="en-US" sz="3000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000" dirty="0" err="1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بقائمة</a:t>
            </a:r>
            <a:r>
              <a:rPr lang="en-US" sz="3000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000" dirty="0" err="1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من</a:t>
            </a:r>
            <a:r>
              <a:rPr lang="en-US" sz="3000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000" dirty="0" err="1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ادوات</a:t>
            </a:r>
            <a:r>
              <a:rPr lang="en-US" sz="3000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/</a:t>
            </a:r>
            <a:r>
              <a:rPr lang="en-US" sz="3000" dirty="0" err="1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خيارات</a:t>
            </a:r>
            <a:r>
              <a:rPr lang="en-US" sz="3000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IQ" sz="3000" dirty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شريط المهام (</a:t>
            </a:r>
            <a:r>
              <a:rPr lang="ar-IQ" sz="3000" dirty="0" err="1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TaskBar</a:t>
            </a:r>
            <a:r>
              <a:rPr lang="ar-IQ" sz="3000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</a:t>
            </a:r>
            <a:r>
              <a:rPr lang="en-US" sz="3000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000" dirty="0" err="1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عند</a:t>
            </a:r>
            <a:r>
              <a:rPr lang="en-US" sz="3000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000" dirty="0" err="1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الضغط</a:t>
            </a:r>
            <a:r>
              <a:rPr lang="en-US" sz="3000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000" dirty="0" err="1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عليه</a:t>
            </a:r>
            <a:r>
              <a:rPr lang="en-US" sz="3000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000" dirty="0" err="1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بزر</a:t>
            </a:r>
            <a:r>
              <a:rPr lang="en-US" sz="3000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000" dirty="0" err="1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الماوس</a:t>
            </a:r>
            <a:r>
              <a:rPr lang="en-US" sz="3000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000" dirty="0" err="1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الايمن</a:t>
            </a:r>
            <a:endParaRPr lang="ar-IQ" sz="3000" dirty="0">
              <a:solidFill>
                <a:srgbClr val="FF000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126864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الفصل الرابع: نظام التشغيل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961708" y="1680774"/>
            <a:ext cx="8694845" cy="4656406"/>
          </a:xfrm>
        </p:spPr>
        <p:txBody>
          <a:bodyPr>
            <a:normAutofit fontScale="92500" lnSpcReduction="10000"/>
          </a:bodyPr>
          <a:lstStyle/>
          <a:p>
            <a:pPr marL="0" indent="0" algn="r" rtl="1">
              <a:buNone/>
            </a:pPr>
            <a:r>
              <a:rPr lang="en-US" sz="3200" b="1" u="sng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ادوات</a:t>
            </a:r>
            <a:r>
              <a:rPr lang="en-US" sz="32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/ </a:t>
            </a:r>
            <a:r>
              <a:rPr lang="en-US" sz="3200" b="1" u="sng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خيارات</a:t>
            </a:r>
            <a:r>
              <a:rPr lang="en-US" sz="32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IQ" sz="32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شريط المهام (</a:t>
            </a:r>
            <a:r>
              <a:rPr lang="ar-IQ" sz="3200" b="1" u="sng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TaskBar</a:t>
            </a:r>
            <a:r>
              <a:rPr lang="ar-IQ" sz="32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):</a:t>
            </a:r>
            <a:endParaRPr lang="ar-IQ" sz="3200" b="1" u="sng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marL="514350" indent="-514350" algn="r" rtl="1">
              <a:buFont typeface="+mj-lt"/>
              <a:buAutoNum type="arabicPeriod"/>
            </a:pP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شريط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الادوات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(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ToolBars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 و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يحتوي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على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:</a:t>
            </a:r>
          </a:p>
          <a:p>
            <a:pPr lvl="1" algn="r" rtl="1">
              <a:buFont typeface="Arial" pitchFamily="34" charset="0"/>
              <a:buChar char="•"/>
            </a:pPr>
            <a:r>
              <a:rPr lang="en-US" sz="30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العنوان</a:t>
            </a:r>
            <a:r>
              <a:rPr lang="en-US" sz="30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(Address)</a:t>
            </a:r>
          </a:p>
          <a:p>
            <a:pPr lvl="1" algn="r" rtl="1">
              <a:buFont typeface="Arial" pitchFamily="34" charset="0"/>
              <a:buChar char="•"/>
            </a:pPr>
            <a:r>
              <a:rPr lang="en-US" sz="30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روابط</a:t>
            </a:r>
            <a:r>
              <a:rPr lang="en-US" sz="30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(Links)</a:t>
            </a:r>
          </a:p>
          <a:p>
            <a:pPr lvl="1" algn="r" rtl="1">
              <a:buFont typeface="Arial" pitchFamily="34" charset="0"/>
              <a:buChar char="•"/>
            </a:pPr>
            <a:r>
              <a:rPr lang="en-US" sz="30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Table Pc Input </a:t>
            </a:r>
            <a:r>
              <a:rPr lang="en-US" sz="30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Panael</a:t>
            </a:r>
            <a:endParaRPr lang="en-US" sz="3000" dirty="0" smtClean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lvl="1" algn="r" rtl="1">
              <a:buFont typeface="Arial" pitchFamily="34" charset="0"/>
              <a:buChar char="•"/>
            </a:pPr>
            <a:r>
              <a:rPr lang="en-US" sz="30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سطح</a:t>
            </a:r>
            <a:r>
              <a:rPr lang="en-US" sz="30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0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المكتب</a:t>
            </a:r>
            <a:r>
              <a:rPr lang="en-US" sz="30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(Desktop)</a:t>
            </a:r>
          </a:p>
          <a:p>
            <a:pPr lvl="1" algn="r" rtl="1">
              <a:buFont typeface="Arial" pitchFamily="34" charset="0"/>
              <a:buChar char="•"/>
            </a:pPr>
            <a:r>
              <a:rPr lang="en-US" sz="30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شريط</a:t>
            </a:r>
            <a:r>
              <a:rPr lang="en-US" sz="30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0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الحاسوب</a:t>
            </a:r>
            <a:r>
              <a:rPr lang="en-US" sz="30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(Computer)</a:t>
            </a:r>
          </a:p>
          <a:p>
            <a:pPr lvl="1" algn="r" rtl="1">
              <a:buFont typeface="Arial" pitchFamily="34" charset="0"/>
              <a:buChar char="•"/>
            </a:pPr>
            <a:r>
              <a:rPr lang="en-US" sz="30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شريط</a:t>
            </a:r>
            <a:r>
              <a:rPr lang="en-US" sz="30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0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اللغة</a:t>
            </a:r>
            <a:r>
              <a:rPr lang="en-US" sz="30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(Language)</a:t>
            </a:r>
          </a:p>
          <a:p>
            <a:pPr algn="r" rtl="1">
              <a:buFont typeface="Arial" pitchFamily="34" charset="0"/>
              <a:buChar char="•"/>
            </a:pPr>
            <a:endParaRPr lang="en-US" sz="3200" dirty="0" smtClean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665670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الفصل الرابع: نظام التشغيل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961708" y="1528549"/>
            <a:ext cx="8694845" cy="4808631"/>
          </a:xfrm>
        </p:spPr>
        <p:txBody>
          <a:bodyPr>
            <a:normAutofit fontScale="92500" lnSpcReduction="10000"/>
          </a:bodyPr>
          <a:lstStyle/>
          <a:p>
            <a:pPr marL="0" indent="0" algn="r" rtl="1">
              <a:buNone/>
            </a:pPr>
            <a:r>
              <a:rPr lang="en-US" sz="3200" b="1" u="sng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ادوات</a:t>
            </a:r>
            <a:r>
              <a:rPr lang="en-US" sz="32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/ </a:t>
            </a:r>
            <a:r>
              <a:rPr lang="en-US" sz="3200" b="1" u="sng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خيارات</a:t>
            </a:r>
            <a:r>
              <a:rPr lang="en-US" sz="32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IQ" sz="32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شريط المهام (</a:t>
            </a:r>
            <a:r>
              <a:rPr lang="ar-IQ" sz="3200" b="1" u="sng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TaskBar</a:t>
            </a:r>
            <a:r>
              <a:rPr lang="ar-IQ" sz="32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):</a:t>
            </a:r>
            <a:endParaRPr lang="ar-IQ" sz="3200" b="1" u="sng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marL="514350" indent="-514350" algn="r" rtl="1">
              <a:buFont typeface="+mj-lt"/>
              <a:buAutoNum type="arabicPeriod" startAt="2"/>
            </a:pP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ترتيب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النوافذ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Cascade </a:t>
            </a:r>
            <a:r>
              <a:rPr lang="en-US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Windows</a:t>
            </a:r>
          </a:p>
          <a:p>
            <a:pPr marL="514350" indent="-514350" algn="r" rtl="1">
              <a:buFont typeface="+mj-lt"/>
              <a:buAutoNum type="arabicPeriod" startAt="2"/>
            </a:pP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ترتيب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النوافذ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Show </a:t>
            </a:r>
            <a:r>
              <a:rPr lang="en-US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windows Stacked</a:t>
            </a:r>
          </a:p>
          <a:p>
            <a:pPr marL="514350" indent="-514350" algn="r" rtl="1">
              <a:buFont typeface="+mj-lt"/>
              <a:buAutoNum type="arabicPeriod" startAt="2"/>
            </a:pP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ترتيب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النوافذ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Show Windows Side by Side</a:t>
            </a:r>
          </a:p>
          <a:p>
            <a:pPr marL="514350" indent="-514350" algn="r" rtl="1">
              <a:buFont typeface="+mj-lt"/>
              <a:buAutoNum type="arabicPeriod" startAt="2"/>
            </a:pP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اظهار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سطح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المكتب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(Show Desktop)</a:t>
            </a:r>
          </a:p>
          <a:p>
            <a:pPr marL="514350" indent="-514350" algn="r" rtl="1">
              <a:buFont typeface="+mj-lt"/>
              <a:buAutoNum type="arabicPeriod" startAt="2"/>
            </a:pP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مدير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المهام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(Start Task Manager)</a:t>
            </a:r>
          </a:p>
          <a:p>
            <a:pPr marL="514350" indent="-514350" algn="r" rtl="1">
              <a:buFont typeface="+mj-lt"/>
              <a:buAutoNum type="arabicPeriod" startAt="2"/>
            </a:pP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قفل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شريط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الادوات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(Lock Taskbar)</a:t>
            </a:r>
          </a:p>
          <a:p>
            <a:pPr marL="514350" indent="-514350" algn="r" rtl="1">
              <a:buFont typeface="+mj-lt"/>
              <a:buAutoNum type="arabicPeriod" startAt="2"/>
            </a:pP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خصائص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(Properties)</a:t>
            </a:r>
            <a:endParaRPr lang="en-US" sz="3000" dirty="0" smtClean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algn="r" rtl="1">
              <a:buFont typeface="Arial" pitchFamily="34" charset="0"/>
              <a:buChar char="•"/>
            </a:pPr>
            <a:endParaRPr lang="en-US" sz="3200" dirty="0" smtClean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609795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537D0B"/>
      </a:dk2>
      <a:lt2>
        <a:srgbClr val="A9E257"/>
      </a:lt2>
      <a:accent1>
        <a:srgbClr val="38540A"/>
      </a:accent1>
      <a:accent2>
        <a:srgbClr val="31A274"/>
      </a:accent2>
      <a:accent3>
        <a:srgbClr val="236073"/>
      </a:accent3>
      <a:accent4>
        <a:srgbClr val="6C4D90"/>
      </a:accent4>
      <a:accent5>
        <a:srgbClr val="983C27"/>
      </a:accent5>
      <a:accent6>
        <a:srgbClr val="CD811F"/>
      </a:accent6>
      <a:hlink>
        <a:srgbClr val="293F06"/>
      </a:hlink>
      <a:folHlink>
        <a:srgbClr val="68883A"/>
      </a:folHlink>
    </a:clrScheme>
    <a:fontScheme name="Slice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lice" id="{0507925B-6AC9-4358-8E18-C330545D08F8}" vid="{19759155-7935-4C61-A06C-C04380D1B16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1107</TotalTime>
  <Words>492</Words>
  <Application>Microsoft Office PowerPoint</Application>
  <PresentationFormat>مخصص</PresentationFormat>
  <Paragraphs>87</Paragraphs>
  <Slides>12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12</vt:i4>
      </vt:variant>
    </vt:vector>
  </HeadingPairs>
  <TitlesOfParts>
    <vt:vector size="13" baseType="lpstr">
      <vt:lpstr>Slice</vt:lpstr>
      <vt:lpstr>المحاضرة الخامسة  اساسيات الحاســــــــــــــــــوب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Owner</dc:creator>
  <cp:lastModifiedBy>Owner</cp:lastModifiedBy>
  <cp:revision>105</cp:revision>
  <dcterms:created xsi:type="dcterms:W3CDTF">2017-03-12T18:49:09Z</dcterms:created>
  <dcterms:modified xsi:type="dcterms:W3CDTF">2017-12-27T18:00:45Z</dcterms:modified>
</cp:coreProperties>
</file>