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نمط فاتح 3 - تميي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15/06/1435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15/06/1435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15/06/1435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15/06/1435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15/06/1435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15/06/1435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15/06/1435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15/06/1435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15/06/1435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15/06/1435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15/06/1435</a:t>
            </a:fld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15/06/1435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0" y="116632"/>
            <a:ext cx="9144000" cy="5256584"/>
          </a:xfrm>
        </p:spPr>
        <p:txBody>
          <a:bodyPr anchor="ctr"/>
          <a:lstStyle/>
          <a:p>
            <a:pPr algn="ctr" rtl="1"/>
            <a:r>
              <a:rPr lang="ar-IQ" b="1" dirty="0" smtClean="0">
                <a:solidFill>
                  <a:srgbClr val="FF0000"/>
                </a:solidFill>
              </a:rPr>
              <a:t>المحاضرة الخامسة </a:t>
            </a:r>
            <a:r>
              <a:rPr lang="en-US" b="1" dirty="0" smtClean="0">
                <a:solidFill>
                  <a:srgbClr val="FF0000"/>
                </a:solidFill>
              </a:rPr>
              <a:t>Lecture5</a:t>
            </a:r>
            <a:r>
              <a:rPr lang="ar-IQ" b="1" dirty="0" smtClean="0">
                <a:solidFill>
                  <a:srgbClr val="FF0000"/>
                </a:solidFill>
              </a:rPr>
              <a:t/>
            </a:r>
            <a:br>
              <a:rPr lang="ar-IQ" b="1" dirty="0" smtClean="0">
                <a:solidFill>
                  <a:srgbClr val="FF0000"/>
                </a:solidFill>
              </a:rPr>
            </a:br>
            <a:r>
              <a:rPr lang="ar-IQ" b="1" dirty="0" smtClean="0">
                <a:solidFill>
                  <a:srgbClr val="FF0000"/>
                </a:solidFill>
              </a:rPr>
              <a:t>ميكروبيولوجي الالبان المتخمرة</a:t>
            </a:r>
            <a:r>
              <a:rPr lang="ar-IQ" b="1" dirty="0" smtClean="0">
                <a:solidFill>
                  <a:srgbClr val="FF0000"/>
                </a:solidFill>
              </a:rPr>
              <a:t/>
            </a:r>
            <a:br>
              <a:rPr lang="ar-IQ" b="1" dirty="0" smtClean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Microbiology of fermented dairy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259632" y="5373216"/>
            <a:ext cx="6461760" cy="1066800"/>
          </a:xfrm>
        </p:spPr>
        <p:txBody>
          <a:bodyPr>
            <a:normAutofit/>
          </a:bodyPr>
          <a:lstStyle/>
          <a:p>
            <a:pPr algn="ctr" rtl="1"/>
            <a:r>
              <a:rPr lang="en-US" sz="4000" b="1" dirty="0" smtClean="0">
                <a:solidFill>
                  <a:srgbClr val="FF0000"/>
                </a:solidFill>
              </a:rPr>
              <a:t>Dr. </a:t>
            </a:r>
            <a:r>
              <a:rPr lang="en-US" sz="4000" b="1" dirty="0" err="1" smtClean="0">
                <a:solidFill>
                  <a:srgbClr val="FF0000"/>
                </a:solidFill>
              </a:rPr>
              <a:t>Alaa</a:t>
            </a:r>
            <a:r>
              <a:rPr lang="en-US" sz="4000" b="1" dirty="0" smtClean="0">
                <a:solidFill>
                  <a:srgbClr val="FF0000"/>
                </a:solidFill>
              </a:rPr>
              <a:t> Kareem </a:t>
            </a:r>
            <a:r>
              <a:rPr lang="en-US" sz="4000" b="1" dirty="0" err="1" smtClean="0">
                <a:solidFill>
                  <a:srgbClr val="FF0000"/>
                </a:solidFill>
              </a:rPr>
              <a:t>Niamah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562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7504" y="0"/>
            <a:ext cx="8208912" cy="6669360"/>
          </a:xfrm>
        </p:spPr>
        <p:txBody>
          <a:bodyPr/>
          <a:lstStyle/>
          <a:p>
            <a:pPr algn="ctr" rtl="1"/>
            <a:r>
              <a:rPr lang="ar-IQ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مفردات المنهج لمادة احياء الالبان </a:t>
            </a:r>
            <a:r>
              <a:rPr lang="ar-IQ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المجهرية</a:t>
            </a:r>
          </a:p>
          <a:p>
            <a:pPr algn="ctr" rtl="1"/>
            <a:endParaRPr lang="en-US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808298"/>
              </p:ext>
            </p:extLst>
          </p:nvPr>
        </p:nvGraphicFramePr>
        <p:xfrm>
          <a:off x="107504" y="476670"/>
          <a:ext cx="8280919" cy="6192693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4185119"/>
                <a:gridCol w="2933942"/>
                <a:gridCol w="1161858"/>
              </a:tblGrid>
              <a:tr h="29317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Syllabus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400">
                          <a:effectLst/>
                        </a:rPr>
                        <a:t>مفردات المادة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400">
                          <a:effectLst/>
                        </a:rPr>
                        <a:t>الأسبوع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</a:tr>
              <a:tr h="5130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Milk as a suitable growth media of microorganisms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الحليب كوسط لنمو المايكروبات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الأول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</a:tr>
              <a:tr h="5130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Sources of microbial contamination of milk and milk production 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مصادر تلوث الحليب بالمايكروبات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الثاني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</a:tr>
              <a:tr h="7695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Some  important microorganisms in milk and milk production (Bacteria, Fungi, Viruses )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المايكروبات المهمة في الحليب ومنتجاته (البكتيريا ، الفطريات ، الفايروسات )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الثالث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</a:tr>
              <a:tr h="25650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Control of microorganisms in milk  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طرق السيطرة على مايكروبات الحليب 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الرابع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</a:tr>
              <a:tr h="7695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Natural inhibitors substances in milk , associated growth of microorganisms in milk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المثبطات الطبيعية في الحليب –علاقات النمو المشترك بين المايكروبات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الخامس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</a:tr>
              <a:tr h="25650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Microbiology of  market milk 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ميكروبيولوجي حليب السوق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السادس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</a:tr>
              <a:tr h="25650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Microbiology of starters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ميكروبيولوجي البادئات 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السابع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</a:tr>
              <a:tr h="7695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Microbiology of fermented dairy productions and therapeutic dairy production 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ميكروبيولوجي الالبان المتخمرة والبكتيريا العلاجية 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الثامن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</a:tr>
              <a:tr h="25650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Microbiology of Cream and Butter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ميكروبيولوجي  القشطة والزبد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التاسع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</a:tr>
              <a:tr h="25650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Microbiology of cheese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ميكروبيولوجي الجبن 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العاشر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</a:tr>
              <a:tr h="5130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Microbiology of powder milk ,condensed milk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ميكروبيولوجي  الحليب المجفف والمكثف المحلى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الحادي عشر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</a:tr>
              <a:tr h="25650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Microbiology of Ice cream production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ميكروبيولوجي المثلجات اللبنية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الثاني عشر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</a:tr>
              <a:tr h="51300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Dairy products as source of food borne disease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>
                          <a:effectLst/>
                        </a:rPr>
                        <a:t>منتجات الالبان كمصدر للأمراض الغذائية 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IQ" sz="1200" dirty="0">
                          <a:effectLst/>
                        </a:rPr>
                        <a:t>الثالث عشر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9735" marR="5973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640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0"/>
            <a:ext cx="8460432" cy="6858000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ar-IQ" sz="3600" dirty="0" smtClean="0">
                <a:solidFill>
                  <a:srgbClr val="002060"/>
                </a:solidFill>
              </a:rPr>
              <a:t>البادئات :</a:t>
            </a:r>
            <a:r>
              <a:rPr lang="ar-IQ" dirty="0" smtClean="0"/>
              <a:t> هي عبارة مجموعة من الاحياء المجهرية  تكون مفردة او خليط تستعمل في انتاج متخمرات غذائية  بعد تحويل </a:t>
            </a:r>
            <a:r>
              <a:rPr lang="ar-IQ" dirty="0" err="1" smtClean="0"/>
              <a:t>الكاربوهيدرات</a:t>
            </a:r>
            <a:r>
              <a:rPr lang="ar-IQ" dirty="0" smtClean="0"/>
              <a:t> الى حوامض عضوية ومواد الطعم وتوجد بادئات مفردة </a:t>
            </a:r>
            <a:r>
              <a:rPr lang="en-US" b="1" dirty="0" smtClean="0">
                <a:solidFill>
                  <a:srgbClr val="FF0000"/>
                </a:solidFill>
              </a:rPr>
              <a:t>Single strain culture</a:t>
            </a:r>
            <a:r>
              <a:rPr lang="ar-IQ" dirty="0" smtClean="0"/>
              <a:t> وهي تحتوي على نوع واحد من الاحياء المجهرية مثل حليب </a:t>
            </a:r>
            <a:r>
              <a:rPr lang="ar-IQ" dirty="0" err="1" smtClean="0"/>
              <a:t>الاسيدوفلي</a:t>
            </a:r>
            <a:r>
              <a:rPr lang="ar-IQ" dirty="0" smtClean="0"/>
              <a:t> </a:t>
            </a:r>
            <a:r>
              <a:rPr lang="en-US" dirty="0" smtClean="0"/>
              <a:t>Acidophilus milk</a:t>
            </a:r>
            <a:r>
              <a:rPr lang="ar-IQ" dirty="0" smtClean="0"/>
              <a:t> الذي يحتوي على </a:t>
            </a:r>
            <a:r>
              <a:rPr lang="en-US" i="1" dirty="0" smtClean="0"/>
              <a:t>Lactobacillus acidophilus</a:t>
            </a:r>
            <a:r>
              <a:rPr lang="ar-IQ" i="1" dirty="0" smtClean="0"/>
              <a:t>.</a:t>
            </a:r>
          </a:p>
          <a:p>
            <a:pPr algn="r" rtl="1">
              <a:lnSpc>
                <a:spcPct val="150000"/>
              </a:lnSpc>
            </a:pPr>
            <a:r>
              <a:rPr lang="ar-IQ" dirty="0" smtClean="0"/>
              <a:t>وبادئات خليطة </a:t>
            </a:r>
            <a:r>
              <a:rPr lang="en-US" b="1" dirty="0" smtClean="0">
                <a:solidFill>
                  <a:srgbClr val="FF0000"/>
                </a:solidFill>
              </a:rPr>
              <a:t>multi or mixed strain culture</a:t>
            </a:r>
            <a:r>
              <a:rPr lang="ar-IQ" b="1" dirty="0" smtClean="0">
                <a:solidFill>
                  <a:srgbClr val="FF0000"/>
                </a:solidFill>
              </a:rPr>
              <a:t> </a:t>
            </a:r>
            <a:r>
              <a:rPr lang="ar-IQ" dirty="0" smtClean="0"/>
              <a:t>هذه البادئات تحتوي على اكثر من نوع من الاحياء المجهرية مثال البن الرائب </a:t>
            </a:r>
            <a:r>
              <a:rPr lang="en-US" dirty="0" smtClean="0"/>
              <a:t>yogurt </a:t>
            </a:r>
            <a:r>
              <a:rPr lang="ar-IQ" dirty="0" smtClean="0"/>
              <a:t> ويحتوي على </a:t>
            </a:r>
            <a:r>
              <a:rPr lang="en-US" i="1" dirty="0" err="1" smtClean="0"/>
              <a:t>Lactobacilus</a:t>
            </a:r>
            <a:r>
              <a:rPr lang="en-US" i="1" dirty="0" smtClean="0"/>
              <a:t> </a:t>
            </a:r>
            <a:r>
              <a:rPr lang="en-US" i="1" dirty="0" err="1" smtClean="0"/>
              <a:t>bugaricus</a:t>
            </a:r>
            <a:r>
              <a:rPr lang="en-US" i="1" dirty="0" smtClean="0"/>
              <a:t> </a:t>
            </a:r>
            <a:r>
              <a:rPr lang="ar-IQ" i="1" dirty="0" smtClean="0"/>
              <a:t> </a:t>
            </a:r>
            <a:r>
              <a:rPr lang="ar-IQ" dirty="0" smtClean="0"/>
              <a:t>و</a:t>
            </a:r>
            <a:r>
              <a:rPr lang="ar-IQ" i="1" dirty="0" smtClean="0"/>
              <a:t> </a:t>
            </a:r>
            <a:r>
              <a:rPr lang="en-US" i="1" dirty="0" smtClean="0"/>
              <a:t>Streptococcus </a:t>
            </a:r>
            <a:r>
              <a:rPr lang="en-US" i="1" dirty="0" err="1" smtClean="0"/>
              <a:t>thermophilus</a:t>
            </a:r>
            <a:r>
              <a:rPr lang="ar-IQ" i="1" dirty="0" smtClean="0"/>
              <a:t> </a:t>
            </a:r>
            <a:r>
              <a:rPr lang="ar-IQ" dirty="0" smtClean="0"/>
              <a:t>ان الهدف من استعمال بادئات خليطة هي انتاج منتوجات مختلفة </a:t>
            </a:r>
            <a:r>
              <a:rPr lang="ar-IQ" dirty="0" smtClean="0"/>
              <a:t>بالإضافة </a:t>
            </a:r>
            <a:r>
              <a:rPr lang="ar-IQ" dirty="0" smtClean="0"/>
              <a:t>الى سرعة انتاج الحامض ومواد النكهة والطعم التي </a:t>
            </a:r>
            <a:r>
              <a:rPr lang="ar-IQ" dirty="0" err="1" smtClean="0"/>
              <a:t>تتطلبها</a:t>
            </a:r>
            <a:r>
              <a:rPr lang="ar-IQ" dirty="0" smtClean="0"/>
              <a:t> بعض المنتجات اللبنية ولا يستطيع نوع واحد من  الاحياء المجهرية من انتاجها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854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-34605" y="0"/>
            <a:ext cx="8495037" cy="476672"/>
          </a:xfrm>
        </p:spPr>
        <p:txBody>
          <a:bodyPr/>
          <a:lstStyle/>
          <a:p>
            <a:pPr algn="ctr" rtl="1"/>
            <a:r>
              <a:rPr lang="ar-IQ" sz="2800" b="1" dirty="0" smtClean="0">
                <a:solidFill>
                  <a:srgbClr val="0070C0"/>
                </a:solidFill>
              </a:rPr>
              <a:t>الاحياء المجهرية المستعملة في البادئات 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404664"/>
            <a:ext cx="8532440" cy="6453336"/>
          </a:xfrm>
        </p:spPr>
        <p:txBody>
          <a:bodyPr/>
          <a:lstStyle/>
          <a:p>
            <a:pPr algn="r" rtl="1"/>
            <a:r>
              <a:rPr lang="ar-IQ" b="1" dirty="0" smtClean="0">
                <a:solidFill>
                  <a:srgbClr val="FF0000"/>
                </a:solidFill>
              </a:rPr>
              <a:t>1- بكتيريا </a:t>
            </a:r>
            <a:r>
              <a:rPr lang="ar-IQ" b="1" dirty="0" smtClean="0">
                <a:solidFill>
                  <a:srgbClr val="FF0000"/>
                </a:solidFill>
              </a:rPr>
              <a:t>حامض </a:t>
            </a:r>
            <a:r>
              <a:rPr lang="ar-IQ" b="1" dirty="0" err="1" smtClean="0">
                <a:solidFill>
                  <a:srgbClr val="FF0000"/>
                </a:solidFill>
              </a:rPr>
              <a:t>اللاكتيك</a:t>
            </a:r>
            <a:r>
              <a:rPr lang="ar-IQ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Lactic acid bacteria </a:t>
            </a:r>
            <a:r>
              <a:rPr lang="ar-IQ" b="1" dirty="0" smtClean="0">
                <a:solidFill>
                  <a:srgbClr val="FF0000"/>
                </a:solidFill>
              </a:rPr>
              <a:t> </a:t>
            </a:r>
            <a:r>
              <a:rPr lang="ar-IQ" dirty="0" smtClean="0"/>
              <a:t>تضم </a:t>
            </a:r>
            <a:r>
              <a:rPr lang="en-US" dirty="0" smtClean="0"/>
              <a:t>13</a:t>
            </a:r>
            <a:r>
              <a:rPr lang="ar-IQ" dirty="0" smtClean="0"/>
              <a:t>اجناس  </a:t>
            </a:r>
            <a:r>
              <a:rPr lang="ar-IQ" dirty="0" smtClean="0"/>
              <a:t>وحوالي 500 نوع  وتنتمي الى عدة عوائل بكتيرية وتستطيع انتاج الحوامض العضوية ومواد الطعم </a:t>
            </a:r>
            <a:r>
              <a:rPr lang="ar-IQ" dirty="0" smtClean="0"/>
              <a:t>المرغوبة  </a:t>
            </a:r>
            <a:r>
              <a:rPr lang="ar-IQ" dirty="0" smtClean="0"/>
              <a:t>واجناسها </a:t>
            </a:r>
            <a:r>
              <a:rPr lang="en-US" i="1" dirty="0" err="1">
                <a:solidFill>
                  <a:srgbClr val="002060"/>
                </a:solidFill>
              </a:rPr>
              <a:t>Aerococcus</a:t>
            </a:r>
            <a:r>
              <a:rPr lang="en-US" i="1" dirty="0">
                <a:solidFill>
                  <a:srgbClr val="002060"/>
                </a:solidFill>
              </a:rPr>
              <a:t> ,</a:t>
            </a:r>
            <a:r>
              <a:rPr lang="en-US" i="1" dirty="0" err="1">
                <a:solidFill>
                  <a:srgbClr val="002060"/>
                </a:solidFill>
              </a:rPr>
              <a:t>Alloiococcus</a:t>
            </a:r>
            <a:r>
              <a:rPr lang="en-US" i="1" dirty="0">
                <a:solidFill>
                  <a:srgbClr val="002060"/>
                </a:solidFill>
              </a:rPr>
              <a:t> ,</a:t>
            </a:r>
            <a:r>
              <a:rPr lang="en-US" i="1" dirty="0" err="1">
                <a:solidFill>
                  <a:srgbClr val="002060"/>
                </a:solidFill>
              </a:rPr>
              <a:t>Carnobacterium</a:t>
            </a:r>
            <a:r>
              <a:rPr lang="en-US" i="1" dirty="0">
                <a:solidFill>
                  <a:srgbClr val="002060"/>
                </a:solidFill>
              </a:rPr>
              <a:t>, Enterococcus, Lactobacillus, </a:t>
            </a:r>
            <a:r>
              <a:rPr lang="en-US" i="1" dirty="0" err="1">
                <a:solidFill>
                  <a:srgbClr val="002060"/>
                </a:solidFill>
              </a:rPr>
              <a:t>Lactococcs</a:t>
            </a:r>
            <a:r>
              <a:rPr lang="en-US" i="1" dirty="0">
                <a:solidFill>
                  <a:srgbClr val="002060"/>
                </a:solidFill>
              </a:rPr>
              <a:t> , </a:t>
            </a:r>
            <a:r>
              <a:rPr lang="en-US" i="1" dirty="0" err="1">
                <a:solidFill>
                  <a:srgbClr val="002060"/>
                </a:solidFill>
              </a:rPr>
              <a:t>Leuconostoc</a:t>
            </a:r>
            <a:r>
              <a:rPr lang="en-US" i="1" dirty="0">
                <a:solidFill>
                  <a:srgbClr val="002060"/>
                </a:solidFill>
              </a:rPr>
              <a:t>, </a:t>
            </a:r>
            <a:r>
              <a:rPr lang="en-US" i="1" dirty="0" err="1">
                <a:solidFill>
                  <a:srgbClr val="002060"/>
                </a:solidFill>
              </a:rPr>
              <a:t>Oenococcus</a:t>
            </a:r>
            <a:r>
              <a:rPr lang="en-US" i="1" dirty="0">
                <a:solidFill>
                  <a:srgbClr val="002060"/>
                </a:solidFill>
              </a:rPr>
              <a:t>, </a:t>
            </a:r>
            <a:r>
              <a:rPr lang="en-US" i="1" dirty="0" err="1">
                <a:solidFill>
                  <a:srgbClr val="002060"/>
                </a:solidFill>
              </a:rPr>
              <a:t>Pediococcus</a:t>
            </a:r>
            <a:r>
              <a:rPr lang="en-US" i="1" dirty="0">
                <a:solidFill>
                  <a:srgbClr val="002060"/>
                </a:solidFill>
              </a:rPr>
              <a:t> </a:t>
            </a:r>
            <a:endParaRPr lang="ar-IQ" i="1" dirty="0" smtClean="0">
              <a:solidFill>
                <a:srgbClr val="002060"/>
              </a:solidFill>
            </a:endParaRPr>
          </a:p>
          <a:p>
            <a:pPr algn="r" rtl="1"/>
            <a:r>
              <a:rPr lang="en-US" i="1" dirty="0" smtClean="0">
                <a:solidFill>
                  <a:srgbClr val="002060"/>
                </a:solidFill>
              </a:rPr>
              <a:t>,</a:t>
            </a:r>
            <a:r>
              <a:rPr lang="en-US" i="1" dirty="0">
                <a:solidFill>
                  <a:srgbClr val="002060"/>
                </a:solidFill>
              </a:rPr>
              <a:t>Streptococcus, </a:t>
            </a:r>
            <a:r>
              <a:rPr lang="en-US" i="1" dirty="0" err="1">
                <a:solidFill>
                  <a:srgbClr val="002060"/>
                </a:solidFill>
              </a:rPr>
              <a:t>Tetragenococcus</a:t>
            </a:r>
            <a:r>
              <a:rPr lang="en-US" i="1" dirty="0">
                <a:solidFill>
                  <a:srgbClr val="002060"/>
                </a:solidFill>
              </a:rPr>
              <a:t> ,</a:t>
            </a:r>
            <a:r>
              <a:rPr lang="en-US" i="1" dirty="0" err="1">
                <a:solidFill>
                  <a:srgbClr val="002060"/>
                </a:solidFill>
              </a:rPr>
              <a:t>Vagococcus</a:t>
            </a:r>
            <a:r>
              <a:rPr lang="en-US" i="1" dirty="0">
                <a:solidFill>
                  <a:srgbClr val="002060"/>
                </a:solidFill>
              </a:rPr>
              <a:t>, </a:t>
            </a:r>
            <a:r>
              <a:rPr lang="en-US" i="1" dirty="0" err="1" smtClean="0">
                <a:solidFill>
                  <a:srgbClr val="002060"/>
                </a:solidFill>
              </a:rPr>
              <a:t>Weissella</a:t>
            </a:r>
            <a:endParaRPr lang="ar-IQ" i="1" dirty="0" smtClean="0">
              <a:solidFill>
                <a:srgbClr val="002060"/>
              </a:solidFill>
            </a:endParaRPr>
          </a:p>
          <a:p>
            <a:pPr algn="r" rtl="1"/>
            <a:r>
              <a:rPr lang="ar-IQ" dirty="0" smtClean="0"/>
              <a:t>هذه الاجناس تحمل صفات </a:t>
            </a:r>
            <a:r>
              <a:rPr lang="ar-IQ" dirty="0"/>
              <a:t>معينه نستطيع تشخيصها من خلالها  </a:t>
            </a:r>
            <a:r>
              <a:rPr lang="ar-IQ" dirty="0" smtClean="0"/>
              <a:t>منها هي موجبة </a:t>
            </a:r>
            <a:r>
              <a:rPr lang="ar-IQ" dirty="0"/>
              <a:t>لصبغة </a:t>
            </a:r>
            <a:r>
              <a:rPr lang="ar-IQ" dirty="0" err="1"/>
              <a:t>ﮔرام</a:t>
            </a:r>
            <a:r>
              <a:rPr lang="ar-IQ" dirty="0"/>
              <a:t> </a:t>
            </a:r>
            <a:r>
              <a:rPr lang="en-US" dirty="0" smtClean="0"/>
              <a:t>Gram </a:t>
            </a:r>
            <a:r>
              <a:rPr lang="en-US" dirty="0"/>
              <a:t>positive bacteria </a:t>
            </a:r>
            <a:r>
              <a:rPr lang="ar-IQ" dirty="0"/>
              <a:t>التي لا تزيد فيها نسبة القواعد النيتروجينية ( </a:t>
            </a:r>
            <a:r>
              <a:rPr lang="ar-IQ" dirty="0" err="1"/>
              <a:t>الـﮔوانين</a:t>
            </a:r>
            <a:r>
              <a:rPr lang="ar-IQ" dirty="0"/>
              <a:t>/ </a:t>
            </a:r>
            <a:r>
              <a:rPr lang="ar-IQ" dirty="0" err="1"/>
              <a:t>السايتوسين</a:t>
            </a:r>
            <a:r>
              <a:rPr lang="ar-IQ" dirty="0"/>
              <a:t> </a:t>
            </a:r>
            <a:r>
              <a:rPr lang="en-US" dirty="0" smtClean="0"/>
              <a:t> (G/C </a:t>
            </a:r>
            <a:r>
              <a:rPr lang="ar-IQ" dirty="0" smtClean="0"/>
              <a:t>في </a:t>
            </a:r>
            <a:r>
              <a:rPr lang="ar-IQ" dirty="0"/>
              <a:t>جزئية الحامض النووي </a:t>
            </a:r>
            <a:r>
              <a:rPr lang="en-US" dirty="0"/>
              <a:t>DNA</a:t>
            </a:r>
            <a:r>
              <a:rPr lang="ar-IQ" dirty="0"/>
              <a:t>عن 55</a:t>
            </a:r>
            <a:r>
              <a:rPr lang="ar-IQ" dirty="0" smtClean="0"/>
              <a:t>٪.</a:t>
            </a:r>
          </a:p>
          <a:p>
            <a:pPr algn="r" rtl="1"/>
            <a:r>
              <a:rPr lang="ar-IQ" dirty="0"/>
              <a:t>بكتريا حامض </a:t>
            </a:r>
            <a:r>
              <a:rPr lang="ar-IQ" dirty="0" err="1"/>
              <a:t>اللاكتيك</a:t>
            </a:r>
            <a:r>
              <a:rPr lang="ar-IQ" dirty="0"/>
              <a:t> غير قادرة على تخليق مركب </a:t>
            </a:r>
            <a:r>
              <a:rPr lang="en-US" dirty="0" smtClean="0"/>
              <a:t>ATP</a:t>
            </a:r>
            <a:r>
              <a:rPr lang="ar-IQ" dirty="0" smtClean="0"/>
              <a:t>عن </a:t>
            </a:r>
            <a:r>
              <a:rPr lang="ar-IQ" dirty="0"/>
              <a:t>طريق التنفس ولا تستطيع تخليق انزيم </a:t>
            </a:r>
            <a:r>
              <a:rPr lang="ar-IQ" dirty="0" err="1"/>
              <a:t>الاوكسيديز</a:t>
            </a:r>
            <a:r>
              <a:rPr lang="ar-IQ" dirty="0"/>
              <a:t> </a:t>
            </a:r>
            <a:r>
              <a:rPr lang="en-US" dirty="0"/>
              <a:t>Oxidase </a:t>
            </a:r>
            <a:r>
              <a:rPr lang="ar-IQ" dirty="0"/>
              <a:t>أو </a:t>
            </a:r>
            <a:r>
              <a:rPr lang="ar-IQ" dirty="0" err="1"/>
              <a:t>البيروكسيديز</a:t>
            </a:r>
            <a:r>
              <a:rPr lang="ar-IQ" dirty="0"/>
              <a:t> </a:t>
            </a:r>
            <a:r>
              <a:rPr lang="en-US" dirty="0"/>
              <a:t>Peroxidase ، </a:t>
            </a:r>
            <a:r>
              <a:rPr lang="ar-IQ" dirty="0"/>
              <a:t>أغلب بكتريا حامض </a:t>
            </a:r>
            <a:r>
              <a:rPr lang="ar-IQ" dirty="0" err="1"/>
              <a:t>اللاكتيك</a:t>
            </a:r>
            <a:r>
              <a:rPr lang="ar-IQ" dirty="0"/>
              <a:t> لا هوائية </a:t>
            </a:r>
            <a:r>
              <a:rPr lang="ar-IQ" dirty="0" err="1"/>
              <a:t>أختيارياً</a:t>
            </a:r>
            <a:r>
              <a:rPr lang="ar-IQ" dirty="0"/>
              <a:t> </a:t>
            </a:r>
            <a:r>
              <a:rPr lang="en-US" dirty="0" err="1"/>
              <a:t>facultatively</a:t>
            </a:r>
            <a:r>
              <a:rPr lang="en-US" dirty="0"/>
              <a:t> anaerobic  </a:t>
            </a:r>
            <a:r>
              <a:rPr lang="ar-IQ" dirty="0"/>
              <a:t>غير منتجة </a:t>
            </a:r>
            <a:r>
              <a:rPr lang="ar-IQ" dirty="0" err="1"/>
              <a:t>للكاتاليز</a:t>
            </a:r>
            <a:r>
              <a:rPr lang="ar-IQ" dirty="0"/>
              <a:t> ، غير متحركة ، غير مكونة للسبورات ، تتحمـل الملوحـة والمستويـات العاليـة مـن حامـض </a:t>
            </a:r>
            <a:r>
              <a:rPr lang="ar-IQ" dirty="0" err="1"/>
              <a:t>اللاكتيـك</a:t>
            </a:r>
            <a:r>
              <a:rPr lang="ar-IQ" dirty="0"/>
              <a:t> ( تنمو عنـد رقـم هيدروجيـني 5 وأقل ) وهذه القابليـة تعطيـها ميـزة تنافسيـة مـع البكتريـا الأخـرى . درجـة الحـرارة المثاليـة لنمـوها تتراوح بيـن 20-40</a:t>
            </a:r>
            <a:r>
              <a:rPr lang="en-US" dirty="0"/>
              <a:t>o</a:t>
            </a:r>
            <a:r>
              <a:rPr lang="ar-IQ" dirty="0"/>
              <a:t>م ، </a:t>
            </a:r>
            <a:r>
              <a:rPr lang="ar-IQ" dirty="0" err="1"/>
              <a:t>وأعتبـرت</a:t>
            </a:r>
            <a:r>
              <a:rPr lang="ar-IQ" dirty="0"/>
              <a:t> أغلـب أنـواع بكتـريا حامـض </a:t>
            </a:r>
            <a:r>
              <a:rPr lang="ar-IQ" dirty="0" err="1"/>
              <a:t>اللاكتـيك</a:t>
            </a:r>
            <a:r>
              <a:rPr lang="ar-IQ" dirty="0"/>
              <a:t> مـن الأحيـاء الصحيـة  باستثناء بعض السلالات التي تعتبر مرضية مثـل بعض سلالات بكتريا</a:t>
            </a:r>
            <a:r>
              <a:rPr lang="en-US" dirty="0"/>
              <a:t>Streptococci    </a:t>
            </a:r>
            <a:r>
              <a:rPr lang="ar-IQ" dirty="0"/>
              <a:t>لبكتريا حامض </a:t>
            </a:r>
            <a:r>
              <a:rPr lang="ar-IQ" dirty="0" err="1"/>
              <a:t>اللاكتيك</a:t>
            </a:r>
            <a:r>
              <a:rPr lang="ar-IQ" dirty="0"/>
              <a:t> متطلبات غذائية معقدة </a:t>
            </a:r>
            <a:r>
              <a:rPr lang="en-US" dirty="0"/>
              <a:t>fastidious </a:t>
            </a:r>
            <a:r>
              <a:rPr lang="ar-IQ" dirty="0"/>
              <a:t>بسبب قابليتها المحدودة لتخليق مجموعة فيتامين ـ ب والحوامض الأمينية باستثناء بكتريا </a:t>
            </a:r>
            <a:r>
              <a:rPr lang="en-US" i="1" dirty="0" smtClean="0"/>
              <a:t>Ster. </a:t>
            </a:r>
            <a:r>
              <a:rPr lang="en-US" i="1" dirty="0" err="1" smtClean="0"/>
              <a:t>bovis</a:t>
            </a:r>
            <a:endParaRPr lang="ar-IQ" i="1" dirty="0" smtClean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330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0"/>
            <a:ext cx="8820472" cy="6858000"/>
          </a:xfrm>
        </p:spPr>
        <p:txBody>
          <a:bodyPr>
            <a:normAutofit lnSpcReduction="10000"/>
          </a:bodyPr>
          <a:lstStyle/>
          <a:p>
            <a:pPr algn="r" rtl="1">
              <a:lnSpc>
                <a:spcPct val="150000"/>
              </a:lnSpc>
            </a:pPr>
            <a:r>
              <a:rPr lang="ar-IQ" b="1" dirty="0" smtClean="0">
                <a:solidFill>
                  <a:srgbClr val="FF0000"/>
                </a:solidFill>
              </a:rPr>
              <a:t>2- البكتيريا العلاجية </a:t>
            </a:r>
            <a:r>
              <a:rPr lang="en-US" b="1" dirty="0" smtClean="0">
                <a:solidFill>
                  <a:srgbClr val="FF0000"/>
                </a:solidFill>
              </a:rPr>
              <a:t>Probiotic bacteria </a:t>
            </a:r>
            <a:r>
              <a:rPr lang="ar-IQ" b="1" dirty="0" smtClean="0">
                <a:solidFill>
                  <a:srgbClr val="FF0000"/>
                </a:solidFill>
              </a:rPr>
              <a:t>:- </a:t>
            </a:r>
            <a:r>
              <a:rPr lang="ar-IQ" dirty="0" smtClean="0">
                <a:solidFill>
                  <a:srgbClr val="002060"/>
                </a:solidFill>
              </a:rPr>
              <a:t>تستعمل عدة انواع من البكتيريا العلاجية كبادئات في انتاج منتجات البان متخمرة علاجية مثل </a:t>
            </a:r>
            <a:r>
              <a:rPr lang="en-US" dirty="0" smtClean="0">
                <a:solidFill>
                  <a:srgbClr val="002060"/>
                </a:solidFill>
              </a:rPr>
              <a:t>Bio-</a:t>
            </a:r>
            <a:r>
              <a:rPr lang="en-US" dirty="0" err="1" smtClean="0">
                <a:solidFill>
                  <a:srgbClr val="002060"/>
                </a:solidFill>
              </a:rPr>
              <a:t>yogurte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ar-IQ" dirty="0" smtClean="0">
                <a:solidFill>
                  <a:srgbClr val="002060"/>
                </a:solidFill>
              </a:rPr>
              <a:t> التي يستعمل فيها </a:t>
            </a:r>
            <a:r>
              <a:rPr lang="en-US" i="1" dirty="0" err="1">
                <a:solidFill>
                  <a:srgbClr val="002060"/>
                </a:solidFill>
              </a:rPr>
              <a:t>Bifidobacterium</a:t>
            </a:r>
            <a:r>
              <a:rPr lang="en-US" i="1" dirty="0">
                <a:solidFill>
                  <a:srgbClr val="002060"/>
                </a:solidFill>
              </a:rPr>
              <a:t> </a:t>
            </a:r>
            <a:r>
              <a:rPr lang="en-US" i="1" dirty="0" err="1">
                <a:solidFill>
                  <a:srgbClr val="002060"/>
                </a:solidFill>
              </a:rPr>
              <a:t>longum</a:t>
            </a:r>
            <a:r>
              <a:rPr lang="en-US" i="1" dirty="0">
                <a:solidFill>
                  <a:srgbClr val="002060"/>
                </a:solidFill>
              </a:rPr>
              <a:t>, </a:t>
            </a:r>
            <a:r>
              <a:rPr lang="en-US" i="1" dirty="0" err="1">
                <a:solidFill>
                  <a:srgbClr val="002060"/>
                </a:solidFill>
              </a:rPr>
              <a:t>Bifi</a:t>
            </a:r>
            <a:r>
              <a:rPr lang="en-US" i="1" dirty="0">
                <a:solidFill>
                  <a:srgbClr val="002060"/>
                </a:solidFill>
              </a:rPr>
              <a:t>. </a:t>
            </a:r>
            <a:r>
              <a:rPr lang="en-US" i="1" dirty="0" err="1" smtClean="0">
                <a:solidFill>
                  <a:srgbClr val="002060"/>
                </a:solidFill>
              </a:rPr>
              <a:t>Bifidum</a:t>
            </a:r>
            <a:r>
              <a:rPr lang="ar-IQ" i="1" dirty="0" smtClean="0">
                <a:solidFill>
                  <a:srgbClr val="002060"/>
                </a:solidFill>
              </a:rPr>
              <a:t> </a:t>
            </a:r>
            <a:r>
              <a:rPr lang="ar-IQ" dirty="0" smtClean="0">
                <a:solidFill>
                  <a:srgbClr val="002060"/>
                </a:solidFill>
              </a:rPr>
              <a:t>ومنتج </a:t>
            </a:r>
            <a:r>
              <a:rPr lang="en-US" dirty="0" smtClean="0">
                <a:solidFill>
                  <a:srgbClr val="002060"/>
                </a:solidFill>
              </a:rPr>
              <a:t>Yakult</a:t>
            </a:r>
            <a:r>
              <a:rPr lang="ar-IQ" dirty="0" smtClean="0">
                <a:solidFill>
                  <a:srgbClr val="002060"/>
                </a:solidFill>
              </a:rPr>
              <a:t> ويستعمل في انتاجه </a:t>
            </a:r>
            <a:r>
              <a:rPr lang="en-US" i="1" dirty="0" smtClean="0">
                <a:solidFill>
                  <a:srgbClr val="002060"/>
                </a:solidFill>
              </a:rPr>
              <a:t>Lactobacillus </a:t>
            </a:r>
            <a:r>
              <a:rPr lang="en-US" i="1" dirty="0" err="1">
                <a:solidFill>
                  <a:srgbClr val="002060"/>
                </a:solidFill>
              </a:rPr>
              <a:t>casei</a:t>
            </a:r>
            <a:r>
              <a:rPr lang="en-US" i="1" dirty="0">
                <a:solidFill>
                  <a:srgbClr val="002060"/>
                </a:solidFill>
              </a:rPr>
              <a:t> subsp. </a:t>
            </a:r>
            <a:r>
              <a:rPr lang="en-US" i="1" dirty="0" err="1" smtClean="0">
                <a:solidFill>
                  <a:srgbClr val="002060"/>
                </a:solidFill>
              </a:rPr>
              <a:t>casei</a:t>
            </a:r>
            <a:r>
              <a:rPr lang="ar-IQ" i="1" dirty="0" smtClean="0">
                <a:solidFill>
                  <a:srgbClr val="002060"/>
                </a:solidFill>
              </a:rPr>
              <a:t>  </a:t>
            </a:r>
          </a:p>
          <a:p>
            <a:pPr algn="r" rtl="1">
              <a:lnSpc>
                <a:spcPct val="150000"/>
              </a:lnSpc>
            </a:pPr>
            <a:r>
              <a:rPr lang="ar-IQ" b="1" dirty="0" smtClean="0">
                <a:solidFill>
                  <a:srgbClr val="FF0000"/>
                </a:solidFill>
              </a:rPr>
              <a:t>3- الخمائر </a:t>
            </a:r>
            <a:r>
              <a:rPr lang="en-US" b="1" dirty="0" smtClean="0">
                <a:solidFill>
                  <a:srgbClr val="FF0000"/>
                </a:solidFill>
              </a:rPr>
              <a:t>Yeasts </a:t>
            </a:r>
            <a:r>
              <a:rPr lang="ar-IQ" b="1" dirty="0" smtClean="0">
                <a:solidFill>
                  <a:srgbClr val="FF0000"/>
                </a:solidFill>
              </a:rPr>
              <a:t>:- </a:t>
            </a:r>
            <a:r>
              <a:rPr lang="ar-IQ" dirty="0" smtClean="0">
                <a:solidFill>
                  <a:srgbClr val="FF0000"/>
                </a:solidFill>
              </a:rPr>
              <a:t>تستعمل العديد من الخمائر في انتاج البان متخمرة تحتوي نسب متفاوتة من </a:t>
            </a:r>
            <a:r>
              <a:rPr lang="ar-IQ" dirty="0" err="1" smtClean="0">
                <a:solidFill>
                  <a:srgbClr val="FF0000"/>
                </a:solidFill>
              </a:rPr>
              <a:t>الكحولات</a:t>
            </a:r>
            <a:r>
              <a:rPr lang="ar-IQ" dirty="0" smtClean="0">
                <a:solidFill>
                  <a:srgbClr val="FF0000"/>
                </a:solidFill>
              </a:rPr>
              <a:t> مثل  الكفير </a:t>
            </a:r>
            <a:r>
              <a:rPr lang="en-US" dirty="0" err="1" smtClean="0">
                <a:solidFill>
                  <a:srgbClr val="FF0000"/>
                </a:solidFill>
              </a:rPr>
              <a:t>Kifer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ar-IQ" dirty="0" smtClean="0">
                <a:solidFill>
                  <a:srgbClr val="FF0000"/>
                </a:solidFill>
              </a:rPr>
              <a:t> ويستعمل </a:t>
            </a:r>
            <a:r>
              <a:rPr lang="en-US" sz="2000" i="1" dirty="0">
                <a:solidFill>
                  <a:srgbClr val="231F20"/>
                </a:solidFill>
                <a:latin typeface="Arial"/>
                <a:ea typeface="Times New Roman"/>
              </a:rPr>
              <a:t>Lb</a:t>
            </a:r>
            <a:r>
              <a:rPr lang="en-US" sz="2000" i="1" dirty="0" smtClean="0">
                <a:solidFill>
                  <a:srgbClr val="231F20"/>
                </a:solidFill>
                <a:latin typeface="Arial"/>
                <a:ea typeface="Times New Roman"/>
              </a:rPr>
              <a:t>.</a:t>
            </a:r>
            <a:r>
              <a:rPr lang="en-US" sz="2000" dirty="0" smtClean="0">
                <a:solidFill>
                  <a:srgbClr val="231F20"/>
                </a:solidFill>
                <a:latin typeface="Arial"/>
                <a:ea typeface="Times New Roman"/>
              </a:rPr>
              <a:t> </a:t>
            </a:r>
            <a:r>
              <a:rPr lang="en-US" sz="2000" i="1" dirty="0" err="1">
                <a:solidFill>
                  <a:srgbClr val="231F20"/>
                </a:solidFill>
                <a:latin typeface="Arial"/>
                <a:ea typeface="Times New Roman"/>
              </a:rPr>
              <a:t>bulgaricus</a:t>
            </a:r>
            <a:r>
              <a:rPr lang="en-US" sz="2000" dirty="0">
                <a:latin typeface="Arial"/>
                <a:ea typeface="Times New Roman"/>
              </a:rPr>
              <a:t>,</a:t>
            </a:r>
            <a:r>
              <a:rPr lang="en-US" sz="2000" i="1" dirty="0">
                <a:solidFill>
                  <a:srgbClr val="231F20"/>
                </a:solidFill>
                <a:latin typeface="Arial"/>
                <a:ea typeface="Times New Roman"/>
              </a:rPr>
              <a:t> </a:t>
            </a:r>
            <a:r>
              <a:rPr lang="en-US" sz="2000" i="1" dirty="0" err="1">
                <a:solidFill>
                  <a:srgbClr val="231F20"/>
                </a:solidFill>
                <a:latin typeface="Arial"/>
                <a:ea typeface="Times New Roman"/>
              </a:rPr>
              <a:t>Lc</a:t>
            </a:r>
            <a:r>
              <a:rPr lang="en-US" sz="2000" i="1" dirty="0">
                <a:solidFill>
                  <a:srgbClr val="231F20"/>
                </a:solidFill>
                <a:latin typeface="Arial"/>
                <a:ea typeface="Times New Roman"/>
              </a:rPr>
              <a:t>. </a:t>
            </a:r>
            <a:r>
              <a:rPr lang="en-US" sz="2000" i="1" dirty="0" err="1">
                <a:solidFill>
                  <a:srgbClr val="231F20"/>
                </a:solidFill>
                <a:latin typeface="Arial"/>
                <a:ea typeface="Times New Roman"/>
              </a:rPr>
              <a:t>lactis</a:t>
            </a:r>
            <a:r>
              <a:rPr lang="en-US" sz="2000" i="1" dirty="0">
                <a:solidFill>
                  <a:srgbClr val="231F20"/>
                </a:solidFill>
                <a:latin typeface="Arial"/>
                <a:ea typeface="Times New Roman"/>
              </a:rPr>
              <a:t> </a:t>
            </a:r>
            <a:r>
              <a:rPr lang="en-US" sz="2000" dirty="0">
                <a:solidFill>
                  <a:srgbClr val="231F20"/>
                </a:solidFill>
                <a:latin typeface="Arial"/>
                <a:ea typeface="Times New Roman"/>
              </a:rPr>
              <a:t>subsp. </a:t>
            </a:r>
            <a:r>
              <a:rPr lang="en-US" sz="2000" i="1" dirty="0" err="1">
                <a:solidFill>
                  <a:srgbClr val="231F20"/>
                </a:solidFill>
                <a:latin typeface="Arial"/>
                <a:ea typeface="Times New Roman"/>
              </a:rPr>
              <a:t>lactis</a:t>
            </a:r>
            <a:r>
              <a:rPr lang="en-US" sz="2000" dirty="0">
                <a:latin typeface="Arial"/>
                <a:ea typeface="Times New Roman"/>
              </a:rPr>
              <a:t>,</a:t>
            </a:r>
            <a:r>
              <a:rPr lang="en-US" sz="2000" i="1" dirty="0">
                <a:solidFill>
                  <a:srgbClr val="231F20"/>
                </a:solidFill>
                <a:latin typeface="Arial"/>
                <a:ea typeface="Times New Roman"/>
              </a:rPr>
              <a:t> Str. thermophiles</a:t>
            </a:r>
            <a:r>
              <a:rPr lang="en-US" sz="2000" dirty="0">
                <a:latin typeface="Arial"/>
                <a:ea typeface="Times New Roman"/>
              </a:rPr>
              <a:t>,</a:t>
            </a:r>
            <a:r>
              <a:rPr lang="en-US" sz="2000" i="1" dirty="0">
                <a:solidFill>
                  <a:srgbClr val="231F20"/>
                </a:solidFill>
                <a:latin typeface="Arial"/>
                <a:ea typeface="Times New Roman"/>
              </a:rPr>
              <a:t> </a:t>
            </a:r>
            <a:r>
              <a:rPr lang="en-US" sz="2000" i="1" dirty="0" err="1">
                <a:solidFill>
                  <a:srgbClr val="231F20"/>
                </a:solidFill>
                <a:latin typeface="Arial"/>
                <a:ea typeface="Times New Roman"/>
              </a:rPr>
              <a:t>Acetobacter</a:t>
            </a:r>
            <a:r>
              <a:rPr lang="en-US" sz="2000" i="1" dirty="0">
                <a:solidFill>
                  <a:srgbClr val="231F20"/>
                </a:solidFill>
                <a:latin typeface="Arial"/>
                <a:ea typeface="Times New Roman"/>
              </a:rPr>
              <a:t> </a:t>
            </a:r>
            <a:r>
              <a:rPr lang="en-US" sz="2000" i="1" dirty="0" err="1">
                <a:solidFill>
                  <a:srgbClr val="231F20"/>
                </a:solidFill>
                <a:latin typeface="Arial"/>
                <a:ea typeface="Times New Roman"/>
              </a:rPr>
              <a:t>aceti</a:t>
            </a:r>
            <a:r>
              <a:rPr lang="en-US" sz="2000" i="1" dirty="0">
                <a:solidFill>
                  <a:srgbClr val="231F20"/>
                </a:solidFill>
                <a:latin typeface="Arial"/>
                <a:ea typeface="Times New Roman"/>
              </a:rPr>
              <a:t> </a:t>
            </a:r>
            <a:r>
              <a:rPr lang="en-US" sz="2000" dirty="0">
                <a:solidFill>
                  <a:srgbClr val="231F20"/>
                </a:solidFill>
                <a:latin typeface="Arial"/>
                <a:ea typeface="Times New Roman"/>
              </a:rPr>
              <a:t>and </a:t>
            </a:r>
            <a:r>
              <a:rPr lang="en-US" sz="2000" i="1" dirty="0" err="1">
                <a:solidFill>
                  <a:srgbClr val="231F20"/>
                </a:solidFill>
                <a:latin typeface="Arial"/>
                <a:ea typeface="Times New Roman"/>
              </a:rPr>
              <a:t>Acetobacter</a:t>
            </a:r>
            <a:r>
              <a:rPr lang="en-US" sz="2000" i="1" dirty="0">
                <a:solidFill>
                  <a:srgbClr val="231F20"/>
                </a:solidFill>
                <a:latin typeface="Arial"/>
                <a:ea typeface="Times New Roman"/>
              </a:rPr>
              <a:t> </a:t>
            </a:r>
            <a:r>
              <a:rPr lang="en-US" sz="2000" i="1" dirty="0" err="1">
                <a:solidFill>
                  <a:srgbClr val="231F20"/>
                </a:solidFill>
                <a:latin typeface="Arial"/>
                <a:ea typeface="Times New Roman"/>
              </a:rPr>
              <a:t>rasens</a:t>
            </a:r>
            <a:r>
              <a:rPr lang="en-US" sz="2000" i="1" dirty="0">
                <a:solidFill>
                  <a:srgbClr val="231F20"/>
                </a:solidFill>
                <a:latin typeface="Arial"/>
                <a:ea typeface="Times New Roman"/>
              </a:rPr>
              <a:t>, </a:t>
            </a:r>
            <a:r>
              <a:rPr lang="en-US" sz="2000" b="1" u="sng" dirty="0">
                <a:solidFill>
                  <a:srgbClr val="231F20"/>
                </a:solidFill>
                <a:latin typeface="Arial"/>
                <a:ea typeface="Times New Roman"/>
              </a:rPr>
              <a:t>yeasts</a:t>
            </a:r>
            <a:r>
              <a:rPr lang="en-US" sz="2000" b="1" u="sng" dirty="0">
                <a:latin typeface="Arial"/>
                <a:ea typeface="Times New Roman"/>
              </a:rPr>
              <a:t> </a:t>
            </a:r>
            <a:r>
              <a:rPr lang="en-US" sz="2000" i="1" dirty="0">
                <a:solidFill>
                  <a:srgbClr val="231F20"/>
                </a:solidFill>
                <a:latin typeface="Arial"/>
                <a:ea typeface="Times New Roman"/>
              </a:rPr>
              <a:t>Candida </a:t>
            </a:r>
            <a:r>
              <a:rPr lang="en-US" sz="2000" i="1" dirty="0" err="1">
                <a:solidFill>
                  <a:srgbClr val="231F20"/>
                </a:solidFill>
                <a:latin typeface="Arial"/>
                <a:ea typeface="Times New Roman"/>
              </a:rPr>
              <a:t>kefyr</a:t>
            </a:r>
            <a:r>
              <a:rPr lang="en-US" sz="2000" dirty="0">
                <a:latin typeface="Arial"/>
                <a:ea typeface="Times New Roman"/>
              </a:rPr>
              <a:t>,</a:t>
            </a:r>
            <a:r>
              <a:rPr lang="en-US" sz="2000" i="1" dirty="0">
                <a:solidFill>
                  <a:srgbClr val="231F20"/>
                </a:solidFill>
                <a:latin typeface="Arial"/>
                <a:ea typeface="Times New Roman"/>
              </a:rPr>
              <a:t> </a:t>
            </a:r>
            <a:r>
              <a:rPr lang="en-US" sz="2000" i="1" dirty="0" err="1">
                <a:solidFill>
                  <a:srgbClr val="231F20"/>
                </a:solidFill>
                <a:latin typeface="Arial"/>
                <a:ea typeface="Times New Roman"/>
              </a:rPr>
              <a:t>Kluyveromyces</a:t>
            </a:r>
            <a:r>
              <a:rPr lang="en-US" sz="2000" i="1" dirty="0">
                <a:solidFill>
                  <a:srgbClr val="231F20"/>
                </a:solidFill>
                <a:latin typeface="Arial"/>
                <a:ea typeface="Times New Roman"/>
              </a:rPr>
              <a:t> </a:t>
            </a:r>
            <a:r>
              <a:rPr lang="en-US" sz="2000" i="1" dirty="0" err="1">
                <a:solidFill>
                  <a:srgbClr val="231F20"/>
                </a:solidFill>
                <a:latin typeface="Arial"/>
                <a:ea typeface="Times New Roman"/>
              </a:rPr>
              <a:t>marxianus</a:t>
            </a:r>
            <a:r>
              <a:rPr lang="en-US" sz="2000" dirty="0">
                <a:latin typeface="Arial"/>
                <a:ea typeface="Times New Roman"/>
              </a:rPr>
              <a:t> </a:t>
            </a:r>
            <a:r>
              <a:rPr lang="ar-IQ" sz="2000" dirty="0" smtClean="0">
                <a:latin typeface="Arial"/>
                <a:ea typeface="Times New Roman"/>
              </a:rPr>
              <a:t> </a:t>
            </a:r>
            <a:r>
              <a:rPr lang="ar-IQ" sz="2000" dirty="0" smtClean="0">
                <a:solidFill>
                  <a:srgbClr val="FF0000"/>
                </a:solidFill>
                <a:latin typeface="Arial"/>
                <a:ea typeface="Times New Roman"/>
              </a:rPr>
              <a:t>ومنتج 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ea typeface="Times New Roman"/>
              </a:rPr>
              <a:t>Koumiss</a:t>
            </a:r>
            <a:r>
              <a:rPr lang="ar-IQ" sz="2000" dirty="0" smtClean="0">
                <a:solidFill>
                  <a:srgbClr val="FF0000"/>
                </a:solidFill>
                <a:latin typeface="Arial"/>
                <a:ea typeface="Times New Roman"/>
              </a:rPr>
              <a:t> ويستعمل في انتاجه </a:t>
            </a:r>
            <a:r>
              <a:rPr lang="en-US" sz="2000" i="1" dirty="0">
                <a:solidFill>
                  <a:srgbClr val="231F20"/>
                </a:solidFill>
                <a:latin typeface="TimesNewRomanPS-ItalicMT"/>
                <a:ea typeface="Times New Roman"/>
                <a:cs typeface="TimesNewRomanPS-ItalicMT"/>
              </a:rPr>
              <a:t>Lb. </a:t>
            </a:r>
            <a:r>
              <a:rPr lang="en-US" sz="2000" i="1" dirty="0" err="1" smtClean="0">
                <a:solidFill>
                  <a:srgbClr val="231F20"/>
                </a:solidFill>
                <a:latin typeface="TimesNewRomanPS-ItalicMT"/>
                <a:ea typeface="Times New Roman"/>
                <a:cs typeface="TimesNewRomanPS-ItalicMT"/>
              </a:rPr>
              <a:t>bulgaricus</a:t>
            </a:r>
            <a:r>
              <a:rPr lang="en-US" sz="2000" i="1" dirty="0" smtClean="0">
                <a:solidFill>
                  <a:srgbClr val="231F20"/>
                </a:solidFill>
                <a:latin typeface="TimesNewRomanPS-ItalicMT"/>
                <a:ea typeface="Times New Roman"/>
                <a:cs typeface="TimesNewRomanPS-ItalicMT"/>
              </a:rPr>
              <a:t> </a:t>
            </a:r>
            <a:r>
              <a:rPr lang="en-US" sz="2000" dirty="0">
                <a:solidFill>
                  <a:srgbClr val="231F20"/>
                </a:solidFill>
                <a:latin typeface="TimesNewRomanPSMT"/>
                <a:ea typeface="Times New Roman"/>
                <a:cs typeface="TimesNewRomanPSMT"/>
              </a:rPr>
              <a:t>and </a:t>
            </a:r>
            <a:r>
              <a:rPr lang="en-US" sz="2000" i="1" dirty="0" err="1">
                <a:solidFill>
                  <a:srgbClr val="231F20"/>
                </a:solidFill>
                <a:latin typeface="TimesNewRomanPS-ItalicMT"/>
                <a:ea typeface="Times New Roman"/>
                <a:cs typeface="TimesNewRomanPS-ItalicMT"/>
              </a:rPr>
              <a:t>Lb.acidophilus</a:t>
            </a:r>
            <a:r>
              <a:rPr lang="en-US" sz="2000" dirty="0">
                <a:latin typeface="Arial"/>
                <a:ea typeface="Times New Roman"/>
              </a:rPr>
              <a:t>,</a:t>
            </a:r>
            <a:r>
              <a:rPr lang="en-US" sz="2000" b="1" u="sng" dirty="0">
                <a:solidFill>
                  <a:srgbClr val="231F20"/>
                </a:solidFill>
                <a:latin typeface="Arial"/>
                <a:ea typeface="Times New Roman"/>
              </a:rPr>
              <a:t> yeasts</a:t>
            </a:r>
            <a:r>
              <a:rPr lang="en-US" sz="2000" dirty="0">
                <a:latin typeface="Arial"/>
                <a:ea typeface="Times New Roman"/>
              </a:rPr>
              <a:t> </a:t>
            </a:r>
            <a:r>
              <a:rPr lang="en-US" sz="2000" i="1" dirty="0">
                <a:solidFill>
                  <a:srgbClr val="231F20"/>
                </a:solidFill>
                <a:latin typeface="TimesNewRomanPS-ItalicMT"/>
                <a:ea typeface="Times New Roman"/>
                <a:cs typeface="TimesNewRomanPS-ItalicMT"/>
              </a:rPr>
              <a:t>K. </a:t>
            </a:r>
            <a:r>
              <a:rPr lang="en-US" sz="2000" i="1" dirty="0" err="1">
                <a:solidFill>
                  <a:srgbClr val="231F20"/>
                </a:solidFill>
                <a:latin typeface="TimesNewRomanPS-ItalicMT"/>
                <a:ea typeface="Times New Roman"/>
                <a:cs typeface="TimesNewRomanPS-ItalicMT"/>
              </a:rPr>
              <a:t>marxianus</a:t>
            </a:r>
            <a:r>
              <a:rPr lang="en-US" sz="2000" dirty="0">
                <a:solidFill>
                  <a:srgbClr val="231F20"/>
                </a:solidFill>
                <a:latin typeface="TimesNewRomanPSMT"/>
                <a:ea typeface="Times New Roman"/>
                <a:cs typeface="TimesNewRomanPSMT"/>
              </a:rPr>
              <a:t>, </a:t>
            </a:r>
            <a:r>
              <a:rPr lang="en-US" sz="2000" i="1" dirty="0">
                <a:solidFill>
                  <a:srgbClr val="231F20"/>
                </a:solidFill>
                <a:latin typeface="TimesNewRomanPS-ItalicMT"/>
                <a:ea typeface="Times New Roman"/>
                <a:cs typeface="TimesNewRomanPS-ItalicMT"/>
              </a:rPr>
              <a:t>Saccharomyces</a:t>
            </a:r>
            <a:r>
              <a:rPr lang="en-US" sz="2000" dirty="0">
                <a:latin typeface="Arial"/>
                <a:ea typeface="Times New Roman"/>
              </a:rPr>
              <a:t> </a:t>
            </a:r>
            <a:r>
              <a:rPr lang="en-US" sz="2000" dirty="0" err="1" smtClean="0">
                <a:latin typeface="Arial"/>
                <a:ea typeface="Times New Roman"/>
              </a:rPr>
              <a:t>spp.and</a:t>
            </a:r>
            <a:r>
              <a:rPr lang="en-US" sz="2000" i="1" dirty="0" smtClean="0">
                <a:solidFill>
                  <a:srgbClr val="231F20"/>
                </a:solidFill>
                <a:latin typeface="TimesNewRomanPS-ItalicMT"/>
                <a:ea typeface="Times New Roman"/>
                <a:cs typeface="TimesNewRomanPS-ItalicMT"/>
              </a:rPr>
              <a:t> </a:t>
            </a:r>
            <a:r>
              <a:rPr lang="en-US" sz="2000" i="1" dirty="0" err="1">
                <a:solidFill>
                  <a:srgbClr val="231F20"/>
                </a:solidFill>
                <a:latin typeface="TimesNewRomanPS-ItalicMT"/>
                <a:ea typeface="Times New Roman"/>
                <a:cs typeface="TimesNewRomanPS-ItalicMT"/>
              </a:rPr>
              <a:t>Torula</a:t>
            </a:r>
            <a:r>
              <a:rPr lang="en-US" sz="2000" i="1" dirty="0">
                <a:solidFill>
                  <a:srgbClr val="231F20"/>
                </a:solidFill>
                <a:latin typeface="TimesNewRomanPS-ItalicMT"/>
                <a:ea typeface="Times New Roman"/>
                <a:cs typeface="TimesNewRomanPS-ItalicMT"/>
              </a:rPr>
              <a:t> </a:t>
            </a:r>
            <a:r>
              <a:rPr lang="en-US" sz="2000" i="1" dirty="0" smtClean="0">
                <a:solidFill>
                  <a:srgbClr val="231F20"/>
                </a:solidFill>
                <a:latin typeface="TimesNewRomanPS-ItalicMT"/>
                <a:ea typeface="Times New Roman"/>
                <a:cs typeface="TimesNewRomanPS-ItalicMT"/>
              </a:rPr>
              <a:t>koumiss</a:t>
            </a:r>
            <a:endParaRPr lang="ar-IQ" sz="2000" i="1" dirty="0" smtClean="0">
              <a:solidFill>
                <a:srgbClr val="231F20"/>
              </a:solidFill>
              <a:latin typeface="TimesNewRomanPS-ItalicMT"/>
              <a:ea typeface="Times New Roman"/>
              <a:cs typeface="TimesNewRomanPS-ItalicMT"/>
            </a:endParaRPr>
          </a:p>
          <a:p>
            <a:pPr algn="r" rtl="1">
              <a:lnSpc>
                <a:spcPct val="150000"/>
              </a:lnSpc>
            </a:pPr>
            <a:r>
              <a:rPr lang="ar-IQ" sz="2000" b="1" dirty="0" smtClean="0">
                <a:solidFill>
                  <a:srgbClr val="FF0000"/>
                </a:solidFill>
                <a:latin typeface="TimesNewRomanPS-ItalicMT"/>
              </a:rPr>
              <a:t>4- </a:t>
            </a:r>
            <a:r>
              <a:rPr lang="ar-IQ" sz="2000" b="1" dirty="0" err="1" smtClean="0">
                <a:solidFill>
                  <a:srgbClr val="FF0000"/>
                </a:solidFill>
                <a:latin typeface="TimesNewRomanPS-ItalicMT"/>
              </a:rPr>
              <a:t>الاعفان</a:t>
            </a:r>
            <a:r>
              <a:rPr lang="ar-IQ" sz="2000" b="1" dirty="0" smtClean="0">
                <a:solidFill>
                  <a:srgbClr val="FF0000"/>
                </a:solidFill>
                <a:latin typeface="TimesNewRomanPS-ItalicMT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imesNewRomanPS-ItalicMT"/>
              </a:rPr>
              <a:t>molds</a:t>
            </a:r>
            <a:r>
              <a:rPr lang="ar-IQ" sz="2000" b="1" dirty="0" smtClean="0">
                <a:solidFill>
                  <a:srgbClr val="FF0000"/>
                </a:solidFill>
                <a:latin typeface="TimesNewRomanPS-ItalicMT"/>
              </a:rPr>
              <a:t> :-</a:t>
            </a:r>
            <a:r>
              <a:rPr lang="ar-IQ" sz="2000" dirty="0" smtClean="0">
                <a:latin typeface="TimesNewRomanPS-ItalicMT"/>
              </a:rPr>
              <a:t>تستعمل اغلب </a:t>
            </a:r>
            <a:r>
              <a:rPr lang="ar-IQ" sz="2000" dirty="0" err="1" smtClean="0">
                <a:latin typeface="TimesNewRomanPS-ItalicMT"/>
              </a:rPr>
              <a:t>الاعفان</a:t>
            </a:r>
            <a:r>
              <a:rPr lang="ar-IQ" sz="2000" dirty="0" smtClean="0">
                <a:latin typeface="TimesNewRomanPS-ItalicMT"/>
              </a:rPr>
              <a:t> كبادئات في انضاج الاجبان مثل جبن الازرق اذ يستعمل      </a:t>
            </a:r>
            <a:r>
              <a:rPr lang="en-US" sz="2000" i="1" dirty="0" err="1" smtClean="0">
                <a:latin typeface="TimesNewRomanPS-ItalicMT"/>
              </a:rPr>
              <a:t>Penicillium</a:t>
            </a:r>
            <a:r>
              <a:rPr lang="en-US" sz="2000" i="1" dirty="0" smtClean="0">
                <a:latin typeface="TimesNewRomanPS-ItalicMT"/>
              </a:rPr>
              <a:t> </a:t>
            </a:r>
            <a:r>
              <a:rPr lang="en-US" sz="2000" i="1" dirty="0" err="1" smtClean="0">
                <a:latin typeface="TimesNewRomanPS-ItalicMT"/>
              </a:rPr>
              <a:t>roquefoti</a:t>
            </a:r>
            <a:r>
              <a:rPr lang="ar-IQ" sz="2000" i="1" dirty="0" smtClean="0">
                <a:latin typeface="TimesNewRomanPS-ItalicMT"/>
              </a:rPr>
              <a:t> </a:t>
            </a:r>
            <a:r>
              <a:rPr lang="ar-IQ" sz="2000" dirty="0" smtClean="0">
                <a:latin typeface="TimesNewRomanPS-ItalicMT"/>
              </a:rPr>
              <a:t>بينما ينتج </a:t>
            </a:r>
            <a:r>
              <a:rPr lang="en-US" sz="2000" dirty="0" smtClean="0">
                <a:latin typeface="Arial"/>
                <a:ea typeface="Times New Roman"/>
              </a:rPr>
              <a:t>Villi</a:t>
            </a:r>
            <a:r>
              <a:rPr lang="ar-IQ" sz="2000" dirty="0" smtClean="0">
                <a:latin typeface="Arial"/>
                <a:ea typeface="Times New Roman"/>
              </a:rPr>
              <a:t> باستعمال </a:t>
            </a:r>
            <a:r>
              <a:rPr lang="ar-IQ" sz="2000" dirty="0" err="1" smtClean="0">
                <a:latin typeface="Arial"/>
                <a:ea typeface="Times New Roman"/>
              </a:rPr>
              <a:t>البادى</a:t>
            </a:r>
            <a:r>
              <a:rPr lang="ar-IQ" sz="2000" dirty="0" smtClean="0">
                <a:latin typeface="Arial"/>
                <a:ea typeface="Times New Roman"/>
              </a:rPr>
              <a:t> التالي </a:t>
            </a:r>
            <a:r>
              <a:rPr lang="en-US" sz="2000" i="1" dirty="0" err="1">
                <a:latin typeface="TimesNewRomanPS-ItalicMT"/>
                <a:ea typeface="Times New Roman"/>
                <a:cs typeface="TimesNewRomanPS-ItalicMT"/>
              </a:rPr>
              <a:t>Lc</a:t>
            </a:r>
            <a:r>
              <a:rPr lang="en-US" sz="2000" i="1" dirty="0">
                <a:latin typeface="TimesNewRomanPS-ItalicMT"/>
                <a:ea typeface="Times New Roman"/>
                <a:cs typeface="TimesNewRomanPS-ItalicMT"/>
              </a:rPr>
              <a:t>. </a:t>
            </a:r>
            <a:r>
              <a:rPr lang="en-US" sz="2000" i="1" dirty="0" err="1">
                <a:latin typeface="TimesNewRomanPS-ItalicMT"/>
                <a:ea typeface="Times New Roman"/>
                <a:cs typeface="TimesNewRomanPS-ItalicMT"/>
              </a:rPr>
              <a:t>lactis</a:t>
            </a:r>
            <a:r>
              <a:rPr lang="en-US" sz="2000" i="1" dirty="0">
                <a:latin typeface="TimesNewRomanPS-ItalicMT"/>
                <a:ea typeface="Times New Roman"/>
                <a:cs typeface="TimesNewRomanPS-ItalicMT"/>
              </a:rPr>
              <a:t> </a:t>
            </a:r>
            <a:r>
              <a:rPr lang="en-US" sz="2000" dirty="0">
                <a:latin typeface="TimesNewRomanPSMT"/>
                <a:ea typeface="Times New Roman"/>
                <a:cs typeface="TimesNewRomanPSMT"/>
              </a:rPr>
              <a:t>subsp. </a:t>
            </a:r>
            <a:r>
              <a:rPr lang="en-US" sz="2000" i="1" dirty="0" err="1">
                <a:latin typeface="TimesNewRomanPSMT"/>
                <a:ea typeface="Times New Roman"/>
                <a:cs typeface="TimesNewRomanPSMT"/>
              </a:rPr>
              <a:t>lactis</a:t>
            </a:r>
            <a:r>
              <a:rPr lang="en-US" sz="2000" i="1" dirty="0">
                <a:latin typeface="TimesNewRomanPSMT"/>
                <a:ea typeface="Times New Roman"/>
                <a:cs typeface="TimesNewRomanPSMT"/>
              </a:rPr>
              <a:t> </a:t>
            </a:r>
            <a:r>
              <a:rPr lang="en-US" sz="2000" dirty="0" err="1">
                <a:latin typeface="TimesNewRomanPSMT"/>
                <a:ea typeface="Times New Roman"/>
                <a:cs typeface="TimesNewRomanPSMT"/>
              </a:rPr>
              <a:t>biovar</a:t>
            </a:r>
            <a:r>
              <a:rPr lang="en-US" sz="2000" dirty="0">
                <a:latin typeface="TimesNewRomanPSMT"/>
                <a:ea typeface="Times New Roman"/>
                <a:cs typeface="TimesNewRomanPSMT"/>
              </a:rPr>
              <a:t> </a:t>
            </a:r>
            <a:r>
              <a:rPr lang="en-US" sz="2000" i="1" dirty="0" err="1">
                <a:latin typeface="TimesNewRomanPS-ItalicMT"/>
                <a:ea typeface="Times New Roman"/>
                <a:cs typeface="TimesNewRomanPS-ItalicMT"/>
              </a:rPr>
              <a:t>diacetylactis</a:t>
            </a:r>
            <a:r>
              <a:rPr lang="en-US" sz="2000" dirty="0">
                <a:latin typeface="Arial"/>
                <a:ea typeface="Times New Roman"/>
              </a:rPr>
              <a:t>, </a:t>
            </a:r>
            <a:r>
              <a:rPr lang="en-US" sz="2000" i="1" dirty="0">
                <a:latin typeface="Arial"/>
                <a:ea typeface="Times New Roman"/>
              </a:rPr>
              <a:t>Ln</a:t>
            </a:r>
            <a:r>
              <a:rPr lang="en-US" sz="2000" dirty="0">
                <a:latin typeface="Arial"/>
                <a:ea typeface="Times New Roman"/>
              </a:rPr>
              <a:t>.</a:t>
            </a:r>
            <a:r>
              <a:rPr lang="en-US" sz="2000" i="1" dirty="0">
                <a:latin typeface="TimesNewRomanPS-ItalicMT"/>
                <a:ea typeface="Times New Roman"/>
                <a:cs typeface="TimesNewRomanPS-ItalicMT"/>
              </a:rPr>
              <a:t> </a:t>
            </a:r>
            <a:r>
              <a:rPr lang="en-US" sz="2000" i="1" dirty="0" err="1">
                <a:latin typeface="TimesNewRomanPS-ItalicMT"/>
                <a:ea typeface="Times New Roman"/>
                <a:cs typeface="TimesNewRomanPS-ItalicMT"/>
              </a:rPr>
              <a:t>mesenteroides</a:t>
            </a:r>
            <a:r>
              <a:rPr lang="en-US" sz="2000" i="1" dirty="0">
                <a:latin typeface="TimesNewRomanPS-ItalicMT"/>
                <a:ea typeface="Times New Roman"/>
                <a:cs typeface="TimesNewRomanPS-ItalicMT"/>
              </a:rPr>
              <a:t> </a:t>
            </a:r>
            <a:r>
              <a:rPr lang="en-US" sz="2000" dirty="0">
                <a:latin typeface="TimesNewRomanPSMT"/>
                <a:ea typeface="Times New Roman"/>
                <a:cs typeface="TimesNewRomanPSMT"/>
              </a:rPr>
              <a:t>subsp</a:t>
            </a:r>
            <a:r>
              <a:rPr lang="en-US" sz="2000" i="1" dirty="0">
                <a:latin typeface="TimesNewRomanPS-ItalicMT"/>
                <a:ea typeface="Times New Roman"/>
                <a:cs typeface="TimesNewRomanPS-ItalicMT"/>
              </a:rPr>
              <a:t>. </a:t>
            </a:r>
            <a:r>
              <a:rPr lang="en-US" sz="2000" i="1" dirty="0" err="1">
                <a:latin typeface="TimesNewRomanPS-ItalicMT"/>
                <a:ea typeface="Times New Roman"/>
                <a:cs typeface="TimesNewRomanPS-ItalicMT"/>
              </a:rPr>
              <a:t>cremoris</a:t>
            </a:r>
            <a:r>
              <a:rPr lang="en-US" sz="2000" dirty="0">
                <a:latin typeface="Arial"/>
                <a:ea typeface="Times New Roman"/>
              </a:rPr>
              <a:t> </a:t>
            </a:r>
            <a:r>
              <a:rPr lang="en-US" sz="2000" u="sng" dirty="0">
                <a:latin typeface="Arial"/>
                <a:ea typeface="Times New Roman"/>
              </a:rPr>
              <a:t>molds</a:t>
            </a:r>
            <a:r>
              <a:rPr lang="en-US" sz="2000" dirty="0">
                <a:latin typeface="Arial"/>
                <a:ea typeface="Times New Roman"/>
              </a:rPr>
              <a:t> </a:t>
            </a:r>
            <a:r>
              <a:rPr lang="en-US" sz="2000" i="1" dirty="0" err="1">
                <a:latin typeface="TimesNewRomanPS-ItalicMT"/>
                <a:ea typeface="Times New Roman"/>
                <a:cs typeface="TimesNewRomanPS-ItalicMT"/>
              </a:rPr>
              <a:t>Geotrichum</a:t>
            </a:r>
            <a:r>
              <a:rPr lang="en-US" sz="2000" i="1" dirty="0">
                <a:latin typeface="TimesNewRomanPS-ItalicMT"/>
                <a:ea typeface="Times New Roman"/>
                <a:cs typeface="TimesNewRomanPS-ItalicMT"/>
              </a:rPr>
              <a:t> </a:t>
            </a:r>
            <a:r>
              <a:rPr lang="en-US" sz="2000" i="1" dirty="0" err="1">
                <a:latin typeface="TimesNewRomanPS-ItalicMT"/>
                <a:ea typeface="Times New Roman"/>
                <a:cs typeface="TimesNewRomanPS-ItalicMT"/>
              </a:rPr>
              <a:t>candidum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800631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0"/>
            <a:ext cx="8532440" cy="476672"/>
          </a:xfrm>
        </p:spPr>
        <p:txBody>
          <a:bodyPr/>
          <a:lstStyle/>
          <a:p>
            <a:pPr algn="ctr"/>
            <a:r>
              <a:rPr lang="ar-IQ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التفاعلات الاساسية التي تحدث في متخمرات الحليب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9144000" cy="6381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6357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0"/>
            <a:ext cx="8388424" cy="6858000"/>
          </a:xfrm>
        </p:spPr>
        <p:txBody>
          <a:bodyPr/>
          <a:lstStyle/>
          <a:p>
            <a:pPr algn="r" rtl="1"/>
            <a:r>
              <a:rPr lang="ar-IQ" dirty="0" smtClean="0"/>
              <a:t>هذه التفاعلات هي التي تحدث في الحليب ومنتجاته المتخمرة نتيجة نمو البادئات التي تعطي الطعم الحامضي وتنتج مواد الطعم .</a:t>
            </a:r>
          </a:p>
          <a:p>
            <a:pPr algn="r" rtl="1"/>
            <a:r>
              <a:rPr lang="ar-IQ" dirty="0" smtClean="0"/>
              <a:t>نتيجة نمو بكتيريا القولون ينتج تخمر يسمى التخمر الغازي </a:t>
            </a:r>
            <a:r>
              <a:rPr lang="en-US" dirty="0" smtClean="0"/>
              <a:t>Gassy fermentation </a:t>
            </a:r>
            <a:r>
              <a:rPr lang="ar-IQ" dirty="0" smtClean="0"/>
              <a:t> وحسب المعادلة التالية :-</a:t>
            </a:r>
          </a:p>
          <a:p>
            <a:pPr algn="l"/>
            <a:r>
              <a:rPr lang="en-US" sz="2400" dirty="0" smtClean="0"/>
              <a:t>2C</a:t>
            </a:r>
            <a:r>
              <a:rPr lang="en-US" sz="1600" dirty="0" smtClean="0"/>
              <a:t>6</a:t>
            </a:r>
            <a:r>
              <a:rPr lang="en-US" sz="2400" dirty="0" smtClean="0"/>
              <a:t>H</a:t>
            </a:r>
            <a:r>
              <a:rPr lang="en-US" sz="1600" dirty="0" smtClean="0"/>
              <a:t>12</a:t>
            </a:r>
            <a:r>
              <a:rPr lang="en-US" sz="2400" dirty="0" smtClean="0"/>
              <a:t>O</a:t>
            </a:r>
            <a:r>
              <a:rPr lang="en-US" sz="1600" dirty="0" smtClean="0"/>
              <a:t>6</a:t>
            </a:r>
            <a:r>
              <a:rPr lang="en-US" sz="2400" dirty="0" smtClean="0"/>
              <a:t>		2CH</a:t>
            </a:r>
            <a:r>
              <a:rPr lang="en-US" sz="1600" dirty="0" smtClean="0"/>
              <a:t>3</a:t>
            </a:r>
            <a:r>
              <a:rPr lang="en-US" sz="2400" dirty="0" smtClean="0"/>
              <a:t>.CHOH.COOH+ CH</a:t>
            </a:r>
            <a:r>
              <a:rPr lang="en-US" sz="1600" dirty="0" smtClean="0"/>
              <a:t>3</a:t>
            </a:r>
            <a:r>
              <a:rPr lang="en-US" sz="2400" dirty="0" smtClean="0"/>
              <a:t>COOH +  C</a:t>
            </a:r>
            <a:r>
              <a:rPr lang="en-US" sz="1600" dirty="0" smtClean="0"/>
              <a:t>2</a:t>
            </a:r>
            <a:r>
              <a:rPr lang="en-US" sz="2400" dirty="0" smtClean="0"/>
              <a:t>H</a:t>
            </a:r>
            <a:r>
              <a:rPr lang="en-US" sz="1400" dirty="0" smtClean="0"/>
              <a:t>5</a:t>
            </a:r>
            <a:r>
              <a:rPr lang="en-US" sz="2400" dirty="0" smtClean="0"/>
              <a:t>OH+</a:t>
            </a:r>
          </a:p>
          <a:p>
            <a:pPr algn="l"/>
            <a:r>
              <a:rPr lang="en-US" sz="2400" dirty="0" smtClean="0"/>
              <a:t>Glucose                         lactic acid             acetic acid     ethanol</a:t>
            </a:r>
            <a:endParaRPr lang="en-US" sz="2400" dirty="0"/>
          </a:p>
          <a:p>
            <a:pPr algn="l"/>
            <a:r>
              <a:rPr lang="en-US" sz="2400" dirty="0" smtClean="0"/>
              <a:t>                                  </a:t>
            </a:r>
            <a:r>
              <a:rPr lang="ar-IQ" sz="2400" dirty="0" smtClean="0"/>
              <a:t>   </a:t>
            </a:r>
            <a:r>
              <a:rPr lang="en-US" sz="2400" dirty="0" smtClean="0"/>
              <a:t> 2CO</a:t>
            </a:r>
            <a:r>
              <a:rPr lang="en-US" sz="1400" dirty="0" smtClean="0"/>
              <a:t>2</a:t>
            </a:r>
            <a:r>
              <a:rPr lang="en-US" sz="2400" dirty="0" smtClean="0"/>
              <a:t>+2H</a:t>
            </a:r>
            <a:r>
              <a:rPr lang="en-US" sz="1600" dirty="0" smtClean="0"/>
              <a:t>2 </a:t>
            </a:r>
          </a:p>
          <a:p>
            <a:pPr algn="r" rtl="1"/>
            <a:r>
              <a:rPr lang="ar-IQ" sz="2400" dirty="0" smtClean="0"/>
              <a:t>ويودي نمو بكتيريا القولون في منتجات الالبان المتخمرة الى تواجد غازات ثاني اوكسيد الكاربون والهيدروجين وينتج في الاجبان فتحات غير متناسقة </a:t>
            </a:r>
            <a:r>
              <a:rPr lang="en-US" sz="2400" dirty="0" smtClean="0"/>
              <a:t>		</a:t>
            </a:r>
            <a:endParaRPr lang="en-US" sz="2400" dirty="0"/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1632083" y="1700808"/>
            <a:ext cx="109728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flipV="1">
            <a:off x="4427984" y="2276872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8505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0"/>
            <a:ext cx="8375576" cy="764704"/>
          </a:xfrm>
        </p:spPr>
        <p:txBody>
          <a:bodyPr/>
          <a:lstStyle/>
          <a:p>
            <a:pPr algn="ctr" rtl="1"/>
            <a:r>
              <a:rPr lang="ar-IQ" sz="3600" b="1" dirty="0" smtClean="0">
                <a:solidFill>
                  <a:srgbClr val="002060"/>
                </a:solidFill>
              </a:rPr>
              <a:t>المسارات الايضية لبكتيريا حامض </a:t>
            </a:r>
            <a:r>
              <a:rPr lang="ar-IQ" sz="3600" b="1" dirty="0" err="1" smtClean="0">
                <a:solidFill>
                  <a:srgbClr val="002060"/>
                </a:solidFill>
              </a:rPr>
              <a:t>اللاكتيك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620688"/>
            <a:ext cx="8460432" cy="6048672"/>
          </a:xfrm>
        </p:spPr>
        <p:txBody>
          <a:bodyPr>
            <a:normAutofit fontScale="92500"/>
          </a:bodyPr>
          <a:lstStyle/>
          <a:p>
            <a:pPr marL="0" marR="0" indent="457200" algn="just" rtl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ar-SA" sz="2400" dirty="0">
                <a:ea typeface="Times New Roman"/>
              </a:rPr>
              <a:t>تخمر بكتريا حامض </a:t>
            </a:r>
            <a:r>
              <a:rPr lang="ar-SA" sz="2400" dirty="0" err="1">
                <a:ea typeface="Times New Roman"/>
              </a:rPr>
              <a:t>اللاكتيك</a:t>
            </a:r>
            <a:r>
              <a:rPr lang="ar-SA" sz="2400" dirty="0">
                <a:ea typeface="Times New Roman"/>
              </a:rPr>
              <a:t> السكريات عبر مسارات مختلفة فالتخمرات المتجانسة </a:t>
            </a:r>
            <a:r>
              <a:rPr lang="en-US" sz="2400" dirty="0" err="1">
                <a:latin typeface="Arial"/>
                <a:ea typeface="Times New Roman"/>
                <a:cs typeface="Arial"/>
              </a:rPr>
              <a:t>homofermentation</a:t>
            </a:r>
            <a:r>
              <a:rPr lang="en-US" sz="2400" dirty="0">
                <a:latin typeface="Arial"/>
                <a:ea typeface="Times New Roman"/>
                <a:cs typeface="Arial"/>
              </a:rPr>
              <a:t> </a:t>
            </a:r>
            <a:r>
              <a:rPr lang="ar-SA" sz="2400" dirty="0">
                <a:ea typeface="Times New Roman"/>
              </a:rPr>
              <a:t> ينتج عنها حامض </a:t>
            </a:r>
            <a:r>
              <a:rPr lang="ar-SA" sz="2400" dirty="0" err="1">
                <a:ea typeface="Times New Roman"/>
              </a:rPr>
              <a:t>اللاكتيك</a:t>
            </a:r>
            <a:r>
              <a:rPr lang="ar-SA" sz="2400" dirty="0">
                <a:ea typeface="Times New Roman"/>
              </a:rPr>
              <a:t> فقط كناتج نهائي لأيض </a:t>
            </a:r>
            <a:r>
              <a:rPr lang="en-US" sz="2400" dirty="0">
                <a:latin typeface="Arial"/>
                <a:ea typeface="Times New Roman"/>
                <a:cs typeface="Arial"/>
              </a:rPr>
              <a:t>metabolism</a:t>
            </a:r>
            <a:r>
              <a:rPr lang="ar-SA" sz="2400" dirty="0">
                <a:ea typeface="Times New Roman"/>
              </a:rPr>
              <a:t> الكلوكوز عبر مسار أمبدن ـ </a:t>
            </a:r>
            <a:r>
              <a:rPr lang="ar-SA" sz="2400" dirty="0" err="1">
                <a:ea typeface="Times New Roman"/>
              </a:rPr>
              <a:t>مايرهوف</a:t>
            </a:r>
            <a:r>
              <a:rPr lang="ar-SA" sz="2400" dirty="0">
                <a:ea typeface="Times New Roman"/>
              </a:rPr>
              <a:t> ـ</a:t>
            </a:r>
            <a:r>
              <a:rPr lang="en-US" sz="2400" dirty="0" err="1">
                <a:latin typeface="Arial"/>
                <a:ea typeface="Times New Roman"/>
                <a:cs typeface="Arial"/>
              </a:rPr>
              <a:t>Embden</a:t>
            </a:r>
            <a:r>
              <a:rPr lang="en-US" sz="2400" dirty="0">
                <a:latin typeface="Arial"/>
                <a:ea typeface="Times New Roman"/>
                <a:cs typeface="Arial"/>
              </a:rPr>
              <a:t> Meyerhof  pathway</a:t>
            </a:r>
            <a:r>
              <a:rPr lang="ar-SA" sz="2400" dirty="0">
                <a:ea typeface="Times New Roman"/>
              </a:rPr>
              <a:t> والتخمرات غير المتجانسة </a:t>
            </a:r>
            <a:r>
              <a:rPr lang="en-US" sz="2400" dirty="0" err="1">
                <a:latin typeface="Arial"/>
                <a:ea typeface="Times New Roman"/>
                <a:cs typeface="Arial"/>
              </a:rPr>
              <a:t>heterofermentation</a:t>
            </a:r>
            <a:r>
              <a:rPr lang="en-US" sz="2400" dirty="0">
                <a:latin typeface="Arial"/>
                <a:ea typeface="Times New Roman"/>
                <a:cs typeface="Arial"/>
              </a:rPr>
              <a:t> </a:t>
            </a:r>
            <a:r>
              <a:rPr lang="ar-SA" sz="2400" dirty="0">
                <a:ea typeface="Times New Roman"/>
              </a:rPr>
              <a:t> ينتج عنها كميات متكافئة من حامض </a:t>
            </a:r>
            <a:r>
              <a:rPr lang="ar-SA" sz="2400" dirty="0" err="1">
                <a:ea typeface="Times New Roman"/>
              </a:rPr>
              <a:t>اللاكتيك</a:t>
            </a:r>
            <a:r>
              <a:rPr lang="ar-SA" sz="2400" dirty="0">
                <a:ea typeface="Times New Roman"/>
              </a:rPr>
              <a:t> والايثانول أو الخلات وغاز ثاني اوكسيد الكاربون عبـر </a:t>
            </a:r>
            <a:r>
              <a:rPr lang="ar-SA" sz="2400" dirty="0" smtClean="0">
                <a:ea typeface="Times New Roman"/>
              </a:rPr>
              <a:t>مسار </a:t>
            </a:r>
            <a:r>
              <a:rPr lang="ar-SA" sz="2400" dirty="0" err="1">
                <a:ea typeface="Times New Roman"/>
              </a:rPr>
              <a:t>الفوسفوكيتوليز</a:t>
            </a:r>
            <a:r>
              <a:rPr lang="ar-SA" sz="2400" dirty="0">
                <a:ea typeface="Times New Roman"/>
              </a:rPr>
              <a:t> </a:t>
            </a:r>
            <a:r>
              <a:rPr lang="en-US" sz="2400" dirty="0" err="1">
                <a:latin typeface="Arial"/>
                <a:ea typeface="Times New Roman"/>
              </a:rPr>
              <a:t>phosphoketolase</a:t>
            </a:r>
            <a:r>
              <a:rPr lang="en-US" sz="2400" dirty="0">
                <a:latin typeface="Arial"/>
                <a:ea typeface="Times New Roman"/>
              </a:rPr>
              <a:t> pathway </a:t>
            </a:r>
            <a:r>
              <a:rPr lang="ar-SA" sz="2400" dirty="0">
                <a:latin typeface="Arial"/>
                <a:ea typeface="Times New Roman"/>
              </a:rPr>
              <a:t> وتعتمد كمية الايثانول والخلات على جهد الأكسدة والاختزال للنظام ، وتستخدم هـذا المسـار البكتريـا غيـر المتجانسـة التخمـر اختياريـاً </a:t>
            </a:r>
            <a:r>
              <a:rPr lang="en-US" sz="2400" dirty="0">
                <a:latin typeface="Arial"/>
                <a:ea typeface="Times New Roman"/>
              </a:rPr>
              <a:t>facultative </a:t>
            </a:r>
            <a:r>
              <a:rPr lang="en-US" sz="2400" dirty="0" err="1">
                <a:latin typeface="Arial"/>
                <a:ea typeface="Times New Roman"/>
              </a:rPr>
              <a:t>heterofermenters</a:t>
            </a:r>
            <a:r>
              <a:rPr lang="en-US" sz="2400" dirty="0">
                <a:latin typeface="Arial"/>
                <a:ea typeface="Times New Roman"/>
              </a:rPr>
              <a:t> </a:t>
            </a:r>
            <a:r>
              <a:rPr lang="ar-SA" sz="2400" dirty="0">
                <a:latin typeface="Arial"/>
                <a:ea typeface="Times New Roman"/>
              </a:rPr>
              <a:t> مثل </a:t>
            </a:r>
            <a:r>
              <a:rPr lang="en-US" sz="2400" i="1" dirty="0">
                <a:latin typeface="Arial"/>
                <a:ea typeface="Times New Roman"/>
              </a:rPr>
              <a:t>Lactobacillus </a:t>
            </a:r>
            <a:r>
              <a:rPr lang="en-US" sz="2400" i="1" dirty="0" err="1">
                <a:latin typeface="Arial"/>
                <a:ea typeface="Times New Roman"/>
              </a:rPr>
              <a:t>casei</a:t>
            </a:r>
            <a:r>
              <a:rPr lang="ar-SA" sz="2400" dirty="0">
                <a:latin typeface="Arial"/>
                <a:ea typeface="Times New Roman"/>
              </a:rPr>
              <a:t>  لتخمير السكريات الخماسية </a:t>
            </a:r>
            <a:r>
              <a:rPr lang="en-US" sz="2400" dirty="0" err="1">
                <a:latin typeface="Arial"/>
                <a:ea typeface="Times New Roman"/>
              </a:rPr>
              <a:t>pentoses</a:t>
            </a:r>
            <a:r>
              <a:rPr lang="ar-SA" sz="2400" dirty="0">
                <a:latin typeface="Arial"/>
                <a:ea typeface="Times New Roman"/>
              </a:rPr>
              <a:t> ولتخمير السكريات السداسية </a:t>
            </a:r>
            <a:r>
              <a:rPr lang="en-US" sz="2400" dirty="0">
                <a:latin typeface="Arial"/>
                <a:ea typeface="Times New Roman"/>
              </a:rPr>
              <a:t>hexoses</a:t>
            </a:r>
            <a:r>
              <a:rPr lang="ar-SA" sz="2400" dirty="0">
                <a:latin typeface="Arial"/>
                <a:ea typeface="Times New Roman"/>
              </a:rPr>
              <a:t> والسكريات الخماسية </a:t>
            </a:r>
            <a:r>
              <a:rPr lang="en-US" sz="2400" dirty="0" err="1">
                <a:latin typeface="Arial"/>
                <a:ea typeface="Times New Roman"/>
              </a:rPr>
              <a:t>pentoses</a:t>
            </a:r>
            <a:r>
              <a:rPr lang="ar-SA" sz="2400" dirty="0">
                <a:latin typeface="Arial"/>
                <a:ea typeface="Times New Roman"/>
              </a:rPr>
              <a:t> من قبل البكتريا غير المتجانسة التخمر إجبارياً </a:t>
            </a:r>
            <a:r>
              <a:rPr lang="en-US" sz="2400" dirty="0">
                <a:latin typeface="Arial"/>
                <a:ea typeface="Times New Roman"/>
              </a:rPr>
              <a:t>obligate </a:t>
            </a:r>
            <a:r>
              <a:rPr lang="en-US" sz="2400" dirty="0" err="1">
                <a:latin typeface="Arial"/>
                <a:ea typeface="Times New Roman"/>
              </a:rPr>
              <a:t>heterofermenters</a:t>
            </a:r>
            <a:r>
              <a:rPr lang="ar-SA" sz="2400" dirty="0">
                <a:latin typeface="Arial"/>
                <a:ea typeface="Times New Roman"/>
              </a:rPr>
              <a:t> مثل سلالات </a:t>
            </a:r>
            <a:r>
              <a:rPr lang="en-US" sz="2400" i="1" dirty="0" err="1">
                <a:latin typeface="Arial"/>
                <a:ea typeface="Times New Roman"/>
              </a:rPr>
              <a:t>Leuconostoc</a:t>
            </a:r>
            <a:r>
              <a:rPr lang="en-US" sz="2400" i="1" dirty="0">
                <a:ea typeface="Times New Roman"/>
                <a:cs typeface="Simplified Arabic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584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388424" cy="59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51926"/>
            <a:ext cx="17049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0" y="304620"/>
            <a:ext cx="1619250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915025"/>
            <a:ext cx="8352928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3504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3358" y="-33389"/>
            <a:ext cx="8447584" cy="582069"/>
          </a:xfrm>
        </p:spPr>
        <p:txBody>
          <a:bodyPr/>
          <a:lstStyle/>
          <a:p>
            <a:pPr algn="ctr" rtl="1"/>
            <a:r>
              <a:rPr lang="ar-IQ" sz="3200" b="1" dirty="0" smtClean="0">
                <a:solidFill>
                  <a:srgbClr val="002060"/>
                </a:solidFill>
              </a:rPr>
              <a:t>المسار </a:t>
            </a:r>
            <a:r>
              <a:rPr lang="ar-IQ" sz="3200" b="1" dirty="0" err="1" smtClean="0">
                <a:solidFill>
                  <a:srgbClr val="002060"/>
                </a:solidFill>
              </a:rPr>
              <a:t>الايضي</a:t>
            </a:r>
            <a:r>
              <a:rPr lang="ar-IQ" sz="3200" b="1" dirty="0" smtClean="0">
                <a:solidFill>
                  <a:srgbClr val="002060"/>
                </a:solidFill>
              </a:rPr>
              <a:t> لبكتيريا </a:t>
            </a:r>
            <a:r>
              <a:rPr lang="ar-IQ" sz="3200" b="1" dirty="0" err="1" smtClean="0">
                <a:solidFill>
                  <a:srgbClr val="002060"/>
                </a:solidFill>
              </a:rPr>
              <a:t>المخمره</a:t>
            </a:r>
            <a:r>
              <a:rPr lang="ar-IQ" sz="3200" b="1" dirty="0" smtClean="0">
                <a:solidFill>
                  <a:srgbClr val="002060"/>
                </a:solidFill>
              </a:rPr>
              <a:t> للسترات </a:t>
            </a:r>
            <a:endParaRPr lang="en-US" sz="3200" b="1" dirty="0">
              <a:solidFill>
                <a:srgbClr val="00206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404664"/>
            <a:ext cx="8388424" cy="6264696"/>
          </a:xfrm>
        </p:spPr>
        <p:txBody>
          <a:bodyPr/>
          <a:lstStyle/>
          <a:p>
            <a:pPr algn="r" rtl="1"/>
            <a:r>
              <a:rPr lang="ar-IQ" dirty="0"/>
              <a:t>كما يوجد مسار مهم جدا يستعمل في تحلل السترات عند صناعة الزبد والقشطة المتخمرة وينتج عنه الاستون والداي </a:t>
            </a:r>
            <a:r>
              <a:rPr lang="ar-IQ" dirty="0" err="1"/>
              <a:t>استايل</a:t>
            </a:r>
            <a:r>
              <a:rPr lang="ar-IQ" dirty="0"/>
              <a:t> ويستعمل هذا الطريق عند وجود وفرة من </a:t>
            </a:r>
            <a:r>
              <a:rPr lang="ar-IQ" dirty="0" err="1"/>
              <a:t>البايروفات</a:t>
            </a:r>
            <a:r>
              <a:rPr lang="ar-IQ" dirty="0"/>
              <a:t> </a:t>
            </a:r>
            <a:endParaRPr lang="ar-IQ" dirty="0" smtClean="0"/>
          </a:p>
          <a:p>
            <a:pPr algn="r" rtl="1"/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7776864" cy="566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74912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جاور">
  <a:themeElements>
    <a:clrScheme name="تجاور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تجاور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374</TotalTime>
  <Words>842</Words>
  <Application>Microsoft Office PowerPoint</Application>
  <PresentationFormat>عرض على الشاشة (3:4)‏</PresentationFormat>
  <Paragraphs>66</Paragraphs>
  <Slides>10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تجاور</vt:lpstr>
      <vt:lpstr>المحاضرة الخامسة Lecture5 ميكروبيولوجي الالبان المتخمرة Microbiology of fermented dairy </vt:lpstr>
      <vt:lpstr>عرض تقديمي في PowerPoint</vt:lpstr>
      <vt:lpstr>الاحياء المجهرية المستعملة في البادئات </vt:lpstr>
      <vt:lpstr>عرض تقديمي في PowerPoint</vt:lpstr>
      <vt:lpstr>التفاعلات الاساسية التي تحدث في متخمرات الحليب </vt:lpstr>
      <vt:lpstr>عرض تقديمي في PowerPoint</vt:lpstr>
      <vt:lpstr>المسارات الايضية لبكتيريا حامض اللاكتيك</vt:lpstr>
      <vt:lpstr>عرض تقديمي في PowerPoint</vt:lpstr>
      <vt:lpstr>المسار الايضي لبكتيريا المخمره للسترات 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المحاضرة الخامسة Lecture5 البادئات      Starters</dc:title>
  <dc:creator>Dr Alaa</dc:creator>
  <cp:lastModifiedBy>Dr Alaa</cp:lastModifiedBy>
  <cp:revision>21</cp:revision>
  <dcterms:created xsi:type="dcterms:W3CDTF">2014-04-01T14:47:07Z</dcterms:created>
  <dcterms:modified xsi:type="dcterms:W3CDTF">2014-04-15T14:38:25Z</dcterms:modified>
</cp:coreProperties>
</file>