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1" r:id="rId2"/>
    <p:sldId id="269" r:id="rId3"/>
    <p:sldId id="270" r:id="rId4"/>
    <p:sldId id="268"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2629418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3624915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414980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1630118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171888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327E6D5-A27D-4C5C-806E-5B040CF02DB9}" type="datetimeFigureOut">
              <a:rPr lang="ar-IQ" smtClean="0"/>
              <a:t>19/08/1439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123752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327E6D5-A27D-4C5C-806E-5B040CF02DB9}" type="datetimeFigureOut">
              <a:rPr lang="ar-IQ" smtClean="0"/>
              <a:t>19/08/1439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365203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327E6D5-A27D-4C5C-806E-5B040CF02DB9}" type="datetimeFigureOut">
              <a:rPr lang="ar-IQ" smtClean="0"/>
              <a:t>19/08/1439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189735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327E6D5-A27D-4C5C-806E-5B040CF02DB9}" type="datetimeFigureOut">
              <a:rPr lang="ar-IQ" smtClean="0"/>
              <a:t>19/08/1439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55066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27E6D5-A27D-4C5C-806E-5B040CF02DB9}" type="datetimeFigureOut">
              <a:rPr lang="ar-IQ" smtClean="0"/>
              <a:t>19/08/1439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2200209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27E6D5-A27D-4C5C-806E-5B040CF02DB9}" type="datetimeFigureOut">
              <a:rPr lang="ar-IQ" smtClean="0"/>
              <a:t>19/08/1439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878667D-2CFC-4F9D-BBEF-A0B6E885D2A9}" type="slidenum">
              <a:rPr lang="ar-IQ" smtClean="0"/>
              <a:t>‹#›</a:t>
            </a:fld>
            <a:endParaRPr lang="ar-IQ"/>
          </a:p>
        </p:txBody>
      </p:sp>
    </p:spTree>
    <p:extLst>
      <p:ext uri="{BB962C8B-B14F-4D97-AF65-F5344CB8AC3E}">
        <p14:creationId xmlns:p14="http://schemas.microsoft.com/office/powerpoint/2010/main" val="26357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327E6D5-A27D-4C5C-806E-5B040CF02DB9}" type="datetimeFigureOut">
              <a:rPr lang="ar-IQ" smtClean="0"/>
              <a:t>19/08/1439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78667D-2CFC-4F9D-BBEF-A0B6E885D2A9}" type="slidenum">
              <a:rPr lang="ar-IQ" smtClean="0"/>
              <a:t>‹#›</a:t>
            </a:fld>
            <a:endParaRPr lang="ar-IQ"/>
          </a:p>
        </p:txBody>
      </p:sp>
    </p:spTree>
    <p:extLst>
      <p:ext uri="{BB962C8B-B14F-4D97-AF65-F5344CB8AC3E}">
        <p14:creationId xmlns:p14="http://schemas.microsoft.com/office/powerpoint/2010/main" val="1471134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0" y="2132856"/>
            <a:ext cx="9144000" cy="2286000"/>
          </a:xfrm>
          <a:prstGeom prst="horizontalScroll">
            <a:avLst>
              <a:gd name="adj" fmla="val 21731"/>
            </a:avLst>
          </a:prstGeom>
          <a:blipFill>
            <a:blip r:embed="rId2"/>
            <a:tile tx="0" ty="0" sx="100000" sy="100000" flip="none" algn="tl"/>
          </a:blip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b="1" dirty="0" smtClean="0">
                <a:ln>
                  <a:solidFill>
                    <a:srgbClr val="FFFF00"/>
                  </a:solidFill>
                </a:ln>
                <a:solidFill>
                  <a:srgbClr val="C00000"/>
                </a:solidFill>
              </a:rPr>
              <a:t>فنيات المقابلة الارشادية</a:t>
            </a:r>
            <a:endParaRPr lang="ar-IQ" sz="4000" b="1" dirty="0">
              <a:ln>
                <a:solidFill>
                  <a:srgbClr val="FFFF00"/>
                </a:solidFill>
              </a:ln>
              <a:solidFill>
                <a:srgbClr val="C00000"/>
              </a:solidFill>
            </a:endParaRPr>
          </a:p>
        </p:txBody>
      </p:sp>
      <p:sp>
        <p:nvSpPr>
          <p:cNvPr id="3" name="Oval 2"/>
          <p:cNvSpPr/>
          <p:nvPr/>
        </p:nvSpPr>
        <p:spPr>
          <a:xfrm flipH="1">
            <a:off x="971600" y="4607305"/>
            <a:ext cx="4343400" cy="1676400"/>
          </a:xfrm>
          <a:prstGeom prst="ellipse">
            <a:avLst/>
          </a:prstGeom>
          <a:solidFill>
            <a:srgbClr val="92D050"/>
          </a:solidFill>
          <a:ln w="76200">
            <a:solidFill>
              <a:srgbClr val="0070C0"/>
            </a:solidFill>
          </a:ln>
          <a:effectLst>
            <a:outerShdw blurRad="76200" dir="18900000" sy="23000" kx="-1200000" algn="bl" rotWithShape="0">
              <a:prstClr val="black">
                <a:alpha val="20000"/>
              </a:prst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b="1" dirty="0" smtClean="0">
                <a:blipFill>
                  <a:blip r:embed="rId3"/>
                  <a:tile tx="0" ty="0" sx="100000" sy="100000" flip="none" algn="tl"/>
                </a:blipFill>
              </a:rPr>
              <a:t>د.صفاء عبدالزهرة الجمعان</a:t>
            </a:r>
            <a:endParaRPr lang="ar-IQ" sz="3200" b="1" dirty="0">
              <a:blipFill>
                <a:blip r:embed="rId3"/>
                <a:tile tx="0" ty="0" sx="100000" sy="100000" flip="none" algn="tl"/>
              </a:blipFill>
            </a:endParaRPr>
          </a:p>
        </p:txBody>
      </p:sp>
      <p:pic>
        <p:nvPicPr>
          <p:cNvPr id="5" name="Picture 2"/>
          <p:cNvPicPr>
            <a:picLocks noChangeAspect="1" noChangeArrowheads="1"/>
          </p:cNvPicPr>
          <p:nvPr/>
        </p:nvPicPr>
        <p:blipFill>
          <a:blip r:embed="rId4"/>
          <a:srcRect/>
          <a:stretch>
            <a:fillRect/>
          </a:stretch>
        </p:blipFill>
        <p:spPr bwMode="auto">
          <a:xfrm>
            <a:off x="1905000" y="0"/>
            <a:ext cx="5153025" cy="2857500"/>
          </a:xfrm>
          <a:prstGeom prst="rect">
            <a:avLst/>
          </a:prstGeom>
          <a:noFill/>
          <a:ln w="9525">
            <a:noFill/>
            <a:miter lim="800000"/>
            <a:headEnd/>
            <a:tailEnd/>
          </a:ln>
          <a:effectLst/>
        </p:spPr>
      </p:pic>
      <p:sp>
        <p:nvSpPr>
          <p:cNvPr id="6" name="مربع نص 5"/>
          <p:cNvSpPr txBox="1"/>
          <p:nvPr/>
        </p:nvSpPr>
        <p:spPr>
          <a:xfrm>
            <a:off x="2339752" y="1428750"/>
            <a:ext cx="5790328" cy="1077218"/>
          </a:xfrm>
          <a:prstGeom prst="rect">
            <a:avLst/>
          </a:prstGeom>
          <a:noFill/>
        </p:spPr>
        <p:txBody>
          <a:bodyPr wrap="square" rtlCol="1">
            <a:spAutoFit/>
          </a:bodyPr>
          <a:lstStyle/>
          <a:p>
            <a:r>
              <a:rPr lang="ar-IQ" sz="3200" b="1" dirty="0" smtClean="0">
                <a:solidFill>
                  <a:srgbClr val="FF0000"/>
                </a:solidFill>
              </a:rPr>
              <a:t>قسم الارشاد النفسي والتوجيه التربوي </a:t>
            </a:r>
          </a:p>
          <a:p>
            <a:r>
              <a:rPr lang="ar-IQ" sz="3200" b="1" dirty="0" smtClean="0">
                <a:solidFill>
                  <a:srgbClr val="FF0000"/>
                </a:solidFill>
              </a:rPr>
              <a:t>المرحلة الثالثة</a:t>
            </a:r>
            <a:endParaRPr lang="ar-IQ" sz="3200" b="1" dirty="0">
              <a:solidFill>
                <a:srgbClr val="FF0000"/>
              </a:solidFill>
            </a:endParaRPr>
          </a:p>
        </p:txBody>
      </p:sp>
    </p:spTree>
    <p:extLst>
      <p:ext uri="{BB962C8B-B14F-4D97-AF65-F5344CB8AC3E}">
        <p14:creationId xmlns:p14="http://schemas.microsoft.com/office/powerpoint/2010/main" val="2112602813"/>
      </p:ext>
    </p:extLst>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2000" fill="hold"/>
                                        <p:tgtEl>
                                          <p:spTgt spid="3"/>
                                        </p:tgtEl>
                                        <p:attrNameLst>
                                          <p:attrName>ppt_x</p:attrName>
                                        </p:attrNameLst>
                                      </p:cBhvr>
                                      <p:tavLst>
                                        <p:tav tm="0">
                                          <p:val>
                                            <p:strVal val="#ppt_x"/>
                                          </p:val>
                                        </p:tav>
                                        <p:tav tm="100000">
                                          <p:val>
                                            <p:strVal val="#ppt_x"/>
                                          </p:val>
                                        </p:tav>
                                      </p:tavLst>
                                    </p:anim>
                                    <p:anim calcmode="lin" valueType="num">
                                      <p:cBhvr additive="base">
                                        <p:cTn id="14"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533400" y="381000"/>
            <a:ext cx="8382000" cy="3124200"/>
          </a:xfrm>
          <a:prstGeom prst="horizontalScroll">
            <a:avLst>
              <a:gd name="adj" fmla="val 25000"/>
            </a:avLst>
          </a:prstGeom>
          <a:solidFill>
            <a:srgbClr val="F8A79A"/>
          </a:solidFill>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IQ" sz="3600" dirty="0" smtClean="0">
                <a:solidFill>
                  <a:srgbClr val="FF0000"/>
                </a:solidFill>
              </a:rPr>
              <a:t>اعتبارات هامة في استخدام فنية المواجهة</a:t>
            </a:r>
          </a:p>
          <a:p>
            <a:pPr algn="ctr"/>
            <a:endParaRPr lang="ar-IQ" sz="3600" dirty="0">
              <a:solidFill>
                <a:srgbClr val="FF0000"/>
              </a:solidFill>
            </a:endParaRPr>
          </a:p>
        </p:txBody>
      </p:sp>
      <p:sp>
        <p:nvSpPr>
          <p:cNvPr id="3" name="Folded Corner 2"/>
          <p:cNvSpPr/>
          <p:nvPr/>
        </p:nvSpPr>
        <p:spPr>
          <a:xfrm>
            <a:off x="228600" y="2743200"/>
            <a:ext cx="8305800" cy="3733800"/>
          </a:xfrm>
          <a:prstGeom prst="foldedCorner">
            <a:avLst>
              <a:gd name="adj" fmla="val 49803"/>
            </a:avLst>
          </a:prstGeom>
          <a:solidFill>
            <a:srgbClr val="FFFF66"/>
          </a:solidFill>
          <a:ln w="57150">
            <a:solidFill>
              <a:schemeClr val="accent6">
                <a:lumMod val="75000"/>
              </a:schemeClr>
            </a:solidFill>
          </a:ln>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sz="4000" b="1" dirty="0" smtClean="0">
              <a:solidFill>
                <a:srgbClr val="E109B3"/>
              </a:solidFill>
            </a:endParaRPr>
          </a:p>
          <a:p>
            <a:pPr algn="ctr"/>
            <a:r>
              <a:rPr lang="ar-IQ" sz="4000" b="1" dirty="0" smtClean="0">
                <a:solidFill>
                  <a:srgbClr val="E109B3"/>
                </a:solidFill>
              </a:rPr>
              <a:t>1. ان يكون المرشد نموذجا حسنا</a:t>
            </a:r>
          </a:p>
          <a:p>
            <a:pPr algn="ctr"/>
            <a:r>
              <a:rPr lang="ar-IQ" sz="4000" b="1" dirty="0" smtClean="0">
                <a:solidFill>
                  <a:srgbClr val="E109B3"/>
                </a:solidFill>
              </a:rPr>
              <a:t>لا تستخدم الا بعد بناء العلاقة </a:t>
            </a:r>
          </a:p>
          <a:p>
            <a:pPr algn="ctr"/>
            <a:r>
              <a:rPr lang="ar-IQ" sz="4000" b="1" dirty="0" smtClean="0">
                <a:solidFill>
                  <a:srgbClr val="E109B3"/>
                </a:solidFill>
              </a:rPr>
              <a:t>توفير الجو الملائم الذي يتميز بالتعاطف</a:t>
            </a:r>
          </a:p>
          <a:p>
            <a:pPr algn="ctr"/>
            <a:r>
              <a:rPr lang="ar-IQ" sz="4000" b="1" dirty="0" smtClean="0">
                <a:solidFill>
                  <a:srgbClr val="E109B3"/>
                </a:solidFill>
              </a:rPr>
              <a:t>( لاستخدام الفنية)</a:t>
            </a:r>
          </a:p>
        </p:txBody>
      </p:sp>
    </p:spTree>
    <p:extLst>
      <p:ext uri="{BB962C8B-B14F-4D97-AF65-F5344CB8AC3E}">
        <p14:creationId xmlns:p14="http://schemas.microsoft.com/office/powerpoint/2010/main" val="34269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2000" fill="hold"/>
                                        <p:tgtEl>
                                          <p:spTgt spid="3"/>
                                        </p:tgtEl>
                                        <p:attrNameLst>
                                          <p:attrName>ppt_x</p:attrName>
                                        </p:attrNameLst>
                                      </p:cBhvr>
                                      <p:tavLst>
                                        <p:tav tm="0">
                                          <p:val>
                                            <p:strVal val="#ppt_x"/>
                                          </p:val>
                                        </p:tav>
                                        <p:tav tm="100000">
                                          <p:val>
                                            <p:strVal val="#ppt_x"/>
                                          </p:val>
                                        </p:tav>
                                      </p:tavLst>
                                    </p:anim>
                                    <p:anim calcmode="lin" valueType="num">
                                      <p:cBhvr additive="base">
                                        <p:cTn id="13"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187624" y="980728"/>
            <a:ext cx="7848600" cy="4800600"/>
          </a:xfrm>
          <a:prstGeom prst="ellipse">
            <a:avLst/>
          </a:prstGeom>
          <a:ln/>
          <a:scene3d>
            <a:camera prst="perspectiveHeroicExtremeRightFacing"/>
            <a:lightRig rig="threePt" dir="t"/>
          </a:scene3d>
        </p:spPr>
        <p:style>
          <a:lnRef idx="1">
            <a:schemeClr val="accent2"/>
          </a:lnRef>
          <a:fillRef idx="3">
            <a:schemeClr val="accent2"/>
          </a:fillRef>
          <a:effectRef idx="2">
            <a:schemeClr val="accent2"/>
          </a:effectRef>
          <a:fontRef idx="minor">
            <a:schemeClr val="lt1"/>
          </a:fontRef>
        </p:style>
        <p:txBody>
          <a:bodyPr rtlCol="1" anchor="ctr"/>
          <a:lstStyle/>
          <a:p>
            <a:pPr algn="ctr">
              <a:buFont typeface="Arial" pitchFamily="34" charset="0"/>
              <a:buChar char="•"/>
            </a:pPr>
            <a:r>
              <a:rPr lang="ar-IQ" sz="2400" dirty="0" smtClean="0">
                <a:solidFill>
                  <a:schemeClr val="tx1">
                    <a:lumMod val="25000"/>
                  </a:schemeClr>
                </a:solidFill>
              </a:rPr>
              <a:t>ان يكون حذرا في استخدامها </a:t>
            </a:r>
          </a:p>
          <a:p>
            <a:pPr algn="ctr">
              <a:buFont typeface="Arial" pitchFamily="34" charset="0"/>
              <a:buChar char="•"/>
            </a:pPr>
            <a:r>
              <a:rPr lang="ar-IQ" sz="2400" dirty="0" smtClean="0">
                <a:solidFill>
                  <a:schemeClr val="tx1">
                    <a:lumMod val="25000"/>
                  </a:schemeClr>
                </a:solidFill>
              </a:rPr>
              <a:t>ازالة الحساسيات بين المرشد والمسترشد قبل استخدامها</a:t>
            </a:r>
          </a:p>
          <a:p>
            <a:pPr algn="ctr">
              <a:buFont typeface="Arial" pitchFamily="34" charset="0"/>
              <a:buChar char="•"/>
            </a:pPr>
            <a:r>
              <a:rPr lang="ar-IQ" sz="2400" dirty="0" smtClean="0">
                <a:solidFill>
                  <a:schemeClr val="tx1">
                    <a:lumMod val="25000"/>
                  </a:schemeClr>
                </a:solidFill>
              </a:rPr>
              <a:t>ان لا تستخدم دون مبرر </a:t>
            </a:r>
          </a:p>
          <a:p>
            <a:pPr algn="ctr">
              <a:buFont typeface="Arial" pitchFamily="34" charset="0"/>
              <a:buChar char="•"/>
            </a:pPr>
            <a:r>
              <a:rPr lang="ar-IQ" sz="2400" dirty="0" smtClean="0">
                <a:solidFill>
                  <a:schemeClr val="tx1">
                    <a:lumMod val="25000"/>
                  </a:schemeClr>
                </a:solidFill>
              </a:rPr>
              <a:t>ان تستخدم بكلمات رقيقة دون غضب </a:t>
            </a:r>
          </a:p>
          <a:p>
            <a:pPr algn="ctr">
              <a:buFont typeface="Arial" pitchFamily="34" charset="0"/>
              <a:buChar char="•"/>
            </a:pPr>
            <a:r>
              <a:rPr lang="ar-IQ" sz="2400" dirty="0" smtClean="0">
                <a:solidFill>
                  <a:schemeClr val="tx1">
                    <a:lumMod val="25000"/>
                  </a:schemeClr>
                </a:solidFill>
              </a:rPr>
              <a:t>يجب التدرج بين المستويات الخمسة</a:t>
            </a:r>
          </a:p>
          <a:p>
            <a:pPr algn="ctr">
              <a:buFont typeface="Arial" pitchFamily="34" charset="0"/>
              <a:buChar char="•"/>
            </a:pPr>
            <a:r>
              <a:rPr lang="ar-IQ" sz="2400" dirty="0" smtClean="0">
                <a:solidFill>
                  <a:schemeClr val="tx1">
                    <a:lumMod val="25000"/>
                  </a:schemeClr>
                </a:solidFill>
              </a:rPr>
              <a:t>ان يكون مقتنعا بضرورة استخدامها</a:t>
            </a:r>
            <a:endParaRPr lang="ar-IQ" sz="2400" dirty="0">
              <a:solidFill>
                <a:schemeClr val="tx1">
                  <a:lumMod val="25000"/>
                </a:schemeClr>
              </a:solidFill>
            </a:endParaRPr>
          </a:p>
        </p:txBody>
      </p:sp>
    </p:spTree>
    <p:extLst>
      <p:ext uri="{BB962C8B-B14F-4D97-AF65-F5344CB8AC3E}">
        <p14:creationId xmlns:p14="http://schemas.microsoft.com/office/powerpoint/2010/main" val="148265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3"/>
          <p:cNvSpPr/>
          <p:nvPr/>
        </p:nvSpPr>
        <p:spPr>
          <a:xfrm rot="21323086">
            <a:off x="-38790" y="378384"/>
            <a:ext cx="9144000" cy="1686790"/>
          </a:xfrm>
          <a:prstGeom prst="flowChartManualInput">
            <a:avLst/>
          </a:prstGeom>
          <a:ln/>
        </p:spPr>
        <p:style>
          <a:lnRef idx="0">
            <a:schemeClr val="accent2"/>
          </a:lnRef>
          <a:fillRef idx="3">
            <a:schemeClr val="accent2"/>
          </a:fillRef>
          <a:effectRef idx="3">
            <a:schemeClr val="accent2"/>
          </a:effectRef>
          <a:fontRef idx="minor">
            <a:schemeClr val="lt1"/>
          </a:fontRef>
        </p:style>
        <p:txBody>
          <a:bodyPr rtlCol="1" anchor="ctr"/>
          <a:lstStyle/>
          <a:p>
            <a:pPr algn="ctr"/>
            <a:endParaRPr lang="ar-IQ"/>
          </a:p>
        </p:txBody>
      </p:sp>
      <p:sp>
        <p:nvSpPr>
          <p:cNvPr id="2" name="Title 1"/>
          <p:cNvSpPr>
            <a:spLocks noGrp="1"/>
          </p:cNvSpPr>
          <p:nvPr>
            <p:ph type="title"/>
          </p:nvPr>
        </p:nvSpPr>
        <p:spPr/>
        <p:txBody>
          <a:bodyPr/>
          <a:lstStyle/>
          <a:p>
            <a:pPr algn="ctr"/>
            <a:r>
              <a:rPr lang="ar-IQ" b="1" dirty="0" smtClean="0">
                <a:solidFill>
                  <a:schemeClr val="tx1">
                    <a:lumMod val="10000"/>
                  </a:schemeClr>
                </a:solidFill>
              </a:rPr>
              <a:t>المواجهة</a:t>
            </a:r>
            <a:endParaRPr lang="ar-IQ" dirty="0">
              <a:solidFill>
                <a:schemeClr val="tx1">
                  <a:lumMod val="10000"/>
                </a:schemeClr>
              </a:solidFill>
            </a:endParaRPr>
          </a:p>
        </p:txBody>
      </p:sp>
      <p:sp>
        <p:nvSpPr>
          <p:cNvPr id="9" name="Content Placeholder 2"/>
          <p:cNvSpPr>
            <a:spLocks noGrp="1"/>
          </p:cNvSpPr>
          <p:nvPr>
            <p:ph idx="1"/>
          </p:nvPr>
        </p:nvSpPr>
        <p:spPr>
          <a:xfrm>
            <a:off x="3733800" y="1981200"/>
            <a:ext cx="5638800" cy="4876800"/>
          </a:xfrm>
          <a:gradFill>
            <a:gsLst>
              <a:gs pos="0">
                <a:srgbClr val="E6DCAC"/>
              </a:gs>
              <a:gs pos="12000">
                <a:srgbClr val="E6D78A"/>
              </a:gs>
              <a:gs pos="30000">
                <a:srgbClr val="C7AC4C"/>
              </a:gs>
              <a:gs pos="45000">
                <a:srgbClr val="E6D78A"/>
              </a:gs>
              <a:gs pos="77000">
                <a:srgbClr val="C7AC4C"/>
              </a:gs>
              <a:gs pos="100000">
                <a:srgbClr val="E6DCAC"/>
              </a:gs>
            </a:gsLst>
            <a:lin ang="5400000" scaled="0"/>
          </a:gradFill>
          <a:ln>
            <a:solidFill>
              <a:schemeClr val="tx1">
                <a:lumMod val="2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rgbClr r="0" g="0" b="0"/>
          </a:lnRef>
          <a:fillRef idx="1002">
            <a:schemeClr val="lt2"/>
          </a:fillRef>
          <a:effectRef idx="0">
            <a:scrgbClr r="0" g="0" b="0"/>
          </a:effectRef>
          <a:fontRef idx="major"/>
        </p:style>
        <p:txBody>
          <a:bodyPr>
            <a:normAutofit lnSpcReduction="10000"/>
          </a:bodyPr>
          <a:lstStyle/>
          <a:p>
            <a:endParaRPr lang="en-US" sz="4800" b="1" u="dotted" dirty="0" smtClean="0">
              <a:solidFill>
                <a:schemeClr val="tx1">
                  <a:lumMod val="10000"/>
                </a:schemeClr>
              </a:solidFill>
            </a:endParaRPr>
          </a:p>
          <a:p>
            <a:r>
              <a:rPr lang="ar-IQ" sz="4800" dirty="0" smtClean="0">
                <a:solidFill>
                  <a:schemeClr val="tx1">
                    <a:lumMod val="10000"/>
                  </a:schemeClr>
                </a:solidFill>
              </a:rPr>
              <a:t>فنية تستخدم في كشف المتناقضات بين ما يقوله الفرد وما يفعله مما يجعله اكثر قدرة على رؤية نفسه وسلوكه مثلما يراه الآخرون</a:t>
            </a:r>
            <a:endParaRPr lang="ar-IQ" sz="4800" dirty="0">
              <a:solidFill>
                <a:schemeClr val="tx1">
                  <a:lumMod val="10000"/>
                </a:schemeClr>
              </a:solidFill>
            </a:endParaRPr>
          </a:p>
        </p:txBody>
      </p:sp>
    </p:spTree>
    <p:extLst>
      <p:ext uri="{BB962C8B-B14F-4D97-AF65-F5344CB8AC3E}">
        <p14:creationId xmlns:p14="http://schemas.microsoft.com/office/powerpoint/2010/main" val="428626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in)">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7" presetClass="entr" presetSubtype="4" fill="hold" grpId="0" nodeType="clickEffect">
                                  <p:stCondLst>
                                    <p:cond delay="0"/>
                                  </p:stCondLst>
                                  <p:childTnLst>
                                    <p:set>
                                      <p:cBhvr>
                                        <p:cTn id="15" dur="1" fill="hold">
                                          <p:stCondLst>
                                            <p:cond delay="0"/>
                                          </p:stCondLst>
                                        </p:cTn>
                                        <p:tgtEl>
                                          <p:spTgt spid="9">
                                            <p:bg/>
                                          </p:spTgt>
                                        </p:tgtEl>
                                        <p:attrNameLst>
                                          <p:attrName>style.visibility</p:attrName>
                                        </p:attrNameLst>
                                      </p:cBhvr>
                                      <p:to>
                                        <p:strVal val="visible"/>
                                      </p:to>
                                    </p:set>
                                    <p:anim calcmode="lin" valueType="num">
                                      <p:cBhvr additive="base">
                                        <p:cTn id="16" dur="5000" fill="hold"/>
                                        <p:tgtEl>
                                          <p:spTgt spid="9">
                                            <p:bg/>
                                          </p:spTgt>
                                        </p:tgtEl>
                                        <p:attrNameLst>
                                          <p:attrName>ppt_x</p:attrName>
                                        </p:attrNameLst>
                                      </p:cBhvr>
                                      <p:tavLst>
                                        <p:tav tm="0">
                                          <p:val>
                                            <p:strVal val="#ppt_x"/>
                                          </p:val>
                                        </p:tav>
                                        <p:tav tm="100000">
                                          <p:val>
                                            <p:strVal val="#ppt_x"/>
                                          </p:val>
                                        </p:tav>
                                      </p:tavLst>
                                    </p:anim>
                                    <p:anim calcmode="lin" valueType="num">
                                      <p:cBhvr additive="base">
                                        <p:cTn id="17" dur="50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9"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1676400"/>
            <a:ext cx="8686800" cy="4800600"/>
          </a:xfrm>
          <a:prstGeom prst="roundRect">
            <a:avLst>
              <a:gd name="adj" fmla="val 32913"/>
            </a:avLst>
          </a:prstGeom>
          <a:solidFill>
            <a:srgbClr val="FFFF00"/>
          </a:solidFill>
        </p:spPr>
        <p:style>
          <a:lnRef idx="0">
            <a:schemeClr val="accent3"/>
          </a:lnRef>
          <a:fillRef idx="3">
            <a:schemeClr val="accent3"/>
          </a:fillRef>
          <a:effectRef idx="3">
            <a:schemeClr val="accent3"/>
          </a:effectRef>
          <a:fontRef idx="minor">
            <a:schemeClr val="lt1"/>
          </a:fontRef>
        </p:style>
        <p:txBody>
          <a:bodyPr rtlCol="1" anchor="ctr"/>
          <a:lstStyle/>
          <a:p>
            <a:pPr marL="914400" indent="-914400" algn="ctr">
              <a:buAutoNum type="arabicPeriod"/>
            </a:pPr>
            <a:r>
              <a:rPr lang="ar-IQ" sz="2800" dirty="0" smtClean="0">
                <a:solidFill>
                  <a:srgbClr val="FF0000"/>
                </a:solidFill>
              </a:rPr>
              <a:t>وسيلة فعالة في كسر حاجز قد يحول دون وصوله الى اعماق نفسه لاستبصار ما بداخلها وترجمته الى واقع عملي مما يجعله مطابقا لافكاره ومشاعره.</a:t>
            </a:r>
          </a:p>
          <a:p>
            <a:pPr marL="914400" indent="-914400" algn="ctr">
              <a:buAutoNum type="arabicPeriod"/>
            </a:pPr>
            <a:r>
              <a:rPr lang="ar-IQ" sz="2800" dirty="0" smtClean="0">
                <a:solidFill>
                  <a:srgbClr val="FF0000"/>
                </a:solidFill>
              </a:rPr>
              <a:t>تحقق امن فوري للمسترشد بسبب رؤيته غير الواقعية لها وانعكاس هذه الرؤية على سلوكياته المنعزلة عنها.</a:t>
            </a:r>
          </a:p>
          <a:p>
            <a:pPr marL="914400" indent="-914400" algn="ctr">
              <a:buAutoNum type="arabicPeriod"/>
            </a:pPr>
            <a:r>
              <a:rPr lang="ar-IQ" sz="2800" dirty="0" smtClean="0">
                <a:solidFill>
                  <a:srgbClr val="FF0000"/>
                </a:solidFill>
              </a:rPr>
              <a:t>تخلق اسلوبا للتحدي بين المرشد والمسترشد وبين المسترشد ونفسه من جهة اخرى.</a:t>
            </a:r>
          </a:p>
          <a:p>
            <a:pPr marL="914400" indent="-914400" algn="ctr">
              <a:buAutoNum type="arabicPeriod"/>
            </a:pPr>
            <a:endParaRPr lang="ar-IQ" sz="2800" dirty="0">
              <a:solidFill>
                <a:srgbClr val="FF0000"/>
              </a:solidFill>
            </a:endParaRPr>
          </a:p>
        </p:txBody>
      </p:sp>
      <p:sp>
        <p:nvSpPr>
          <p:cNvPr id="3" name="Oval 2"/>
          <p:cNvSpPr/>
          <p:nvPr/>
        </p:nvSpPr>
        <p:spPr>
          <a:xfrm>
            <a:off x="1524000" y="-152400"/>
            <a:ext cx="5867400" cy="1981200"/>
          </a:xfrm>
          <a:prstGeom prst="ellipse">
            <a:avLst/>
          </a:prstGeom>
          <a:solidFill>
            <a:srgbClr val="F8A79A"/>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400" dirty="0" smtClean="0"/>
              <a:t>اهمية المواجهة</a:t>
            </a:r>
            <a:endParaRPr lang="ar-IQ" sz="4400" dirty="0"/>
          </a:p>
        </p:txBody>
      </p:sp>
    </p:spTree>
    <p:extLst>
      <p:ext uri="{BB962C8B-B14F-4D97-AF65-F5344CB8AC3E}">
        <p14:creationId xmlns:p14="http://schemas.microsoft.com/office/powerpoint/2010/main" val="42206737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914400" y="228600"/>
            <a:ext cx="8229600" cy="1734312"/>
          </a:xfrm>
          <a:prstGeom prst="ellipse">
            <a:avLst/>
          </a:prstGeom>
          <a:gradFill flip="none" rotWithShape="1">
            <a:gsLst>
              <a:gs pos="53000">
                <a:srgbClr val="FFFF66">
                  <a:alpha val="32000"/>
                </a:srgbClr>
              </a:gs>
              <a:gs pos="17999">
                <a:srgbClr val="99CCFF"/>
              </a:gs>
              <a:gs pos="36000">
                <a:srgbClr val="9966FF"/>
              </a:gs>
              <a:gs pos="61000">
                <a:srgbClr val="CC99FF"/>
              </a:gs>
              <a:gs pos="82001">
                <a:srgbClr val="99CCFF"/>
              </a:gs>
              <a:gs pos="100000">
                <a:srgbClr val="CCCCFF"/>
              </a:gs>
            </a:gsLst>
            <a:path path="circle">
              <a:fillToRect l="100000" t="100000"/>
            </a:path>
            <a:tileRect r="-100000" b="-100000"/>
          </a:gradFill>
          <a:ln>
            <a:solidFill>
              <a:srgbClr val="E109B3"/>
            </a:solidFill>
          </a:ln>
          <a:effectLst>
            <a:innerShdw blurRad="63500" dist="50800" dir="18900000">
              <a:prstClr val="black">
                <a:alpha val="50000"/>
              </a:prstClr>
            </a:innerShdw>
          </a:effectLst>
          <a:scene3d>
            <a:camera prst="obliqueTopRight"/>
            <a:lightRig rig="balanced" dir="t">
              <a:rot lat="0" lon="0" rev="2100000"/>
            </a:lightRig>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solidFill>
                  <a:srgbClr val="C00000"/>
                </a:solidFill>
              </a:rPr>
              <a:t>تصنيف المواجهة من حيث الحدوث</a:t>
            </a:r>
            <a:endParaRPr lang="ar-IQ" sz="1600" b="1" dirty="0">
              <a:solidFill>
                <a:srgbClr val="C00000"/>
              </a:solidFill>
            </a:endParaRPr>
          </a:p>
        </p:txBody>
      </p:sp>
      <p:sp>
        <p:nvSpPr>
          <p:cNvPr id="5" name="6-Point Star 4"/>
          <p:cNvSpPr/>
          <p:nvPr/>
        </p:nvSpPr>
        <p:spPr>
          <a:xfrm>
            <a:off x="533400" y="1828800"/>
            <a:ext cx="8001000" cy="5334000"/>
          </a:xfrm>
          <a:prstGeom prst="star6">
            <a:avLst>
              <a:gd name="adj" fmla="val 50000"/>
              <a:gd name="hf" fmla="val 115470"/>
            </a:avLst>
          </a:prstGeom>
          <a:solidFill>
            <a:srgbClr val="F8A79A"/>
          </a:solidFill>
          <a:ln w="57150">
            <a:solidFill>
              <a:schemeClr val="accent6">
                <a:lumMod val="60000"/>
                <a:lumOff val="4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IQ" sz="2800" b="1" dirty="0" smtClean="0">
                <a:solidFill>
                  <a:schemeClr val="tx1">
                    <a:lumMod val="10000"/>
                  </a:schemeClr>
                </a:solidFill>
              </a:rPr>
              <a:t>1. تحدث المواجهة عندما لا يعي المسترشد غير ملائم</a:t>
            </a:r>
          </a:p>
          <a:p>
            <a:pPr algn="ctr"/>
            <a:r>
              <a:rPr lang="ar-IQ" sz="2800" b="1" dirty="0" smtClean="0">
                <a:solidFill>
                  <a:schemeClr val="tx1">
                    <a:lumMod val="10000"/>
                  </a:schemeClr>
                </a:solidFill>
              </a:rPr>
              <a:t>وعندما يعتقد بان مشكلاته قد حدثت نتيجة لعوامل خارجة عن ارادته.</a:t>
            </a:r>
          </a:p>
          <a:p>
            <a:pPr algn="ctr"/>
            <a:r>
              <a:rPr lang="ar-IQ" sz="2800" b="1" dirty="0" smtClean="0">
                <a:solidFill>
                  <a:schemeClr val="tx1">
                    <a:lumMod val="10000"/>
                  </a:schemeClr>
                </a:solidFill>
              </a:rPr>
              <a:t>2. تحدث المواجهة عندما لا يسمح المسترشد لنفسه بالادراك الحقيقي لعواقب سلوكه.</a:t>
            </a:r>
          </a:p>
          <a:p>
            <a:pPr algn="ctr"/>
            <a:endParaRPr lang="ar-IQ" sz="2800" b="1" dirty="0">
              <a:solidFill>
                <a:schemeClr val="tx1">
                  <a:lumMod val="10000"/>
                </a:schemeClr>
              </a:solidFill>
            </a:endParaRPr>
          </a:p>
        </p:txBody>
      </p:sp>
    </p:spTree>
    <p:extLst>
      <p:ext uri="{BB962C8B-B14F-4D97-AF65-F5344CB8AC3E}">
        <p14:creationId xmlns:p14="http://schemas.microsoft.com/office/powerpoint/2010/main" val="323148287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533400"/>
            <a:ext cx="91440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dirty="0" smtClean="0">
                <a:solidFill>
                  <a:schemeClr val="tx1">
                    <a:lumMod val="10000"/>
                  </a:schemeClr>
                </a:solidFill>
              </a:rPr>
              <a:t>مستويات المواجهة </a:t>
            </a:r>
            <a:endParaRPr lang="ar-IQ" sz="4000" dirty="0">
              <a:solidFill>
                <a:schemeClr val="tx1">
                  <a:lumMod val="10000"/>
                </a:schemeClr>
              </a:solidFill>
            </a:endParaRPr>
          </a:p>
        </p:txBody>
      </p:sp>
      <p:sp>
        <p:nvSpPr>
          <p:cNvPr id="8" name="Oval Callout 7"/>
          <p:cNvSpPr/>
          <p:nvPr/>
        </p:nvSpPr>
        <p:spPr>
          <a:xfrm>
            <a:off x="5029200" y="2895600"/>
            <a:ext cx="4114800" cy="3962400"/>
          </a:xfrm>
          <a:prstGeom prst="wedgeEllipseCallout">
            <a:avLst>
              <a:gd name="adj1" fmla="val -48995"/>
              <a:gd name="adj2" fmla="val -1335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IQ" sz="3600" dirty="0"/>
          </a:p>
        </p:txBody>
      </p:sp>
      <p:sp>
        <p:nvSpPr>
          <p:cNvPr id="6" name="Folded Corner 5"/>
          <p:cNvSpPr/>
          <p:nvPr/>
        </p:nvSpPr>
        <p:spPr>
          <a:xfrm>
            <a:off x="0" y="2209800"/>
            <a:ext cx="6324600" cy="42672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المستوى الاول</a:t>
            </a:r>
          </a:p>
          <a:p>
            <a:pPr algn="ctr"/>
            <a:r>
              <a:rPr lang="ar-IQ" sz="2800" dirty="0" smtClean="0"/>
              <a:t>يتصف المرشد النفسي بالسلبية التامة في تعامله مع المتناقضات التي تبدو بين اقوال المسترشد وافعاله ولا يعيرها اي اهتمام ويعود اليها فيما بعد مما يؤدي الى اطمئنان المسترشد</a:t>
            </a:r>
            <a:endParaRPr lang="ar-IQ" sz="2800" dirty="0"/>
          </a:p>
        </p:txBody>
      </p:sp>
      <p:pic>
        <p:nvPicPr>
          <p:cNvPr id="5" name="Picture 4" descr="%D8%A7%D8%AF%D8%A7%D8%B1%D8%A9%20%D8%A7%D9%84%D8%BA%D8%B6%D8%A8_2m9ab.jpg"/>
          <p:cNvPicPr>
            <a:picLocks noChangeAspect="1"/>
          </p:cNvPicPr>
          <p:nvPr/>
        </p:nvPicPr>
        <p:blipFill>
          <a:blip r:embed="rId2"/>
          <a:stretch>
            <a:fillRect/>
          </a:stretch>
        </p:blipFill>
        <p:spPr>
          <a:xfrm>
            <a:off x="6172200" y="2743200"/>
            <a:ext cx="3352800" cy="3190875"/>
          </a:xfrm>
          <a:prstGeom prst="rect">
            <a:avLst/>
          </a:prstGeom>
        </p:spPr>
      </p:pic>
    </p:spTree>
    <p:extLst>
      <p:ext uri="{BB962C8B-B14F-4D97-AF65-F5344CB8AC3E}">
        <p14:creationId xmlns:p14="http://schemas.microsoft.com/office/powerpoint/2010/main" val="92122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nodePh="1">
                                  <p:stCondLst>
                                    <p:cond delay="0"/>
                                  </p:stCondLst>
                                  <p:endCondLst>
                                    <p:cond evt="begin" delay="0">
                                      <p:tn val="13"/>
                                    </p:cond>
                                  </p:endCondLst>
                                  <p:childTnLst>
                                    <p:set>
                                      <p:cBhvr>
                                        <p:cTn id="14" dur="1" fill="hold">
                                          <p:stCondLst>
                                            <p:cond delay="0"/>
                                          </p:stCondLst>
                                        </p:cTn>
                                        <p:tgtEl>
                                          <p:spTgt spid="8"/>
                                        </p:tgtEl>
                                        <p:attrNameLst>
                                          <p:attrName>style.visibility</p:attrName>
                                        </p:attrNameLst>
                                      </p:cBhvr>
                                      <p:to>
                                        <p:strVal val="visible"/>
                                      </p:to>
                                    </p:set>
                                    <p:animEffect transition="in" filter="wedge">
                                      <p:cBhvr>
                                        <p:cTn id="15" dur="2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Same Side Corner Rectangle 3"/>
          <p:cNvSpPr/>
          <p:nvPr/>
        </p:nvSpPr>
        <p:spPr>
          <a:xfrm>
            <a:off x="76200" y="685800"/>
            <a:ext cx="9067800" cy="5791200"/>
          </a:xfrm>
          <a:prstGeom prst="snip2SameRect">
            <a:avLst>
              <a:gd name="adj1" fmla="val 34865"/>
              <a:gd name="adj2" fmla="val 0"/>
            </a:avLst>
          </a:prstGeom>
          <a:blipFill dpi="0" rotWithShape="1">
            <a:blip r:embed="rId2"/>
            <a:srcRect/>
            <a:tile tx="0" ty="0" sx="100000" sy="100000" flip="none" algn="tl"/>
          </a:blipFill>
          <a:ln w="38100">
            <a:noFill/>
          </a:ln>
          <a:effectLst>
            <a:glow rad="101600">
              <a:srgbClr val="581450">
                <a:alpha val="60000"/>
              </a:srgbClr>
            </a:glow>
          </a:effectLst>
          <a:scene3d>
            <a:camera prst="orthographicFront">
              <a:rot lat="0" lon="0" rev="0"/>
            </a:camera>
            <a:lightRig rig="glow" dir="t">
              <a:rot lat="0" lon="0" rev="14100000"/>
            </a:lightRig>
          </a:scene3d>
          <a:sp3d prstMaterial="softEdge">
            <a:bevelT w="127000" prst="artDeco"/>
          </a:sp3d>
        </p:spPr>
        <p:style>
          <a:lnRef idx="1">
            <a:schemeClr val="accent3"/>
          </a:lnRef>
          <a:fillRef idx="3">
            <a:schemeClr val="accent3"/>
          </a:fillRef>
          <a:effectRef idx="2">
            <a:schemeClr val="accent3"/>
          </a:effectRef>
          <a:fontRef idx="minor">
            <a:schemeClr val="lt1"/>
          </a:fontRef>
        </p:style>
        <p:txBody>
          <a:bodyPr rtlCol="1" anchor="ctr"/>
          <a:lstStyle/>
          <a:p>
            <a:r>
              <a:rPr lang="ar-IQ" sz="2800" b="1" dirty="0" smtClean="0">
                <a:solidFill>
                  <a:schemeClr val="bg2">
                    <a:lumMod val="10000"/>
                  </a:schemeClr>
                </a:solidFill>
              </a:rPr>
              <a:t>المستوى الثاني</a:t>
            </a:r>
          </a:p>
          <a:p>
            <a:r>
              <a:rPr lang="ar-IQ" sz="2800" b="1" dirty="0" smtClean="0">
                <a:solidFill>
                  <a:schemeClr val="bg2">
                    <a:lumMod val="10000"/>
                  </a:schemeClr>
                </a:solidFill>
              </a:rPr>
              <a:t>يتصف المرشد النفسي بالسلبية بدرجة كبيرة في تعامله مع اغلب المتناقضات التي تبدو بين اقوال المسترشد وافعاله بحيث يتظاهر بتجاهلها بحيث اي اهتمام ويرجع اليها فيما بعد ويتعامل مع قليل من التناقضات لما لها من اهمية خاصة بالايجابية فيما بعد </a:t>
            </a:r>
            <a:endParaRPr lang="ar-SA" sz="2800" b="1" dirty="0" smtClean="0">
              <a:solidFill>
                <a:schemeClr val="bg2">
                  <a:lumMod val="10000"/>
                </a:schemeClr>
              </a:solidFill>
            </a:endParaRPr>
          </a:p>
        </p:txBody>
      </p:sp>
    </p:spTree>
    <p:extLst>
      <p:ext uri="{BB962C8B-B14F-4D97-AF65-F5344CB8AC3E}">
        <p14:creationId xmlns:p14="http://schemas.microsoft.com/office/powerpoint/2010/main" val="112345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r"/>
            <a:r>
              <a:rPr lang="ar-IQ" sz="8000" dirty="0" smtClean="0">
                <a:solidFill>
                  <a:srgbClr val="FF0000"/>
                </a:solidFill>
              </a:rPr>
              <a:t>المستوى الثالث </a:t>
            </a:r>
            <a:endParaRPr lang="ar-IQ" sz="8000" dirty="0">
              <a:solidFill>
                <a:srgbClr val="FF0000"/>
              </a:solidFill>
            </a:endParaRPr>
          </a:p>
        </p:txBody>
      </p:sp>
      <p:sp>
        <p:nvSpPr>
          <p:cNvPr id="4" name="Folded Corner 3"/>
          <p:cNvSpPr/>
          <p:nvPr/>
        </p:nvSpPr>
        <p:spPr>
          <a:xfrm>
            <a:off x="457200" y="2286000"/>
            <a:ext cx="8001000" cy="37338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smtClean="0"/>
              <a:t>يتميز </a:t>
            </a:r>
            <a:r>
              <a:rPr lang="ar-IQ" sz="2800" dirty="0" smtClean="0">
                <a:solidFill>
                  <a:schemeClr val="tx1">
                    <a:lumMod val="10000"/>
                  </a:schemeClr>
                </a:solidFill>
              </a:rPr>
              <a:t>بالسلبية نوعا </a:t>
            </a:r>
            <a:r>
              <a:rPr lang="ar-IQ" sz="2800" dirty="0" smtClean="0"/>
              <a:t>ما في تعامله مع القليل من المتناقضات التي تبدو في اقوال المسترشد وافعاله لا سيما اذا كانت </a:t>
            </a:r>
            <a:r>
              <a:rPr lang="ar-IQ" sz="2800" dirty="0" smtClean="0">
                <a:solidFill>
                  <a:schemeClr val="tx1">
                    <a:lumMod val="10000"/>
                  </a:schemeClr>
                </a:solidFill>
              </a:rPr>
              <a:t>لا تمثل في طبيعتها جانب كبير من الاهمية</a:t>
            </a:r>
          </a:p>
          <a:p>
            <a:pPr algn="ctr"/>
            <a:r>
              <a:rPr lang="ar-IQ" sz="2800" dirty="0" smtClean="0">
                <a:solidFill>
                  <a:schemeClr val="tx1">
                    <a:lumMod val="10000"/>
                  </a:schemeClr>
                </a:solidFill>
              </a:rPr>
              <a:t>تتميز المواجهة في هذه المرحلة بالتلميح وليس بالتجريح</a:t>
            </a:r>
            <a:endParaRPr lang="ar-IQ" sz="2800" dirty="0">
              <a:solidFill>
                <a:schemeClr val="tx1">
                  <a:lumMod val="10000"/>
                </a:schemeClr>
              </a:solidFill>
            </a:endParaRPr>
          </a:p>
        </p:txBody>
      </p:sp>
    </p:spTree>
    <p:extLst>
      <p:ext uri="{BB962C8B-B14F-4D97-AF65-F5344CB8AC3E}">
        <p14:creationId xmlns:p14="http://schemas.microsoft.com/office/powerpoint/2010/main" val="4003445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4497492"/>
            <a:ext cx="3124200" cy="2360507"/>
          </a:xfrm>
          <a:prstGeom prst="roundRect">
            <a:avLst>
              <a:gd name="adj" fmla="val 8594"/>
            </a:avLst>
          </a:prstGeom>
          <a:solidFill>
            <a:schemeClr val="tx2">
              <a:lumMod val="20000"/>
              <a:lumOff val="80000"/>
            </a:schemeClr>
          </a:solidFill>
          <a:ln>
            <a:noFill/>
          </a:ln>
          <a:effectLst>
            <a:reflection blurRad="12700" stA="38000" endPos="28000" dist="5000" dir="5400000" sy="-100000" algn="bl" rotWithShape="0"/>
          </a:effectLst>
        </p:spPr>
      </p:pic>
      <p:sp>
        <p:nvSpPr>
          <p:cNvPr id="4" name="Rounded Rectangle 3"/>
          <p:cNvSpPr/>
          <p:nvPr/>
        </p:nvSpPr>
        <p:spPr>
          <a:xfrm>
            <a:off x="1143000" y="533400"/>
            <a:ext cx="8001000" cy="4724400"/>
          </a:xfrm>
          <a:prstGeom prst="roundRect">
            <a:avLst/>
          </a:prstGeom>
          <a:solidFill>
            <a:schemeClr val="accent1">
              <a:alpha val="71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400" dirty="0" smtClean="0">
                <a:solidFill>
                  <a:schemeClr val="bg1"/>
                </a:solidFill>
              </a:rPr>
              <a:t>المستوى الرابع</a:t>
            </a:r>
          </a:p>
          <a:p>
            <a:r>
              <a:rPr lang="ar-IQ" sz="2400" dirty="0" smtClean="0">
                <a:solidFill>
                  <a:schemeClr val="tx1">
                    <a:lumMod val="10000"/>
                  </a:schemeClr>
                </a:solidFill>
              </a:rPr>
              <a:t>يتصف بالايجابية نوعا ما في تعامله مع كل المتناقضات التي تبدو في اقوال المسترشد وافعاله فلا يهملها ولا يتجاهل اي منها ويستخدم الفنية بطريقة مباشرة وثابتة متميزة بالصراحة التامة وبالوضوح المطلق وخالية من اية مجاملة ليرى المسترشد نفسه بمرآة صادقة لا زيف فيها محاولا ان يتلمس طريقه فيها الى الحقيقة </a:t>
            </a:r>
            <a:endParaRPr lang="en-US" sz="2400" dirty="0" smtClean="0">
              <a:solidFill>
                <a:schemeClr val="tx1">
                  <a:lumMod val="10000"/>
                </a:schemeClr>
              </a:solidFill>
            </a:endParaRPr>
          </a:p>
        </p:txBody>
      </p:sp>
    </p:spTree>
    <p:extLst>
      <p:ext uri="{BB962C8B-B14F-4D97-AF65-F5344CB8AC3E}">
        <p14:creationId xmlns:p14="http://schemas.microsoft.com/office/powerpoint/2010/main" val="27056394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3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3000" fill="hold"/>
                                        <p:tgtEl>
                                          <p:spTgt spid="4"/>
                                        </p:tgtEl>
                                        <p:attrNameLst>
                                          <p:attrName>ppt_y</p:attrName>
                                        </p:attrNameLst>
                                      </p:cBhvr>
                                      <p:tavLst>
                                        <p:tav tm="0">
                                          <p:val>
                                            <p:strVal val="#ppt_y"/>
                                          </p:val>
                                        </p:tav>
                                        <p:tav tm="100000">
                                          <p:val>
                                            <p:strVal val="#ppt_y"/>
                                          </p:val>
                                        </p:tav>
                                      </p:tavLst>
                                    </p:anim>
                                    <p:animEffect transition="in" filter="fade">
                                      <p:cBhvr>
                                        <p:cTn id="1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0" y="1066800"/>
            <a:ext cx="9144000" cy="5486400"/>
          </a:xfrm>
          <a:prstGeom prst="ellipse">
            <a:avLst/>
          </a:prstGeom>
          <a:gradFill flip="none" rotWithShape="1">
            <a:gsLst>
              <a:gs pos="0">
                <a:srgbClr val="F8A79A"/>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solidFill>
              <a:schemeClr val="accent4">
                <a:lumMod val="60000"/>
                <a:lumOff val="40000"/>
              </a:schemeClr>
            </a:solidFill>
          </a:ln>
          <a:effectLst>
            <a:outerShdw blurRad="76200" dir="18900000" sy="23000" kx="-1200000" algn="bl" rotWithShape="0">
              <a:prstClr val="black">
                <a:alpha val="20000"/>
              </a:prstClr>
            </a:outerShdw>
          </a:effectLst>
          <a:scene3d>
            <a:camera prst="orthographicFront"/>
            <a:lightRig rig="threePt" dir="t"/>
          </a:scene3d>
          <a:sp3d>
            <a:bevelT prst="slope"/>
          </a:sp3d>
        </p:spPr>
        <p:style>
          <a:lnRef idx="1">
            <a:schemeClr val="accent3"/>
          </a:lnRef>
          <a:fillRef idx="1002">
            <a:schemeClr val="lt2"/>
          </a:fillRef>
          <a:effectRef idx="1">
            <a:schemeClr val="accent3"/>
          </a:effectRef>
          <a:fontRef idx="minor">
            <a:schemeClr val="dk1"/>
          </a:fontRef>
        </p:style>
        <p:txBody>
          <a:bodyPr rtlCol="1" anchor="ctr"/>
          <a:lstStyle/>
          <a:p>
            <a:pPr algn="just"/>
            <a:r>
              <a:rPr lang="ar-IQ" sz="2400" dirty="0" smtClean="0">
                <a:solidFill>
                  <a:schemeClr val="tx1">
                    <a:lumMod val="25000"/>
                  </a:schemeClr>
                </a:solidFill>
              </a:rPr>
              <a:t>المستوى الخامس</a:t>
            </a:r>
          </a:p>
          <a:p>
            <a:pPr algn="just"/>
            <a:r>
              <a:rPr lang="ar-IQ" sz="2400" dirty="0" smtClean="0">
                <a:solidFill>
                  <a:schemeClr val="tx1">
                    <a:lumMod val="25000"/>
                  </a:schemeClr>
                </a:solidFill>
              </a:rPr>
              <a:t>يتميز المرشد النفسي بالتحدي في تعامله مع اية تناقضات تظهر في اقوال المسترشد وافعاله مهما كانت بساطتها دون ان يواجهها في تحد سافر قد يصل الى حد التصادم مع المسترشد ولا يتوانى المرشد النفسي لحظة واحدة عن محاصرة المسترشد حول ما يبدو منه من مشاعر وافكار واقوال وحول كل ما يصدر منه تعبيرات وسلوكيات وافعال</a:t>
            </a:r>
            <a:endParaRPr lang="ar-IQ" sz="2400" dirty="0">
              <a:solidFill>
                <a:schemeClr val="tx1">
                  <a:lumMod val="25000"/>
                </a:schemeClr>
              </a:solidFill>
            </a:endParaRPr>
          </a:p>
        </p:txBody>
      </p:sp>
    </p:spTree>
    <p:extLst>
      <p:ext uri="{BB962C8B-B14F-4D97-AF65-F5344CB8AC3E}">
        <p14:creationId xmlns:p14="http://schemas.microsoft.com/office/powerpoint/2010/main" val="269934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strVal val="2/3*#ppt_w"/>
                                          </p:val>
                                        </p:tav>
                                        <p:tav tm="100000">
                                          <p:val>
                                            <p:strVal val="#ppt_w"/>
                                          </p:val>
                                        </p:tav>
                                      </p:tavLst>
                                    </p:anim>
                                    <p:anim calcmode="lin" valueType="num">
                                      <p:cBhvr>
                                        <p:cTn id="8" dur="3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417</Words>
  <Application>Microsoft Office PowerPoint</Application>
  <PresentationFormat>عرض على الشاشة (3:4)‏</PresentationFormat>
  <Paragraphs>39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عرض تقديمي في PowerPoint</vt:lpstr>
      <vt:lpstr>المواجهة</vt:lpstr>
      <vt:lpstr>عرض تقديمي في PowerPoint</vt:lpstr>
      <vt:lpstr>تصنيف المواجهة من حيث الحدوث</vt:lpstr>
      <vt:lpstr>عرض تقديمي في PowerPoint</vt:lpstr>
      <vt:lpstr>عرض تقديمي في PowerPoint</vt:lpstr>
      <vt:lpstr>المستوى الثالث </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1</cp:revision>
  <dcterms:created xsi:type="dcterms:W3CDTF">2018-05-04T07:15:18Z</dcterms:created>
  <dcterms:modified xsi:type="dcterms:W3CDTF">2018-05-04T07:24:21Z</dcterms:modified>
</cp:coreProperties>
</file>