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86" y="-4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B9127E-C4D0-49F0-A56F-E871C5BA56FB}" type="datetimeFigureOut">
              <a:rPr lang="en-US" smtClean="0"/>
              <a:t>4/15/2018</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C03FB4-CF71-4C4F-8BAE-F065E42887CA}" type="slidenum">
              <a:rPr lang="en-US" smtClean="0"/>
              <a:t>‹#›</a:t>
            </a:fld>
            <a:endParaRPr lang="en-US"/>
          </a:p>
        </p:txBody>
      </p:sp>
    </p:spTree>
    <p:extLst>
      <p:ext uri="{BB962C8B-B14F-4D97-AF65-F5344CB8AC3E}">
        <p14:creationId xmlns:p14="http://schemas.microsoft.com/office/powerpoint/2010/main" val="1649373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2CC03FB4-CF71-4C4F-8BAE-F065E42887CA}" type="slidenum">
              <a:rPr lang="en-US" smtClean="0"/>
              <a:t>3</a:t>
            </a:fld>
            <a:endParaRPr lang="en-US"/>
          </a:p>
        </p:txBody>
      </p:sp>
    </p:spTree>
    <p:extLst>
      <p:ext uri="{BB962C8B-B14F-4D97-AF65-F5344CB8AC3E}">
        <p14:creationId xmlns:p14="http://schemas.microsoft.com/office/powerpoint/2010/main" val="610768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02498CEF-3BA1-4548-B37E-E1C1AC70EFBD}" type="datetimeFigureOut">
              <a:rPr lang="en-US" smtClean="0"/>
              <a:t>4/15/2018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3746E52-29F0-4D54-A95D-1CE3F14700EC}" type="slidenum">
              <a:rPr lang="en-US" smtClean="0"/>
              <a:t>‹#›</a:t>
            </a:fld>
            <a:endParaRPr lang="en-US"/>
          </a:p>
        </p:txBody>
      </p:sp>
    </p:spTree>
    <p:extLst>
      <p:ext uri="{BB962C8B-B14F-4D97-AF65-F5344CB8AC3E}">
        <p14:creationId xmlns:p14="http://schemas.microsoft.com/office/powerpoint/2010/main" val="3059876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02498CEF-3BA1-4548-B37E-E1C1AC70EFBD}" type="datetimeFigureOut">
              <a:rPr lang="en-US" smtClean="0"/>
              <a:t>4/15/2018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3746E52-29F0-4D54-A95D-1CE3F14700EC}" type="slidenum">
              <a:rPr lang="en-US" smtClean="0"/>
              <a:t>‹#›</a:t>
            </a:fld>
            <a:endParaRPr lang="en-US"/>
          </a:p>
        </p:txBody>
      </p:sp>
    </p:spTree>
    <p:extLst>
      <p:ext uri="{BB962C8B-B14F-4D97-AF65-F5344CB8AC3E}">
        <p14:creationId xmlns:p14="http://schemas.microsoft.com/office/powerpoint/2010/main" val="2106940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02498CEF-3BA1-4548-B37E-E1C1AC70EFBD}" type="datetimeFigureOut">
              <a:rPr lang="en-US" smtClean="0"/>
              <a:t>4/15/2018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3746E52-29F0-4D54-A95D-1CE3F14700EC}" type="slidenum">
              <a:rPr lang="en-US" smtClean="0"/>
              <a:t>‹#›</a:t>
            </a:fld>
            <a:endParaRPr lang="en-US"/>
          </a:p>
        </p:txBody>
      </p:sp>
    </p:spTree>
    <p:extLst>
      <p:ext uri="{BB962C8B-B14F-4D97-AF65-F5344CB8AC3E}">
        <p14:creationId xmlns:p14="http://schemas.microsoft.com/office/powerpoint/2010/main" val="895353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02498CEF-3BA1-4548-B37E-E1C1AC70EFBD}" type="datetimeFigureOut">
              <a:rPr lang="en-US" smtClean="0"/>
              <a:t>4/15/2018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3746E52-29F0-4D54-A95D-1CE3F14700EC}" type="slidenum">
              <a:rPr lang="en-US" smtClean="0"/>
              <a:t>‹#›</a:t>
            </a:fld>
            <a:endParaRPr lang="en-US"/>
          </a:p>
        </p:txBody>
      </p:sp>
    </p:spTree>
    <p:extLst>
      <p:ext uri="{BB962C8B-B14F-4D97-AF65-F5344CB8AC3E}">
        <p14:creationId xmlns:p14="http://schemas.microsoft.com/office/powerpoint/2010/main" val="1676041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2498CEF-3BA1-4548-B37E-E1C1AC70EFBD}" type="datetimeFigureOut">
              <a:rPr lang="en-US" smtClean="0"/>
              <a:t>4/15/2018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3746E52-29F0-4D54-A95D-1CE3F14700EC}" type="slidenum">
              <a:rPr lang="en-US" smtClean="0"/>
              <a:t>‹#›</a:t>
            </a:fld>
            <a:endParaRPr lang="en-US"/>
          </a:p>
        </p:txBody>
      </p:sp>
    </p:spTree>
    <p:extLst>
      <p:ext uri="{BB962C8B-B14F-4D97-AF65-F5344CB8AC3E}">
        <p14:creationId xmlns:p14="http://schemas.microsoft.com/office/powerpoint/2010/main" val="103167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02498CEF-3BA1-4548-B37E-E1C1AC70EFBD}" type="datetimeFigureOut">
              <a:rPr lang="en-US" smtClean="0"/>
              <a:t>4/15/2018</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83746E52-29F0-4D54-A95D-1CE3F14700EC}" type="slidenum">
              <a:rPr lang="en-US" smtClean="0"/>
              <a:t>‹#›</a:t>
            </a:fld>
            <a:endParaRPr lang="en-US"/>
          </a:p>
        </p:txBody>
      </p:sp>
    </p:spTree>
    <p:extLst>
      <p:ext uri="{BB962C8B-B14F-4D97-AF65-F5344CB8AC3E}">
        <p14:creationId xmlns:p14="http://schemas.microsoft.com/office/powerpoint/2010/main" val="3474995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02498CEF-3BA1-4548-B37E-E1C1AC70EFBD}" type="datetimeFigureOut">
              <a:rPr lang="en-US" smtClean="0"/>
              <a:t>4/15/2018</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83746E52-29F0-4D54-A95D-1CE3F14700EC}" type="slidenum">
              <a:rPr lang="en-US" smtClean="0"/>
              <a:t>‹#›</a:t>
            </a:fld>
            <a:endParaRPr lang="en-US"/>
          </a:p>
        </p:txBody>
      </p:sp>
    </p:spTree>
    <p:extLst>
      <p:ext uri="{BB962C8B-B14F-4D97-AF65-F5344CB8AC3E}">
        <p14:creationId xmlns:p14="http://schemas.microsoft.com/office/powerpoint/2010/main" val="2991686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02498CEF-3BA1-4548-B37E-E1C1AC70EFBD}" type="datetimeFigureOut">
              <a:rPr lang="en-US" smtClean="0"/>
              <a:t>4/15/2018</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83746E52-29F0-4D54-A95D-1CE3F14700EC}" type="slidenum">
              <a:rPr lang="en-US" smtClean="0"/>
              <a:t>‹#›</a:t>
            </a:fld>
            <a:endParaRPr lang="en-US"/>
          </a:p>
        </p:txBody>
      </p:sp>
    </p:spTree>
    <p:extLst>
      <p:ext uri="{BB962C8B-B14F-4D97-AF65-F5344CB8AC3E}">
        <p14:creationId xmlns:p14="http://schemas.microsoft.com/office/powerpoint/2010/main" val="1478752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2498CEF-3BA1-4548-B37E-E1C1AC70EFBD}" type="datetimeFigureOut">
              <a:rPr lang="en-US" smtClean="0"/>
              <a:t>4/15/2018</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83746E52-29F0-4D54-A95D-1CE3F14700EC}" type="slidenum">
              <a:rPr lang="en-US" smtClean="0"/>
              <a:t>‹#›</a:t>
            </a:fld>
            <a:endParaRPr lang="en-US"/>
          </a:p>
        </p:txBody>
      </p:sp>
    </p:spTree>
    <p:extLst>
      <p:ext uri="{BB962C8B-B14F-4D97-AF65-F5344CB8AC3E}">
        <p14:creationId xmlns:p14="http://schemas.microsoft.com/office/powerpoint/2010/main" val="2989766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2498CEF-3BA1-4548-B37E-E1C1AC70EFBD}" type="datetimeFigureOut">
              <a:rPr lang="en-US" smtClean="0"/>
              <a:t>4/15/2018</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83746E52-29F0-4D54-A95D-1CE3F14700EC}" type="slidenum">
              <a:rPr lang="en-US" smtClean="0"/>
              <a:t>‹#›</a:t>
            </a:fld>
            <a:endParaRPr lang="en-US"/>
          </a:p>
        </p:txBody>
      </p:sp>
    </p:spTree>
    <p:extLst>
      <p:ext uri="{BB962C8B-B14F-4D97-AF65-F5344CB8AC3E}">
        <p14:creationId xmlns:p14="http://schemas.microsoft.com/office/powerpoint/2010/main" val="207553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2498CEF-3BA1-4548-B37E-E1C1AC70EFBD}" type="datetimeFigureOut">
              <a:rPr lang="en-US" smtClean="0"/>
              <a:t>4/15/2018</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83746E52-29F0-4D54-A95D-1CE3F14700EC}" type="slidenum">
              <a:rPr lang="en-US" smtClean="0"/>
              <a:t>‹#›</a:t>
            </a:fld>
            <a:endParaRPr lang="en-US"/>
          </a:p>
        </p:txBody>
      </p:sp>
    </p:spTree>
    <p:extLst>
      <p:ext uri="{BB962C8B-B14F-4D97-AF65-F5344CB8AC3E}">
        <p14:creationId xmlns:p14="http://schemas.microsoft.com/office/powerpoint/2010/main" val="4142212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498CEF-3BA1-4548-B37E-E1C1AC70EFBD}" type="datetimeFigureOut">
              <a:rPr lang="en-US" smtClean="0"/>
              <a:t>4/15/2018</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746E52-29F0-4D54-A95D-1CE3F14700EC}" type="slidenum">
              <a:rPr lang="en-US" smtClean="0"/>
              <a:t>‹#›</a:t>
            </a:fld>
            <a:endParaRPr lang="en-US"/>
          </a:p>
        </p:txBody>
      </p:sp>
    </p:spTree>
    <p:extLst>
      <p:ext uri="{BB962C8B-B14F-4D97-AF65-F5344CB8AC3E}">
        <p14:creationId xmlns:p14="http://schemas.microsoft.com/office/powerpoint/2010/main" val="975778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en.wikipedia.org/wiki/Angiotensin_II"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en-US" dirty="0"/>
          </a:p>
        </p:txBody>
      </p:sp>
      <p:sp>
        <p:nvSpPr>
          <p:cNvPr id="3" name="عنوان فرعي 2"/>
          <p:cNvSpPr>
            <a:spLocks noGrp="1"/>
          </p:cNvSpPr>
          <p:nvPr>
            <p:ph type="subTitle" idx="1"/>
          </p:nvPr>
        </p:nvSpPr>
        <p:spPr/>
        <p:txBody>
          <a:bodyPr/>
          <a:lstStyle/>
          <a:p>
            <a:endParaRPr lang="en-US"/>
          </a:p>
        </p:txBody>
      </p:sp>
      <p:sp>
        <p:nvSpPr>
          <p:cNvPr id="4" name="مستطيل 3"/>
          <p:cNvSpPr/>
          <p:nvPr/>
        </p:nvSpPr>
        <p:spPr>
          <a:xfrm>
            <a:off x="0" y="0"/>
            <a:ext cx="9144000" cy="6858000"/>
          </a:xfrm>
          <a:prstGeom prst="rect">
            <a:avLst/>
          </a:prstGeom>
          <a:solidFill>
            <a:srgbClr val="08A1D9"/>
          </a:solidFill>
          <a:ln w="25400" cap="flat" cmpd="sng" algn="ctr">
            <a:solidFill>
              <a:srgbClr val="08A1D9">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400" b="1" i="0" u="none" strike="noStrike" kern="0" cap="all" spc="0" normalizeH="0" baseline="0" noProof="0" dirty="0" smtClean="0">
                <a:ln>
                  <a:noFill/>
                </a:ln>
                <a:solidFill>
                  <a:schemeClr val="bg1"/>
                </a:solidFill>
                <a:effectLst/>
                <a:uLnTx/>
                <a:uFillTx/>
                <a:latin typeface="Times New Roman" panose="02020603050405020304" pitchFamily="18" charset="0"/>
                <a:cs typeface="Times New Roman" panose="02020603050405020304" pitchFamily="18" charset="0"/>
              </a:rPr>
              <a:t>Pathophysiology</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400" b="1" i="0" u="none" strike="noStrike" kern="0" cap="all" spc="0" normalizeH="0" baseline="0" noProof="0" dirty="0" smtClean="0">
              <a:ln>
                <a:noFill/>
              </a:ln>
              <a:solidFill>
                <a:srgbClr val="FF0000"/>
              </a:solidFill>
              <a:effectLst/>
              <a:uLnTx/>
              <a:uFillTx/>
              <a:latin typeface="Franklin Gothic Book"/>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800" b="0" i="0" u="none" strike="noStrike" kern="0" cap="none" spc="0" normalizeH="0" baseline="0" noProof="0" dirty="0" err="1" smtClean="0">
                <a:ln>
                  <a:noFill/>
                </a:ln>
                <a:solidFill>
                  <a:srgbClr val="FFFFFF"/>
                </a:solidFill>
                <a:effectLst/>
                <a:uLnTx/>
                <a:uFillTx/>
                <a:latin typeface="Times New Roman" panose="02020603050405020304" pitchFamily="18" charset="0"/>
                <a:ea typeface="+mn-ea"/>
                <a:cs typeface="Times New Roman" panose="02020603050405020304" pitchFamily="18" charset="0"/>
              </a:rPr>
              <a:t>Dr.Wasfi</a:t>
            </a:r>
            <a:r>
              <a:rPr kumimoji="0" lang="en-US" sz="4800" b="0" i="0" u="none" strike="noStrike" kern="0" cap="none" spc="0" normalizeH="0" baseline="0" noProof="0" dirty="0" smtClean="0">
                <a:ln>
                  <a:noFill/>
                </a:ln>
                <a:solidFill>
                  <a:srgbClr val="FFFFFF"/>
                </a:solidFill>
                <a:effectLst/>
                <a:uLnTx/>
                <a:uFillTx/>
                <a:latin typeface="Times New Roman" panose="02020603050405020304" pitchFamily="18" charset="0"/>
                <a:ea typeface="+mn-ea"/>
                <a:cs typeface="Times New Roman" panose="02020603050405020304" pitchFamily="18" charset="0"/>
              </a:rPr>
              <a:t> </a:t>
            </a:r>
            <a:r>
              <a:rPr kumimoji="0" lang="en-US" sz="4800" b="0" i="0" u="none" strike="noStrike" kern="0" cap="none" spc="0" normalizeH="0" baseline="0" noProof="0" dirty="0" err="1" smtClean="0">
                <a:ln>
                  <a:noFill/>
                </a:ln>
                <a:solidFill>
                  <a:srgbClr val="FFFFFF"/>
                </a:solidFill>
                <a:effectLst/>
                <a:uLnTx/>
                <a:uFillTx/>
                <a:latin typeface="Times New Roman" panose="02020603050405020304" pitchFamily="18" charset="0"/>
                <a:ea typeface="+mn-ea"/>
                <a:cs typeface="Times New Roman" panose="02020603050405020304" pitchFamily="18" charset="0"/>
              </a:rPr>
              <a:t>Dhahir</a:t>
            </a:r>
            <a:r>
              <a:rPr kumimoji="0" lang="en-US" sz="4800" b="0" i="0" u="none" strike="noStrike" kern="0" cap="none" spc="0" normalizeH="0" baseline="0" noProof="0" dirty="0" smtClean="0">
                <a:ln>
                  <a:noFill/>
                </a:ln>
                <a:solidFill>
                  <a:srgbClr val="FFFFFF"/>
                </a:solidFill>
                <a:effectLst/>
                <a:uLnTx/>
                <a:uFillTx/>
                <a:latin typeface="Times New Roman" panose="02020603050405020304" pitchFamily="18" charset="0"/>
                <a:ea typeface="+mn-ea"/>
                <a:cs typeface="Times New Roman" panose="02020603050405020304" pitchFamily="18" charset="0"/>
              </a:rPr>
              <a:t> </a:t>
            </a:r>
            <a:r>
              <a:rPr kumimoji="0" lang="en-US" sz="4800" b="0" i="0" u="none" strike="noStrike" kern="0" cap="none" spc="0" normalizeH="0" baseline="0" noProof="0" dirty="0" err="1" smtClean="0">
                <a:ln>
                  <a:noFill/>
                </a:ln>
                <a:solidFill>
                  <a:srgbClr val="FFFFFF"/>
                </a:solidFill>
                <a:effectLst/>
                <a:uLnTx/>
                <a:uFillTx/>
                <a:latin typeface="Times New Roman" panose="02020603050405020304" pitchFamily="18" charset="0"/>
                <a:ea typeface="+mn-ea"/>
                <a:cs typeface="Times New Roman" panose="02020603050405020304" pitchFamily="18" charset="0"/>
              </a:rPr>
              <a:t>Abid</a:t>
            </a:r>
            <a:r>
              <a:rPr kumimoji="0" lang="en-US" sz="4800" b="0" i="0" u="none" strike="noStrike" kern="0" cap="none" spc="0" normalizeH="0" baseline="0" noProof="0" dirty="0" smtClean="0">
                <a:ln>
                  <a:noFill/>
                </a:ln>
                <a:solidFill>
                  <a:srgbClr val="FFFFFF"/>
                </a:solidFill>
                <a:effectLst/>
                <a:uLnTx/>
                <a:uFillTx/>
                <a:latin typeface="Times New Roman" panose="02020603050405020304" pitchFamily="18" charset="0"/>
                <a:ea typeface="+mn-ea"/>
                <a:cs typeface="Times New Roman" panose="02020603050405020304" pitchFamily="18" charset="0"/>
              </a:rPr>
              <a:t> Ali</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4800" b="0" i="0" u="none" strike="noStrike" kern="0" cap="none" spc="0" normalizeH="0" baseline="0" noProof="0" dirty="0" smtClean="0">
              <a:ln>
                <a:noFill/>
              </a:ln>
              <a:solidFill>
                <a:srgbClr val="FFFFFF"/>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smtClean="0">
                <a:ln>
                  <a:noFill/>
                </a:ln>
                <a:solidFill>
                  <a:srgbClr val="FFFFFF"/>
                </a:solidFill>
                <a:effectLst/>
                <a:uLnTx/>
                <a:uFillTx/>
                <a:latin typeface="Times New Roman" panose="02020603050405020304" pitchFamily="18" charset="0"/>
                <a:ea typeface="+mn-ea"/>
                <a:cs typeface="Times New Roman" panose="02020603050405020304" pitchFamily="18" charset="0"/>
              </a:rPr>
              <a:t>Department of medical sciences –College of Nursing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smtClean="0">
                <a:ln>
                  <a:noFill/>
                </a:ln>
                <a:solidFill>
                  <a:srgbClr val="FFFFFF"/>
                </a:solidFill>
                <a:effectLst/>
                <a:uLnTx/>
                <a:uFillTx/>
                <a:latin typeface="Times New Roman" panose="02020603050405020304" pitchFamily="18" charset="0"/>
                <a:ea typeface="+mn-ea"/>
                <a:cs typeface="Times New Roman" panose="02020603050405020304" pitchFamily="18" charset="0"/>
              </a:rPr>
              <a:t>University of Basrah  </a:t>
            </a:r>
            <a:endParaRPr kumimoji="0" lang="en-US" sz="2000" b="1" i="0" u="none" strike="noStrike" kern="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010657053"/>
      </p:ext>
    </p:extLst>
  </p:cSld>
  <p:clrMapOvr>
    <a:masterClrMapping/>
  </p:clrMapOvr>
  <mc:AlternateContent xmlns:mc="http://schemas.openxmlformats.org/markup-compatibility/2006" xmlns:p14="http://schemas.microsoft.com/office/powerpoint/2010/main">
    <mc:Choice Requires="p14">
      <p:transition p14:dur="5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524000"/>
            <a:ext cx="9144000" cy="5334000"/>
          </a:xfrm>
        </p:spPr>
        <p:style>
          <a:lnRef idx="1">
            <a:schemeClr val="accent3"/>
          </a:lnRef>
          <a:fillRef idx="2">
            <a:schemeClr val="accent3"/>
          </a:fillRef>
          <a:effectRef idx="1">
            <a:schemeClr val="accent3"/>
          </a:effectRef>
          <a:fontRef idx="minor">
            <a:schemeClr val="dk1"/>
          </a:fontRef>
        </p:style>
        <p:txBody>
          <a:bodyPr>
            <a:normAutofit/>
          </a:bodyPr>
          <a:lstStyle/>
          <a:p>
            <a:pPr marL="0" marR="0" indent="0">
              <a:lnSpc>
                <a:spcPct val="150000"/>
              </a:lnSpc>
              <a:spcBef>
                <a:spcPts val="0"/>
              </a:spcBef>
              <a:spcAft>
                <a:spcPts val="1000"/>
              </a:spcAft>
              <a:buNone/>
            </a:pPr>
            <a:r>
              <a:rPr lang="en-US" dirty="0" smtClean="0">
                <a:latin typeface="Times New Roman"/>
                <a:ea typeface="Calibri"/>
                <a:cs typeface="Arial"/>
              </a:rPr>
              <a:t>I</a:t>
            </a:r>
            <a:r>
              <a:rPr lang="en-US" b="1" dirty="0" smtClean="0">
                <a:latin typeface="Times New Roman"/>
                <a:ea typeface="Calibri"/>
                <a:cs typeface="Arial"/>
              </a:rPr>
              <a:t>nflammation</a:t>
            </a:r>
            <a:r>
              <a:rPr lang="en-US" dirty="0" smtClean="0">
                <a:latin typeface="Times New Roman"/>
                <a:ea typeface="Calibri"/>
                <a:cs typeface="Arial"/>
              </a:rPr>
              <a:t> </a:t>
            </a:r>
            <a:r>
              <a:rPr lang="en-US" dirty="0">
                <a:latin typeface="Times New Roman"/>
                <a:ea typeface="Calibri"/>
                <a:cs typeface="Arial"/>
              </a:rPr>
              <a:t>in a </a:t>
            </a:r>
            <a:r>
              <a:rPr lang="en-US" b="1" dirty="0">
                <a:solidFill>
                  <a:srgbClr val="FF0000"/>
                </a:solidFill>
                <a:latin typeface="Times New Roman"/>
                <a:ea typeface="Calibri"/>
                <a:cs typeface="Arial"/>
              </a:rPr>
              <a:t>vein ( phlebitis</a:t>
            </a:r>
            <a:r>
              <a:rPr lang="en-US" dirty="0">
                <a:latin typeface="Times New Roman"/>
                <a:ea typeface="Calibri"/>
                <a:cs typeface="Arial"/>
              </a:rPr>
              <a:t>) </a:t>
            </a:r>
            <a:endParaRPr lang="en-US" dirty="0">
              <a:ea typeface="Calibri"/>
              <a:cs typeface="Arial"/>
            </a:endParaRPr>
          </a:p>
          <a:p>
            <a:pPr marL="0" marR="0" indent="0">
              <a:lnSpc>
                <a:spcPct val="150000"/>
              </a:lnSpc>
              <a:spcBef>
                <a:spcPts val="0"/>
              </a:spcBef>
              <a:spcAft>
                <a:spcPts val="1000"/>
              </a:spcAft>
              <a:buNone/>
            </a:pPr>
            <a:r>
              <a:rPr lang="en-US" b="1" dirty="0">
                <a:latin typeface="Times New Roman"/>
                <a:ea typeface="Calibri"/>
                <a:cs typeface="Arial"/>
              </a:rPr>
              <a:t>Inflammatio</a:t>
            </a:r>
            <a:r>
              <a:rPr lang="en-US" dirty="0">
                <a:latin typeface="Times New Roman"/>
                <a:ea typeface="Calibri"/>
                <a:cs typeface="Arial"/>
              </a:rPr>
              <a:t>n with </a:t>
            </a:r>
            <a:r>
              <a:rPr lang="en-US" b="1" dirty="0">
                <a:solidFill>
                  <a:srgbClr val="00B050"/>
                </a:solidFill>
                <a:latin typeface="Times New Roman"/>
                <a:ea typeface="Calibri"/>
                <a:cs typeface="Arial"/>
              </a:rPr>
              <a:t>a clot </a:t>
            </a:r>
            <a:r>
              <a:rPr lang="en-US" dirty="0">
                <a:latin typeface="Times New Roman"/>
                <a:ea typeface="Calibri"/>
                <a:cs typeface="Arial"/>
              </a:rPr>
              <a:t>in </a:t>
            </a:r>
            <a:r>
              <a:rPr lang="en-US" dirty="0" smtClean="0">
                <a:latin typeface="Times New Roman"/>
                <a:ea typeface="Calibri"/>
                <a:cs typeface="Arial"/>
              </a:rPr>
              <a:t>vein( </a:t>
            </a:r>
            <a:r>
              <a:rPr lang="en-US" b="1" dirty="0" smtClean="0">
                <a:solidFill>
                  <a:srgbClr val="00B050"/>
                </a:solidFill>
                <a:latin typeface="Times New Roman"/>
                <a:ea typeface="Calibri"/>
                <a:cs typeface="Arial"/>
              </a:rPr>
              <a:t>thrombophlebitis</a:t>
            </a:r>
            <a:r>
              <a:rPr lang="en-US" dirty="0">
                <a:latin typeface="Times New Roman"/>
                <a:ea typeface="Calibri"/>
                <a:cs typeface="Arial"/>
              </a:rPr>
              <a:t>)</a:t>
            </a:r>
            <a:endParaRPr lang="en-US" dirty="0">
              <a:ea typeface="Calibri"/>
              <a:cs typeface="Arial"/>
            </a:endParaRPr>
          </a:p>
          <a:p>
            <a:pPr marL="0" marR="0" indent="0">
              <a:lnSpc>
                <a:spcPct val="150000"/>
              </a:lnSpc>
              <a:spcBef>
                <a:spcPts val="0"/>
              </a:spcBef>
              <a:spcAft>
                <a:spcPts val="1000"/>
              </a:spcAft>
              <a:buNone/>
            </a:pPr>
            <a:r>
              <a:rPr lang="en-US" b="1" dirty="0">
                <a:latin typeface="Times New Roman"/>
                <a:ea typeface="Calibri"/>
                <a:cs typeface="Arial"/>
              </a:rPr>
              <a:t>Reduction in flow</a:t>
            </a:r>
            <a:r>
              <a:rPr lang="en-US" dirty="0">
                <a:latin typeface="Times New Roman"/>
                <a:ea typeface="Calibri"/>
                <a:cs typeface="Arial"/>
              </a:rPr>
              <a:t>  that impairs  the ability to transport  gases and nutrients  </a:t>
            </a:r>
            <a:r>
              <a:rPr lang="en-US" b="1" dirty="0">
                <a:solidFill>
                  <a:srgbClr val="002060"/>
                </a:solidFill>
                <a:latin typeface="Times New Roman"/>
                <a:ea typeface="Calibri"/>
                <a:cs typeface="Arial"/>
              </a:rPr>
              <a:t>lead to  hypoxia </a:t>
            </a:r>
            <a:r>
              <a:rPr lang="en-US" dirty="0">
                <a:latin typeface="Times New Roman"/>
                <a:ea typeface="Calibri"/>
                <a:cs typeface="Arial"/>
              </a:rPr>
              <a:t>, ischemia , venous engorgement  venous obstruction</a:t>
            </a:r>
            <a:endParaRPr lang="en-US" dirty="0">
              <a:ea typeface="Calibri"/>
              <a:cs typeface="Arial"/>
            </a:endParaRPr>
          </a:p>
          <a:p>
            <a:pPr marL="0" marR="0" indent="0">
              <a:lnSpc>
                <a:spcPct val="150000"/>
              </a:lnSpc>
              <a:spcBef>
                <a:spcPts val="0"/>
              </a:spcBef>
              <a:spcAft>
                <a:spcPts val="1000"/>
              </a:spcAft>
              <a:buNone/>
            </a:pPr>
            <a:r>
              <a:rPr lang="en-US" b="1" dirty="0">
                <a:latin typeface="Times New Roman"/>
                <a:ea typeface="Calibri"/>
                <a:cs typeface="Arial"/>
              </a:rPr>
              <a:t>Blood </a:t>
            </a:r>
            <a:r>
              <a:rPr lang="en-US" b="1" dirty="0" smtClean="0">
                <a:latin typeface="Times New Roman"/>
                <a:ea typeface="Calibri"/>
                <a:cs typeface="Arial"/>
              </a:rPr>
              <a:t>vessels </a:t>
            </a:r>
            <a:r>
              <a:rPr lang="en-US" b="1" dirty="0" err="1" smtClean="0">
                <a:latin typeface="Times New Roman"/>
                <a:ea typeface="Calibri"/>
                <a:cs typeface="Arial"/>
              </a:rPr>
              <a:t>obstruction</a:t>
            </a:r>
            <a:r>
              <a:rPr lang="en-US" dirty="0" err="1" smtClean="0">
                <a:latin typeface="Times New Roman"/>
                <a:ea typeface="Calibri"/>
                <a:cs typeface="Arial"/>
              </a:rPr>
              <a:t>:</a:t>
            </a:r>
            <a:r>
              <a:rPr lang="en-US" b="1" dirty="0" err="1" smtClean="0">
                <a:latin typeface="Times New Roman"/>
                <a:ea typeface="Calibri"/>
                <a:cs typeface="Arial"/>
              </a:rPr>
              <a:t>involve</a:t>
            </a:r>
            <a:r>
              <a:rPr lang="en-US" b="1" dirty="0" smtClean="0">
                <a:latin typeface="Times New Roman"/>
                <a:ea typeface="Calibri"/>
                <a:cs typeface="Arial"/>
              </a:rPr>
              <a:t> </a:t>
            </a:r>
            <a:r>
              <a:rPr lang="en-US" b="1" dirty="0">
                <a:latin typeface="Times New Roman"/>
                <a:ea typeface="Calibri"/>
                <a:cs typeface="Arial"/>
              </a:rPr>
              <a:t>arteries and veins </a:t>
            </a:r>
            <a:endParaRPr lang="en-US" b="1" dirty="0">
              <a:ea typeface="Calibri"/>
              <a:cs typeface="Arial"/>
            </a:endParaRPr>
          </a:p>
          <a:p>
            <a:pPr marL="0" marR="0" indent="0">
              <a:lnSpc>
                <a:spcPct val="150000"/>
              </a:lnSpc>
              <a:spcBef>
                <a:spcPts val="0"/>
              </a:spcBef>
              <a:spcAft>
                <a:spcPts val="1000"/>
              </a:spcAft>
              <a:buNone/>
            </a:pPr>
            <a:endParaRPr lang="en-US" dirty="0">
              <a:ea typeface="Calibri"/>
              <a:cs typeface="Arial"/>
            </a:endParaRPr>
          </a:p>
        </p:txBody>
      </p:sp>
      <p:sp>
        <p:nvSpPr>
          <p:cNvPr id="4" name="عنوان 1"/>
          <p:cNvSpPr>
            <a:spLocks noGrp="1"/>
          </p:cNvSpPr>
          <p:nvPr>
            <p:ph type="title"/>
          </p:nvPr>
        </p:nvSpPr>
        <p:spPr>
          <a:xfrm>
            <a:off x="0" y="0"/>
            <a:ext cx="9144000" cy="1417638"/>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b="1" dirty="0" smtClean="0">
                <a:latin typeface="Times New Roman" panose="02020603050405020304" pitchFamily="18" charset="0"/>
                <a:cs typeface="Times New Roman" panose="02020603050405020304" pitchFamily="18" charset="0"/>
              </a:rPr>
              <a:t>Mechanism altered blood flow</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0041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600200"/>
            <a:ext cx="9144000" cy="5257800"/>
          </a:xfrm>
        </p:spPr>
        <p:style>
          <a:lnRef idx="1">
            <a:schemeClr val="accent3"/>
          </a:lnRef>
          <a:fillRef idx="2">
            <a:schemeClr val="accent3"/>
          </a:fillRef>
          <a:effectRef idx="1">
            <a:schemeClr val="accent3"/>
          </a:effectRef>
          <a:fontRef idx="minor">
            <a:schemeClr val="dk1"/>
          </a:fontRef>
        </p:style>
        <p:txBody>
          <a:bodyPr>
            <a:normAutofit/>
          </a:bodyPr>
          <a:lstStyle/>
          <a:p>
            <a:pPr marL="0" lvl="0">
              <a:lnSpc>
                <a:spcPct val="150000"/>
              </a:lnSpc>
              <a:spcBef>
                <a:spcPts val="0"/>
              </a:spcBef>
              <a:spcAft>
                <a:spcPts val="1000"/>
              </a:spcAft>
            </a:pPr>
            <a:r>
              <a:rPr lang="en-US" sz="2800" b="1" dirty="0">
                <a:solidFill>
                  <a:prstClr val="black"/>
                </a:solidFill>
                <a:latin typeface="Times New Roman"/>
                <a:ea typeface="Calibri"/>
                <a:cs typeface="Arial"/>
              </a:rPr>
              <a:t>Embolus</a:t>
            </a:r>
            <a:r>
              <a:rPr lang="en-US" sz="2800" dirty="0">
                <a:solidFill>
                  <a:prstClr val="black"/>
                </a:solidFill>
                <a:latin typeface="Times New Roman"/>
                <a:ea typeface="Calibri"/>
                <a:cs typeface="Arial"/>
              </a:rPr>
              <a:t> : material that formed </a:t>
            </a:r>
            <a:r>
              <a:rPr lang="en-US" sz="2800" dirty="0" smtClean="0">
                <a:solidFill>
                  <a:prstClr val="black"/>
                </a:solidFill>
                <a:latin typeface="Times New Roman"/>
                <a:ea typeface="Calibri"/>
                <a:cs typeface="Arial"/>
              </a:rPr>
              <a:t>a </a:t>
            </a:r>
            <a:r>
              <a:rPr lang="en-US" sz="2800" dirty="0" err="1" smtClean="0">
                <a:solidFill>
                  <a:prstClr val="black"/>
                </a:solidFill>
                <a:latin typeface="Times New Roman"/>
                <a:ea typeface="Calibri"/>
                <a:cs typeface="Arial"/>
              </a:rPr>
              <a:t>clolt</a:t>
            </a:r>
            <a:r>
              <a:rPr lang="en-US" sz="2800" dirty="0" smtClean="0">
                <a:solidFill>
                  <a:prstClr val="black"/>
                </a:solidFill>
                <a:latin typeface="Times New Roman"/>
                <a:ea typeface="Calibri"/>
                <a:cs typeface="Arial"/>
              </a:rPr>
              <a:t> </a:t>
            </a:r>
            <a:r>
              <a:rPr lang="en-US" sz="2800" dirty="0">
                <a:solidFill>
                  <a:prstClr val="black"/>
                </a:solidFill>
                <a:latin typeface="Times New Roman"/>
                <a:ea typeface="Calibri"/>
                <a:cs typeface="Arial"/>
              </a:rPr>
              <a:t>within blood stream </a:t>
            </a:r>
            <a:endParaRPr lang="en-US" sz="2800" dirty="0">
              <a:solidFill>
                <a:prstClr val="black"/>
              </a:solidFill>
              <a:ea typeface="Calibri"/>
              <a:cs typeface="Arial"/>
            </a:endParaRPr>
          </a:p>
          <a:p>
            <a:pPr marL="0" lvl="0">
              <a:lnSpc>
                <a:spcPct val="150000"/>
              </a:lnSpc>
              <a:spcBef>
                <a:spcPts val="0"/>
              </a:spcBef>
              <a:spcAft>
                <a:spcPts val="1000"/>
              </a:spcAft>
            </a:pPr>
            <a:r>
              <a:rPr lang="en-US" sz="2800" b="1" dirty="0">
                <a:solidFill>
                  <a:prstClr val="black"/>
                </a:solidFill>
                <a:latin typeface="Times New Roman"/>
                <a:ea typeface="Calibri"/>
                <a:cs typeface="Arial"/>
              </a:rPr>
              <a:t> </a:t>
            </a:r>
            <a:r>
              <a:rPr lang="en-US" sz="2800" b="1" dirty="0">
                <a:solidFill>
                  <a:srgbClr val="FF0000"/>
                </a:solidFill>
                <a:latin typeface="Times New Roman"/>
                <a:ea typeface="Calibri"/>
                <a:cs typeface="Arial"/>
              </a:rPr>
              <a:t>Embolus leaving left ventricle </a:t>
            </a:r>
            <a:r>
              <a:rPr lang="en-US" sz="2800" dirty="0">
                <a:solidFill>
                  <a:prstClr val="black"/>
                </a:solidFill>
                <a:latin typeface="Times New Roman"/>
                <a:ea typeface="Calibri"/>
                <a:cs typeface="Arial"/>
              </a:rPr>
              <a:t>causes </a:t>
            </a:r>
            <a:r>
              <a:rPr lang="en-US" sz="2800" b="1" dirty="0">
                <a:solidFill>
                  <a:srgbClr val="FF0000"/>
                </a:solidFill>
                <a:latin typeface="Times New Roman"/>
                <a:ea typeface="Calibri"/>
                <a:cs typeface="Arial"/>
              </a:rPr>
              <a:t>ischemic stroke</a:t>
            </a:r>
            <a:endParaRPr lang="en-US" sz="2800" b="1" dirty="0">
              <a:solidFill>
                <a:srgbClr val="FF0000"/>
              </a:solidFill>
              <a:ea typeface="Calibri"/>
              <a:cs typeface="Arial"/>
            </a:endParaRPr>
          </a:p>
          <a:p>
            <a:pPr marL="0" lvl="0">
              <a:lnSpc>
                <a:spcPct val="150000"/>
              </a:lnSpc>
              <a:spcBef>
                <a:spcPts val="0"/>
              </a:spcBef>
              <a:spcAft>
                <a:spcPts val="1000"/>
              </a:spcAft>
            </a:pPr>
            <a:r>
              <a:rPr lang="en-US" sz="2800" b="1" dirty="0">
                <a:solidFill>
                  <a:srgbClr val="002060"/>
                </a:solidFill>
                <a:latin typeface="Times New Roman"/>
                <a:ea typeface="Calibri"/>
                <a:cs typeface="Arial"/>
              </a:rPr>
              <a:t>Embolism in  right ventricle  </a:t>
            </a:r>
            <a:r>
              <a:rPr lang="en-US" sz="2800" dirty="0">
                <a:solidFill>
                  <a:prstClr val="black"/>
                </a:solidFill>
                <a:latin typeface="Times New Roman"/>
                <a:ea typeface="Calibri"/>
                <a:cs typeface="Arial"/>
              </a:rPr>
              <a:t>cased </a:t>
            </a:r>
            <a:r>
              <a:rPr lang="en-US" sz="2800" b="1" dirty="0">
                <a:solidFill>
                  <a:srgbClr val="002060"/>
                </a:solidFill>
                <a:latin typeface="Times New Roman"/>
                <a:ea typeface="Calibri"/>
                <a:cs typeface="Arial"/>
              </a:rPr>
              <a:t>pulmonary embolism</a:t>
            </a:r>
            <a:endParaRPr lang="en-US" sz="2800" b="1" dirty="0">
              <a:solidFill>
                <a:srgbClr val="002060"/>
              </a:solidFill>
              <a:ea typeface="Calibri"/>
              <a:cs typeface="Arial"/>
            </a:endParaRPr>
          </a:p>
          <a:p>
            <a:pPr marL="0" lvl="0">
              <a:lnSpc>
                <a:spcPct val="150000"/>
              </a:lnSpc>
              <a:spcBef>
                <a:spcPts val="0"/>
              </a:spcBef>
              <a:spcAft>
                <a:spcPts val="1000"/>
              </a:spcAft>
            </a:pPr>
            <a:r>
              <a:rPr lang="en-US" sz="2800" dirty="0">
                <a:solidFill>
                  <a:prstClr val="black"/>
                </a:solidFill>
                <a:latin typeface="Times New Roman"/>
                <a:ea typeface="Calibri"/>
                <a:cs typeface="Arial"/>
              </a:rPr>
              <a:t>Fat embolus  , gases</a:t>
            </a:r>
            <a:r>
              <a:rPr lang="en-US" sz="2800" dirty="0" smtClean="0">
                <a:solidFill>
                  <a:prstClr val="black"/>
                </a:solidFill>
                <a:latin typeface="Times New Roman"/>
                <a:ea typeface="Calibri"/>
                <a:cs typeface="Arial"/>
              </a:rPr>
              <a:t>,  </a:t>
            </a:r>
            <a:r>
              <a:rPr lang="en-US" sz="2800" dirty="0">
                <a:solidFill>
                  <a:prstClr val="black"/>
                </a:solidFill>
                <a:latin typeface="Times New Roman"/>
                <a:ea typeface="Calibri"/>
                <a:cs typeface="Arial"/>
              </a:rPr>
              <a:t>infectious exudate </a:t>
            </a:r>
            <a:endParaRPr lang="en-US" sz="2800" dirty="0">
              <a:solidFill>
                <a:prstClr val="black"/>
              </a:solidFill>
              <a:ea typeface="Calibri"/>
              <a:cs typeface="Arial"/>
            </a:endParaRPr>
          </a:p>
          <a:p>
            <a:pPr marL="0" lvl="0">
              <a:lnSpc>
                <a:spcPct val="150000"/>
              </a:lnSpc>
              <a:spcBef>
                <a:spcPts val="0"/>
              </a:spcBef>
              <a:spcAft>
                <a:spcPts val="1000"/>
              </a:spcAft>
            </a:pPr>
            <a:r>
              <a:rPr lang="en-US" sz="2800" b="1" dirty="0">
                <a:solidFill>
                  <a:prstClr val="black"/>
                </a:solidFill>
                <a:latin typeface="Times New Roman"/>
                <a:ea typeface="Calibri"/>
                <a:cs typeface="Arial"/>
              </a:rPr>
              <a:t>Vasospasm: </a:t>
            </a:r>
            <a:r>
              <a:rPr lang="en-US" sz="2800" dirty="0">
                <a:solidFill>
                  <a:prstClr val="black"/>
                </a:solidFill>
                <a:latin typeface="Times New Roman"/>
                <a:ea typeface="Calibri"/>
                <a:cs typeface="Arial"/>
              </a:rPr>
              <a:t>sudden constriction of arterial smooth muscle</a:t>
            </a:r>
            <a:endParaRPr lang="en-US" sz="2800" dirty="0">
              <a:solidFill>
                <a:prstClr val="black"/>
              </a:solidFill>
              <a:ea typeface="Calibri"/>
              <a:cs typeface="Arial"/>
            </a:endParaRPr>
          </a:p>
          <a:p>
            <a:pPr marL="0" lvl="0">
              <a:lnSpc>
                <a:spcPct val="150000"/>
              </a:lnSpc>
              <a:spcBef>
                <a:spcPts val="0"/>
              </a:spcBef>
              <a:spcAft>
                <a:spcPts val="1000"/>
              </a:spcAft>
            </a:pPr>
            <a:r>
              <a:rPr lang="en-US" sz="2800" b="1" dirty="0">
                <a:solidFill>
                  <a:prstClr val="black"/>
                </a:solidFill>
                <a:latin typeface="Times New Roman"/>
                <a:ea typeface="Calibri"/>
                <a:cs typeface="Arial"/>
              </a:rPr>
              <a:t>Aneurysms</a:t>
            </a:r>
            <a:r>
              <a:rPr lang="en-US" sz="2800" dirty="0">
                <a:solidFill>
                  <a:prstClr val="black"/>
                </a:solidFill>
                <a:latin typeface="Times New Roman"/>
                <a:ea typeface="Calibri"/>
                <a:cs typeface="Arial"/>
              </a:rPr>
              <a:t>: localized arterial </a:t>
            </a:r>
            <a:r>
              <a:rPr lang="en-US" sz="2800" dirty="0" smtClean="0">
                <a:solidFill>
                  <a:prstClr val="black"/>
                </a:solidFill>
                <a:latin typeface="Times New Roman"/>
                <a:ea typeface="Calibri"/>
                <a:cs typeface="Arial"/>
              </a:rPr>
              <a:t>dilatation  </a:t>
            </a:r>
            <a:endParaRPr lang="en-US" sz="2800" dirty="0">
              <a:solidFill>
                <a:prstClr val="black"/>
              </a:solidFill>
              <a:ea typeface="Calibri"/>
              <a:cs typeface="Arial"/>
            </a:endParaRPr>
          </a:p>
        </p:txBody>
      </p:sp>
      <p:sp>
        <p:nvSpPr>
          <p:cNvPr id="4" name="عنوان 1"/>
          <p:cNvSpPr>
            <a:spLocks noGrp="1"/>
          </p:cNvSpPr>
          <p:nvPr>
            <p:ph type="title"/>
          </p:nvPr>
        </p:nvSpPr>
        <p:spPr>
          <a:xfrm>
            <a:off x="0" y="0"/>
            <a:ext cx="9144000" cy="1417638"/>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b="1" dirty="0" smtClean="0">
                <a:latin typeface="Times New Roman" panose="02020603050405020304" pitchFamily="18" charset="0"/>
                <a:cs typeface="Times New Roman" panose="02020603050405020304" pitchFamily="18" charset="0"/>
              </a:rPr>
              <a:t>Mechanism altered blood flow</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7604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6927" y="6927"/>
            <a:ext cx="9144000" cy="1143000"/>
          </a:xfrm>
        </p:spPr>
        <p:style>
          <a:lnRef idx="3">
            <a:schemeClr val="lt1"/>
          </a:lnRef>
          <a:fillRef idx="1">
            <a:schemeClr val="accent1"/>
          </a:fillRef>
          <a:effectRef idx="1">
            <a:schemeClr val="accent1"/>
          </a:effectRef>
          <a:fontRef idx="minor">
            <a:schemeClr val="lt1"/>
          </a:fontRef>
        </p:style>
        <p:txBody>
          <a:bodyPr/>
          <a:lstStyle/>
          <a:p>
            <a:r>
              <a:rPr lang="en-US" b="1" dirty="0" smtClean="0">
                <a:latin typeface="Times New Roman" panose="02020603050405020304" pitchFamily="18" charset="0"/>
                <a:cs typeface="Times New Roman" panose="02020603050405020304" pitchFamily="18" charset="0"/>
              </a:rPr>
              <a:t>Blood pressure </a:t>
            </a:r>
            <a:endParaRPr lang="en-US" b="1" dirty="0">
              <a:latin typeface="Times New Roman" panose="02020603050405020304" pitchFamily="18" charset="0"/>
              <a:cs typeface="Times New Roman" panose="02020603050405020304" pitchFamily="18" charset="0"/>
            </a:endParaRPr>
          </a:p>
        </p:txBody>
      </p:sp>
      <p:sp>
        <p:nvSpPr>
          <p:cNvPr id="5" name="عنصر نائب للمحتوى 4"/>
          <p:cNvSpPr>
            <a:spLocks noGrp="1"/>
          </p:cNvSpPr>
          <p:nvPr>
            <p:ph idx="1"/>
          </p:nvPr>
        </p:nvSpPr>
        <p:spPr>
          <a:xfrm>
            <a:off x="0" y="1219200"/>
            <a:ext cx="9144000" cy="5638800"/>
          </a:xfrm>
        </p:spPr>
        <p:style>
          <a:lnRef idx="1">
            <a:schemeClr val="accent3"/>
          </a:lnRef>
          <a:fillRef idx="2">
            <a:schemeClr val="accent3"/>
          </a:fillRef>
          <a:effectRef idx="1">
            <a:schemeClr val="accent3"/>
          </a:effectRef>
          <a:fontRef idx="minor">
            <a:schemeClr val="dk1"/>
          </a:fontRef>
        </p:style>
        <p:txBody>
          <a:bodyPr>
            <a:normAutofit/>
          </a:bodyPr>
          <a:lstStyle/>
          <a:p>
            <a:pPr marL="0" marR="0" algn="just">
              <a:lnSpc>
                <a:spcPct val="115000"/>
              </a:lnSpc>
              <a:spcBef>
                <a:spcPts val="0"/>
              </a:spcBef>
              <a:spcAft>
                <a:spcPts val="1000"/>
              </a:spcAft>
            </a:pPr>
            <a:r>
              <a:rPr lang="en-US" b="1" dirty="0" smtClean="0">
                <a:effectLst/>
                <a:latin typeface="Times New Roman"/>
                <a:ea typeface="Calibri"/>
                <a:cs typeface="Arial"/>
              </a:rPr>
              <a:t>Blood pressure (BP)  define as </a:t>
            </a:r>
            <a:r>
              <a:rPr lang="en-US" b="1" dirty="0" smtClean="0">
                <a:solidFill>
                  <a:srgbClr val="FF0000"/>
                </a:solidFill>
                <a:effectLst/>
                <a:latin typeface="Times New Roman"/>
                <a:ea typeface="Calibri"/>
                <a:cs typeface="Arial"/>
              </a:rPr>
              <a:t>the pressure </a:t>
            </a:r>
            <a:r>
              <a:rPr lang="en-US" b="1" dirty="0" smtClean="0">
                <a:effectLst/>
                <a:latin typeface="Times New Roman"/>
                <a:ea typeface="Calibri"/>
                <a:cs typeface="Arial"/>
              </a:rPr>
              <a:t>of circulating  blood  on </a:t>
            </a:r>
            <a:r>
              <a:rPr lang="en-US" b="1" dirty="0" smtClean="0">
                <a:solidFill>
                  <a:srgbClr val="92D050"/>
                </a:solidFill>
                <a:effectLst/>
                <a:latin typeface="Times New Roman"/>
                <a:ea typeface="Calibri"/>
                <a:cs typeface="Arial"/>
              </a:rPr>
              <a:t>the walls of  blood vessels</a:t>
            </a:r>
          </a:p>
          <a:p>
            <a:pPr marL="0" marR="0" algn="just">
              <a:lnSpc>
                <a:spcPct val="115000"/>
              </a:lnSpc>
              <a:spcBef>
                <a:spcPts val="0"/>
              </a:spcBef>
              <a:spcAft>
                <a:spcPts val="1000"/>
              </a:spcAft>
            </a:pPr>
            <a:r>
              <a:rPr lang="en-US" b="1" dirty="0" smtClean="0">
                <a:effectLst/>
                <a:latin typeface="Times New Roman"/>
                <a:ea typeface="Calibri"/>
                <a:cs typeface="Arial"/>
              </a:rPr>
              <a:t>Blood pressure </a:t>
            </a:r>
            <a:r>
              <a:rPr lang="en-US" dirty="0" smtClean="0">
                <a:effectLst/>
                <a:latin typeface="Times New Roman"/>
                <a:ea typeface="Calibri"/>
                <a:cs typeface="Arial"/>
              </a:rPr>
              <a:t>is one of the v</a:t>
            </a:r>
            <a:r>
              <a:rPr lang="en-US" b="1" dirty="0" smtClean="0">
                <a:effectLst/>
                <a:latin typeface="Times New Roman"/>
                <a:ea typeface="Calibri"/>
                <a:cs typeface="Arial"/>
              </a:rPr>
              <a:t>ital signs</a:t>
            </a:r>
            <a:r>
              <a:rPr lang="en-US" dirty="0" smtClean="0">
                <a:effectLst/>
                <a:latin typeface="Times New Roman"/>
                <a:ea typeface="Calibri"/>
                <a:cs typeface="Arial"/>
              </a:rPr>
              <a:t>, along with </a:t>
            </a:r>
            <a:r>
              <a:rPr lang="en-US" b="1" dirty="0" smtClean="0">
                <a:solidFill>
                  <a:srgbClr val="FF0000"/>
                </a:solidFill>
                <a:effectLst/>
                <a:latin typeface="Times New Roman"/>
                <a:ea typeface="Calibri"/>
                <a:cs typeface="Arial"/>
              </a:rPr>
              <a:t>respiratory </a:t>
            </a:r>
            <a:r>
              <a:rPr lang="en-US" b="1" dirty="0" err="1" smtClean="0">
                <a:solidFill>
                  <a:srgbClr val="FF0000"/>
                </a:solidFill>
                <a:effectLst/>
                <a:latin typeface="Times New Roman"/>
                <a:ea typeface="Calibri"/>
                <a:cs typeface="Arial"/>
              </a:rPr>
              <a:t>rate,</a:t>
            </a:r>
            <a:r>
              <a:rPr lang="en-US" b="1" dirty="0" err="1" smtClean="0">
                <a:solidFill>
                  <a:srgbClr val="00B0F0"/>
                </a:solidFill>
                <a:effectLst/>
                <a:latin typeface="Times New Roman"/>
                <a:ea typeface="Calibri"/>
                <a:cs typeface="Arial"/>
              </a:rPr>
              <a:t>heart</a:t>
            </a:r>
            <a:r>
              <a:rPr lang="en-US" b="1" dirty="0" smtClean="0">
                <a:solidFill>
                  <a:srgbClr val="00B0F0"/>
                </a:solidFill>
                <a:effectLst/>
                <a:latin typeface="Times New Roman"/>
                <a:ea typeface="Calibri"/>
                <a:cs typeface="Arial"/>
              </a:rPr>
              <a:t> rate  </a:t>
            </a:r>
            <a:r>
              <a:rPr lang="en-US" dirty="0" smtClean="0">
                <a:effectLst/>
                <a:latin typeface="Times New Roman"/>
                <a:ea typeface="Calibri"/>
                <a:cs typeface="Arial"/>
              </a:rPr>
              <a:t>, </a:t>
            </a:r>
            <a:r>
              <a:rPr lang="en-US" b="1" dirty="0" smtClean="0">
                <a:solidFill>
                  <a:srgbClr val="00B050"/>
                </a:solidFill>
                <a:effectLst/>
                <a:latin typeface="Times New Roman"/>
                <a:ea typeface="Calibri"/>
                <a:cs typeface="Arial"/>
              </a:rPr>
              <a:t>oxygen saturation </a:t>
            </a:r>
            <a:r>
              <a:rPr lang="en-US" dirty="0" smtClean="0">
                <a:effectLst/>
                <a:latin typeface="Times New Roman"/>
                <a:ea typeface="Calibri"/>
                <a:cs typeface="Arial"/>
              </a:rPr>
              <a:t>and </a:t>
            </a:r>
            <a:r>
              <a:rPr lang="en-US" b="1" dirty="0" smtClean="0">
                <a:solidFill>
                  <a:schemeClr val="accent1"/>
                </a:solidFill>
                <a:effectLst/>
                <a:latin typeface="Times New Roman"/>
                <a:ea typeface="Calibri"/>
                <a:cs typeface="Arial"/>
              </a:rPr>
              <a:t>body temperature </a:t>
            </a:r>
            <a:r>
              <a:rPr lang="en-US" dirty="0" smtClean="0">
                <a:effectLst/>
                <a:latin typeface="Times New Roman"/>
                <a:ea typeface="Calibri"/>
                <a:cs typeface="Arial"/>
              </a:rPr>
              <a:t>. </a:t>
            </a:r>
          </a:p>
          <a:p>
            <a:pPr marL="0" marR="0" algn="just">
              <a:lnSpc>
                <a:spcPct val="115000"/>
              </a:lnSpc>
              <a:spcBef>
                <a:spcPts val="0"/>
              </a:spcBef>
              <a:spcAft>
                <a:spcPts val="1000"/>
              </a:spcAft>
            </a:pPr>
            <a:r>
              <a:rPr lang="en-US" dirty="0" smtClean="0">
                <a:effectLst/>
                <a:latin typeface="Times New Roman"/>
                <a:ea typeface="Calibri"/>
                <a:cs typeface="Arial"/>
              </a:rPr>
              <a:t>Normal resting blood pressure in an  adult is approximately</a:t>
            </a:r>
            <a:r>
              <a:rPr lang="en-US" b="1" dirty="0" smtClean="0">
                <a:effectLst/>
                <a:latin typeface="Times New Roman"/>
                <a:ea typeface="Calibri"/>
                <a:cs typeface="Arial"/>
              </a:rPr>
              <a:t> </a:t>
            </a:r>
            <a:r>
              <a:rPr lang="en-US" b="1" dirty="0" smtClean="0">
                <a:solidFill>
                  <a:srgbClr val="FF0000"/>
                </a:solidFill>
                <a:effectLst/>
                <a:latin typeface="Times New Roman"/>
                <a:ea typeface="Calibri"/>
                <a:cs typeface="Arial"/>
              </a:rPr>
              <a:t>120 millimeters </a:t>
            </a:r>
            <a:r>
              <a:rPr lang="en-US" b="1" dirty="0" smtClean="0">
                <a:effectLst/>
                <a:latin typeface="Times New Roman"/>
                <a:ea typeface="Calibri"/>
                <a:cs typeface="Arial"/>
              </a:rPr>
              <a:t>of mercury systolic, and </a:t>
            </a:r>
            <a:r>
              <a:rPr lang="en-US" b="1" dirty="0" smtClean="0">
                <a:solidFill>
                  <a:srgbClr val="FF0000"/>
                </a:solidFill>
                <a:effectLst/>
                <a:latin typeface="Times New Roman"/>
                <a:ea typeface="Calibri"/>
                <a:cs typeface="Arial"/>
              </a:rPr>
              <a:t>80 millimeters </a:t>
            </a:r>
            <a:r>
              <a:rPr lang="en-US" b="1" dirty="0" smtClean="0">
                <a:effectLst/>
                <a:latin typeface="Times New Roman"/>
                <a:ea typeface="Calibri"/>
                <a:cs typeface="Arial"/>
              </a:rPr>
              <a:t>of mercury  diastolic, </a:t>
            </a:r>
            <a:r>
              <a:rPr lang="en-US" b="1" dirty="0" smtClean="0">
                <a:solidFill>
                  <a:schemeClr val="accent1"/>
                </a:solidFill>
                <a:effectLst/>
                <a:latin typeface="Times New Roman"/>
                <a:ea typeface="Calibri"/>
                <a:cs typeface="Arial"/>
              </a:rPr>
              <a:t>abbreviated "120/80 mmHg</a:t>
            </a:r>
            <a:r>
              <a:rPr lang="en-US" b="1" dirty="0" smtClean="0">
                <a:effectLst/>
                <a:latin typeface="Times New Roman"/>
                <a:ea typeface="Calibri"/>
                <a:cs typeface="Arial"/>
              </a:rPr>
              <a:t>.</a:t>
            </a:r>
            <a:endParaRPr lang="en-US" sz="2400" dirty="0">
              <a:ea typeface="Calibri"/>
              <a:cs typeface="Arial"/>
            </a:endParaRPr>
          </a:p>
        </p:txBody>
      </p:sp>
    </p:spTree>
    <p:extLst>
      <p:ext uri="{BB962C8B-B14F-4D97-AF65-F5344CB8AC3E}">
        <p14:creationId xmlns:p14="http://schemas.microsoft.com/office/powerpoint/2010/main" val="3053825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417638"/>
          </a:xfrm>
        </p:spPr>
        <p:style>
          <a:lnRef idx="3">
            <a:schemeClr val="lt1"/>
          </a:lnRef>
          <a:fillRef idx="1">
            <a:schemeClr val="accent1"/>
          </a:fillRef>
          <a:effectRef idx="1">
            <a:schemeClr val="accent1"/>
          </a:effectRef>
          <a:fontRef idx="minor">
            <a:schemeClr val="lt1"/>
          </a:fontRef>
        </p:style>
        <p:txBody>
          <a:bodyPr/>
          <a:lstStyle/>
          <a:p>
            <a:r>
              <a:rPr lang="en-US" b="1" dirty="0" smtClean="0">
                <a:solidFill>
                  <a:schemeClr val="bg1"/>
                </a:solidFill>
                <a:latin typeface="Times New Roman" panose="02020603050405020304" pitchFamily="18" charset="0"/>
                <a:cs typeface="Times New Roman" panose="02020603050405020304" pitchFamily="18" charset="0"/>
              </a:rPr>
              <a:t>hypotension&amp;</a:t>
            </a:r>
            <a:r>
              <a:rPr lang="en-US" b="1" dirty="0">
                <a:solidFill>
                  <a:schemeClr val="bg1"/>
                </a:solidFill>
                <a:latin typeface="Times New Roman" panose="02020603050405020304" pitchFamily="18" charset="0"/>
                <a:cs typeface="Times New Roman" panose="02020603050405020304" pitchFamily="18" charset="0"/>
              </a:rPr>
              <a:t> Hypertension</a:t>
            </a:r>
          </a:p>
        </p:txBody>
      </p:sp>
      <p:sp>
        <p:nvSpPr>
          <p:cNvPr id="3" name="عنصر نائب للمحتوى 2"/>
          <p:cNvSpPr>
            <a:spLocks noGrp="1"/>
          </p:cNvSpPr>
          <p:nvPr>
            <p:ph idx="1"/>
          </p:nvPr>
        </p:nvSpPr>
        <p:spPr>
          <a:xfrm>
            <a:off x="0" y="1447800"/>
            <a:ext cx="9067800" cy="5410200"/>
          </a:xfrm>
        </p:spPr>
        <p:txBody>
          <a:bodyPr>
            <a:normAutofit fontScale="92500" lnSpcReduction="20000"/>
          </a:bodyPr>
          <a:lstStyle/>
          <a:p>
            <a:pPr marL="0" marR="0">
              <a:lnSpc>
                <a:spcPct val="115000"/>
              </a:lnSpc>
              <a:spcBef>
                <a:spcPts val="0"/>
              </a:spcBef>
              <a:spcAft>
                <a:spcPts val="1000"/>
              </a:spcAft>
            </a:pPr>
            <a:r>
              <a:rPr lang="en-US" b="1" dirty="0" smtClean="0">
                <a:effectLst/>
                <a:latin typeface="Times New Roman"/>
                <a:ea typeface="Calibri"/>
                <a:cs typeface="Arial"/>
              </a:rPr>
              <a:t>Blood pressure that is </a:t>
            </a:r>
            <a:r>
              <a:rPr lang="en-US" b="1" dirty="0" smtClean="0">
                <a:solidFill>
                  <a:srgbClr val="C00000"/>
                </a:solidFill>
                <a:effectLst/>
                <a:latin typeface="Times New Roman"/>
                <a:ea typeface="Calibri"/>
                <a:cs typeface="Arial"/>
              </a:rPr>
              <a:t>low</a:t>
            </a:r>
            <a:r>
              <a:rPr lang="en-US" b="1" dirty="0" smtClean="0">
                <a:effectLst/>
                <a:latin typeface="Times New Roman"/>
                <a:ea typeface="Calibri"/>
                <a:cs typeface="Arial"/>
              </a:rPr>
              <a:t> due to disease state   is called </a:t>
            </a:r>
            <a:r>
              <a:rPr lang="en-US" b="1" dirty="0" smtClean="0">
                <a:solidFill>
                  <a:schemeClr val="accent5"/>
                </a:solidFill>
                <a:effectLst/>
                <a:latin typeface="Times New Roman"/>
                <a:ea typeface="Calibri"/>
                <a:cs typeface="Arial"/>
              </a:rPr>
              <a:t>hypotension</a:t>
            </a:r>
            <a:r>
              <a:rPr lang="en-US" b="1" dirty="0" smtClean="0">
                <a:effectLst/>
                <a:latin typeface="Times New Roman"/>
                <a:ea typeface="Calibri"/>
                <a:cs typeface="Arial"/>
              </a:rPr>
              <a:t>, and pressure that is consistently </a:t>
            </a:r>
            <a:r>
              <a:rPr lang="en-US" b="1" dirty="0" smtClean="0">
                <a:solidFill>
                  <a:srgbClr val="FF0000"/>
                </a:solidFill>
                <a:effectLst/>
                <a:latin typeface="Times New Roman"/>
                <a:ea typeface="Calibri"/>
                <a:cs typeface="Arial"/>
              </a:rPr>
              <a:t>high</a:t>
            </a:r>
            <a:r>
              <a:rPr lang="en-US" b="1" dirty="0" smtClean="0">
                <a:effectLst/>
                <a:latin typeface="Times New Roman"/>
                <a:ea typeface="Calibri"/>
                <a:cs typeface="Arial"/>
              </a:rPr>
              <a:t> is  </a:t>
            </a:r>
            <a:r>
              <a:rPr lang="en-US" b="1" dirty="0" smtClean="0">
                <a:solidFill>
                  <a:schemeClr val="tx2"/>
                </a:solidFill>
                <a:effectLst/>
                <a:latin typeface="Times New Roman"/>
                <a:ea typeface="Calibri"/>
                <a:cs typeface="Arial"/>
              </a:rPr>
              <a:t>hypertension</a:t>
            </a:r>
            <a:r>
              <a:rPr lang="en-US" b="1" dirty="0" smtClean="0">
                <a:effectLst/>
                <a:latin typeface="Times New Roman"/>
                <a:ea typeface="Calibri"/>
                <a:cs typeface="Arial"/>
              </a:rPr>
              <a:t>. </a:t>
            </a:r>
          </a:p>
          <a:p>
            <a:pPr marL="0" marR="0">
              <a:lnSpc>
                <a:spcPct val="115000"/>
              </a:lnSpc>
              <a:spcBef>
                <a:spcPts val="0"/>
              </a:spcBef>
              <a:spcAft>
                <a:spcPts val="1000"/>
              </a:spcAft>
            </a:pPr>
            <a:r>
              <a:rPr lang="en-US" b="1" dirty="0" smtClean="0">
                <a:effectLst/>
                <a:latin typeface="Times New Roman"/>
                <a:ea typeface="Calibri"/>
                <a:cs typeface="Arial"/>
              </a:rPr>
              <a:t>Both have many causes. and may be of sudden onset or of long duration. </a:t>
            </a:r>
            <a:r>
              <a:rPr lang="en-US" b="1" dirty="0" smtClean="0">
                <a:solidFill>
                  <a:srgbClr val="FF0000"/>
                </a:solidFill>
                <a:effectLst/>
                <a:latin typeface="Times New Roman"/>
                <a:ea typeface="Calibri"/>
                <a:cs typeface="Arial"/>
              </a:rPr>
              <a:t>Long-term</a:t>
            </a:r>
            <a:r>
              <a:rPr lang="en-US" b="1" dirty="0" smtClean="0">
                <a:effectLst/>
                <a:latin typeface="Times New Roman"/>
                <a:ea typeface="Calibri"/>
                <a:cs typeface="Arial"/>
              </a:rPr>
              <a:t> hypertension is a risk factor for many diseases, including </a:t>
            </a:r>
            <a:r>
              <a:rPr lang="en-US" b="1" dirty="0" smtClean="0">
                <a:solidFill>
                  <a:srgbClr val="00B050"/>
                </a:solidFill>
                <a:effectLst/>
                <a:latin typeface="Times New Roman"/>
                <a:ea typeface="Calibri"/>
                <a:cs typeface="Arial"/>
              </a:rPr>
              <a:t>heart disease ,</a:t>
            </a:r>
            <a:r>
              <a:rPr lang="en-US" b="1" dirty="0" err="1" smtClean="0">
                <a:solidFill>
                  <a:srgbClr val="00B050"/>
                </a:solidFill>
                <a:effectLst/>
                <a:latin typeface="Times New Roman"/>
                <a:ea typeface="Calibri"/>
                <a:cs typeface="Arial"/>
              </a:rPr>
              <a:t>strok</a:t>
            </a:r>
            <a:r>
              <a:rPr lang="en-US" b="1" dirty="0" smtClean="0">
                <a:solidFill>
                  <a:srgbClr val="00B050"/>
                </a:solidFill>
                <a:effectLst/>
                <a:latin typeface="Times New Roman"/>
                <a:ea typeface="Calibri"/>
                <a:cs typeface="Arial"/>
              </a:rPr>
              <a:t> and kidney failure. </a:t>
            </a:r>
          </a:p>
          <a:p>
            <a:pPr marL="0" marR="0">
              <a:lnSpc>
                <a:spcPct val="115000"/>
              </a:lnSpc>
              <a:spcBef>
                <a:spcPts val="0"/>
              </a:spcBef>
              <a:spcAft>
                <a:spcPts val="1000"/>
              </a:spcAft>
            </a:pPr>
            <a:r>
              <a:rPr lang="en-US" b="1" dirty="0" smtClean="0">
                <a:effectLst/>
                <a:latin typeface="Times New Roman"/>
                <a:ea typeface="Calibri"/>
                <a:cs typeface="Arial"/>
              </a:rPr>
              <a:t>Long-term hypertension is more common than long term hypotension and often goes undetected because of infrequent monitoring and the absence of symptoms.</a:t>
            </a:r>
            <a:endParaRPr lang="en-US" sz="2400" dirty="0">
              <a:ea typeface="Calibri"/>
              <a:cs typeface="Arial"/>
            </a:endParaRPr>
          </a:p>
          <a:p>
            <a:endParaRPr lang="en-US" dirty="0"/>
          </a:p>
        </p:txBody>
      </p:sp>
    </p:spTree>
    <p:extLst>
      <p:ext uri="{BB962C8B-B14F-4D97-AF65-F5344CB8AC3E}">
        <p14:creationId xmlns:p14="http://schemas.microsoft.com/office/powerpoint/2010/main" val="2395183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143000"/>
          </a:xfrm>
        </p:spPr>
        <p:style>
          <a:lnRef idx="3">
            <a:schemeClr val="lt1"/>
          </a:lnRef>
          <a:fillRef idx="1">
            <a:schemeClr val="accent1"/>
          </a:fillRef>
          <a:effectRef idx="1">
            <a:schemeClr val="accent1"/>
          </a:effectRef>
          <a:fontRef idx="minor">
            <a:schemeClr val="lt1"/>
          </a:fontRef>
        </p:style>
        <p:txBody>
          <a:bodyPr>
            <a:normAutofit fontScale="90000"/>
          </a:bodyPr>
          <a:lstStyle/>
          <a:p>
            <a:pPr marL="0" marR="0">
              <a:lnSpc>
                <a:spcPct val="115000"/>
              </a:lnSpc>
              <a:spcBef>
                <a:spcPts val="360"/>
              </a:spcBef>
              <a:spcAft>
                <a:spcPts val="0"/>
              </a:spcAft>
            </a:pPr>
            <a:r>
              <a:rPr lang="en-US" b="1" dirty="0" smtClean="0">
                <a:effectLst/>
                <a:latin typeface="Times New Roman"/>
                <a:ea typeface="Times New Roman"/>
                <a:cs typeface="Arial"/>
              </a:rPr>
              <a:t/>
            </a:r>
            <a:br>
              <a:rPr lang="en-US" b="1" dirty="0" smtClean="0">
                <a:effectLst/>
                <a:latin typeface="Times New Roman"/>
                <a:ea typeface="Times New Roman"/>
                <a:cs typeface="Arial"/>
              </a:rPr>
            </a:br>
            <a:r>
              <a:rPr lang="en-US" b="1" dirty="0" smtClean="0">
                <a:effectLst/>
                <a:latin typeface="Times New Roman"/>
                <a:ea typeface="Times New Roman"/>
                <a:cs typeface="Arial"/>
              </a:rPr>
              <a:t>Mean arterial pressure</a:t>
            </a:r>
            <a:r>
              <a:rPr lang="en-US" sz="2400" dirty="0">
                <a:ea typeface="Calibri"/>
                <a:cs typeface="Arial"/>
              </a:rPr>
              <a:t/>
            </a:r>
            <a:br>
              <a:rPr lang="en-US" sz="2400" dirty="0">
                <a:ea typeface="Calibri"/>
                <a:cs typeface="Arial"/>
              </a:rPr>
            </a:br>
            <a:endParaRPr lang="en-US" dirty="0"/>
          </a:p>
        </p:txBody>
      </p:sp>
      <p:sp>
        <p:nvSpPr>
          <p:cNvPr id="3" name="عنصر نائب للمحتوى 2"/>
          <p:cNvSpPr>
            <a:spLocks noGrp="1"/>
          </p:cNvSpPr>
          <p:nvPr>
            <p:ph idx="1"/>
          </p:nvPr>
        </p:nvSpPr>
        <p:spPr>
          <a:xfrm>
            <a:off x="76200" y="1295400"/>
            <a:ext cx="9067800" cy="5486400"/>
          </a:xfrm>
        </p:spPr>
        <p:style>
          <a:lnRef idx="1">
            <a:schemeClr val="accent3"/>
          </a:lnRef>
          <a:fillRef idx="2">
            <a:schemeClr val="accent3"/>
          </a:fillRef>
          <a:effectRef idx="1">
            <a:schemeClr val="accent3"/>
          </a:effectRef>
          <a:fontRef idx="minor">
            <a:schemeClr val="dk1"/>
          </a:fontRef>
        </p:style>
        <p:txBody>
          <a:bodyPr>
            <a:normAutofit/>
          </a:bodyPr>
          <a:lstStyle/>
          <a:p>
            <a:pPr marL="0" marR="0" indent="0" algn="just">
              <a:lnSpc>
                <a:spcPct val="115000"/>
              </a:lnSpc>
              <a:spcBef>
                <a:spcPts val="600"/>
              </a:spcBef>
              <a:spcAft>
                <a:spcPts val="600"/>
              </a:spcAft>
              <a:buNone/>
            </a:pPr>
            <a:r>
              <a:rPr lang="en-US" b="1" dirty="0" smtClean="0">
                <a:effectLst/>
                <a:latin typeface="Times New Roman"/>
                <a:ea typeface="Times New Roman"/>
                <a:cs typeface="Arial"/>
              </a:rPr>
              <a:t>The </a:t>
            </a:r>
            <a:r>
              <a:rPr lang="en-US" b="1" dirty="0" smtClean="0">
                <a:latin typeface="Times New Roman"/>
                <a:ea typeface="Times New Roman"/>
                <a:cs typeface="Arial"/>
              </a:rPr>
              <a:t>mean arterial pressure </a:t>
            </a:r>
            <a:r>
              <a:rPr lang="en-US" b="1" dirty="0" smtClean="0">
                <a:effectLst/>
                <a:latin typeface="Times New Roman"/>
                <a:ea typeface="Times New Roman"/>
                <a:cs typeface="Arial"/>
              </a:rPr>
              <a:t> </a:t>
            </a:r>
            <a:r>
              <a:rPr lang="en-US" b="1" dirty="0" smtClean="0">
                <a:solidFill>
                  <a:srgbClr val="FF0000"/>
                </a:solidFill>
                <a:effectLst/>
                <a:latin typeface="Times New Roman"/>
                <a:ea typeface="Times New Roman"/>
                <a:cs typeface="Arial"/>
              </a:rPr>
              <a:t>(MAP) </a:t>
            </a:r>
            <a:r>
              <a:rPr lang="en-US" b="1" dirty="0" smtClean="0">
                <a:effectLst/>
                <a:latin typeface="Times New Roman"/>
                <a:ea typeface="Times New Roman"/>
                <a:cs typeface="Arial"/>
              </a:rPr>
              <a:t>is the average over a  cardiac cycle  and is determined by the</a:t>
            </a:r>
          </a:p>
          <a:p>
            <a:pPr marL="0" marR="0" indent="0" algn="just">
              <a:lnSpc>
                <a:spcPct val="115000"/>
              </a:lnSpc>
              <a:spcBef>
                <a:spcPts val="600"/>
              </a:spcBef>
              <a:spcAft>
                <a:spcPts val="600"/>
              </a:spcAft>
              <a:buNone/>
            </a:pPr>
            <a:r>
              <a:rPr lang="en-US" b="1" dirty="0" smtClean="0">
                <a:solidFill>
                  <a:schemeClr val="tx2"/>
                </a:solidFill>
                <a:effectLst/>
                <a:latin typeface="Times New Roman"/>
                <a:ea typeface="Times New Roman"/>
                <a:cs typeface="Arial"/>
              </a:rPr>
              <a:t>cardiac output </a:t>
            </a:r>
            <a:r>
              <a:rPr lang="en-US" b="1" dirty="0" smtClean="0">
                <a:effectLst/>
                <a:latin typeface="Times New Roman"/>
                <a:ea typeface="Times New Roman"/>
                <a:cs typeface="Arial"/>
              </a:rPr>
              <a:t>(CO , </a:t>
            </a:r>
            <a:r>
              <a:rPr lang="en-US" b="1" dirty="0" smtClean="0">
                <a:solidFill>
                  <a:schemeClr val="accent2"/>
                </a:solidFill>
                <a:effectLst/>
                <a:latin typeface="Times New Roman"/>
                <a:ea typeface="Times New Roman"/>
                <a:cs typeface="Arial"/>
              </a:rPr>
              <a:t>systemic vascular resistance  </a:t>
            </a:r>
            <a:r>
              <a:rPr lang="en-US" b="1" dirty="0">
                <a:solidFill>
                  <a:prstClr val="black"/>
                </a:solidFill>
                <a:latin typeface="Times New Roman"/>
                <a:ea typeface="Times New Roman"/>
                <a:cs typeface="Arial"/>
              </a:rPr>
              <a:t>SVR)</a:t>
            </a:r>
            <a:r>
              <a:rPr lang="en-US" b="1" dirty="0" smtClean="0">
                <a:effectLst/>
                <a:latin typeface="Times New Roman"/>
                <a:ea typeface="Times New Roman"/>
                <a:cs typeface="Arial"/>
              </a:rPr>
              <a:t>and </a:t>
            </a:r>
            <a:r>
              <a:rPr lang="en-US" b="1" dirty="0" smtClean="0">
                <a:solidFill>
                  <a:schemeClr val="accent4"/>
                </a:solidFill>
                <a:effectLst/>
                <a:latin typeface="Times New Roman"/>
                <a:ea typeface="Times New Roman"/>
                <a:cs typeface="Arial"/>
              </a:rPr>
              <a:t>central venous pressure</a:t>
            </a:r>
            <a:r>
              <a:rPr lang="en-US" b="1" dirty="0" smtClean="0">
                <a:effectLst/>
                <a:latin typeface="Times New Roman"/>
                <a:ea typeface="Times New Roman"/>
                <a:cs typeface="Arial"/>
              </a:rPr>
              <a:t>(SVR)</a:t>
            </a:r>
          </a:p>
          <a:p>
            <a:pPr marL="0" marR="0" indent="0" algn="just">
              <a:lnSpc>
                <a:spcPct val="115000"/>
              </a:lnSpc>
              <a:spcBef>
                <a:spcPts val="600"/>
              </a:spcBef>
              <a:spcAft>
                <a:spcPts val="600"/>
              </a:spcAft>
              <a:buNone/>
            </a:pPr>
            <a:r>
              <a:rPr lang="en-US" b="1" dirty="0" smtClean="0">
                <a:effectLst/>
                <a:latin typeface="Times New Roman"/>
                <a:ea typeface="Times New Roman"/>
                <a:cs typeface="Arial"/>
              </a:rPr>
              <a:t>  </a:t>
            </a:r>
          </a:p>
          <a:p>
            <a:pPr marL="0" marR="0" indent="0">
              <a:lnSpc>
                <a:spcPct val="115000"/>
              </a:lnSpc>
              <a:spcBef>
                <a:spcPts val="600"/>
              </a:spcBef>
              <a:spcAft>
                <a:spcPts val="600"/>
              </a:spcAft>
              <a:buNone/>
            </a:pPr>
            <a:r>
              <a:rPr lang="en-US" sz="3600" b="1" dirty="0" smtClean="0">
                <a:solidFill>
                  <a:srgbClr val="222222"/>
                </a:solidFill>
                <a:effectLst/>
                <a:latin typeface="Times New Roman"/>
                <a:ea typeface="Calibri"/>
                <a:cs typeface="Arial"/>
              </a:rPr>
              <a:t>    </a:t>
            </a:r>
            <a:r>
              <a:rPr lang="en-US" sz="3600" b="1" dirty="0" smtClean="0">
                <a:solidFill>
                  <a:srgbClr val="FF0000"/>
                </a:solidFill>
                <a:effectLst/>
                <a:latin typeface="Times New Roman"/>
                <a:ea typeface="Calibri"/>
                <a:cs typeface="Arial"/>
              </a:rPr>
              <a:t>MAP</a:t>
            </a:r>
            <a:r>
              <a:rPr lang="en-US" sz="3600" b="1" dirty="0" smtClean="0">
                <a:solidFill>
                  <a:srgbClr val="222222"/>
                </a:solidFill>
                <a:effectLst/>
                <a:latin typeface="Times New Roman"/>
                <a:ea typeface="Calibri"/>
                <a:cs typeface="Arial"/>
              </a:rPr>
              <a:t> = P </a:t>
            </a:r>
            <a:r>
              <a:rPr lang="en-US" sz="3600" b="1" baseline="-25000" dirty="0" smtClean="0">
                <a:solidFill>
                  <a:srgbClr val="222222"/>
                </a:solidFill>
                <a:effectLst/>
                <a:latin typeface="Times New Roman"/>
                <a:ea typeface="Calibri"/>
                <a:cs typeface="Arial"/>
              </a:rPr>
              <a:t>Diastole  </a:t>
            </a:r>
            <a:r>
              <a:rPr lang="en-US" sz="3600" b="1" dirty="0" smtClean="0">
                <a:effectLst/>
                <a:latin typeface="Times New Roman"/>
                <a:ea typeface="Calibri"/>
                <a:cs typeface="Arial"/>
              </a:rPr>
              <a:t>+   </a:t>
            </a:r>
            <a:r>
              <a:rPr lang="en-US" sz="3600" b="1" u="sng" baseline="30000" dirty="0" smtClean="0">
                <a:effectLst/>
                <a:latin typeface="Times New Roman"/>
                <a:ea typeface="Calibri"/>
                <a:cs typeface="Arial"/>
              </a:rPr>
              <a:t>1</a:t>
            </a:r>
            <a:r>
              <a:rPr lang="en-US" sz="3600" b="1" u="sng" dirty="0" smtClean="0">
                <a:effectLst/>
                <a:latin typeface="Times New Roman"/>
                <a:ea typeface="Calibri"/>
                <a:cs typeface="Arial"/>
              </a:rPr>
              <a:t> </a:t>
            </a:r>
            <a:r>
              <a:rPr lang="en-US" sz="3600" b="1" dirty="0" smtClean="0">
                <a:effectLst/>
                <a:latin typeface="Times New Roman"/>
                <a:ea typeface="Calibri"/>
                <a:cs typeface="Arial"/>
              </a:rPr>
              <a:t> ( P </a:t>
            </a:r>
            <a:r>
              <a:rPr lang="en-US" sz="2400" b="1" dirty="0" smtClean="0">
                <a:effectLst/>
                <a:latin typeface="Times New Roman"/>
                <a:ea typeface="Calibri"/>
                <a:cs typeface="Arial"/>
              </a:rPr>
              <a:t>systole</a:t>
            </a:r>
            <a:r>
              <a:rPr lang="en-US" sz="3600" b="1" dirty="0" smtClean="0">
                <a:effectLst/>
                <a:latin typeface="Times New Roman"/>
                <a:ea typeface="Calibri"/>
                <a:cs typeface="Arial"/>
              </a:rPr>
              <a:t>  - P </a:t>
            </a:r>
            <a:r>
              <a:rPr lang="en-US" sz="3600" b="1" baseline="-25000" dirty="0" smtClean="0">
                <a:effectLst/>
                <a:latin typeface="Times New Roman"/>
                <a:ea typeface="Calibri"/>
                <a:cs typeface="Arial"/>
              </a:rPr>
              <a:t>diastole   </a:t>
            </a:r>
            <a:r>
              <a:rPr lang="en-US" sz="3600" b="1" u="sng" dirty="0" smtClean="0">
                <a:effectLst/>
                <a:latin typeface="Times New Roman"/>
                <a:ea typeface="Calibri"/>
                <a:cs typeface="Arial"/>
              </a:rPr>
              <a:t>)</a:t>
            </a:r>
            <a:r>
              <a:rPr lang="en-US" sz="3600" b="1" dirty="0" smtClean="0">
                <a:effectLst/>
                <a:latin typeface="Times New Roman"/>
                <a:ea typeface="Calibri"/>
                <a:cs typeface="Arial"/>
              </a:rPr>
              <a:t>                                          </a:t>
            </a:r>
            <a:endParaRPr lang="en-US" sz="3600" dirty="0">
              <a:ea typeface="Calibri"/>
              <a:cs typeface="Arial"/>
            </a:endParaRPr>
          </a:p>
          <a:p>
            <a:pPr marL="0" marR="0" indent="0">
              <a:lnSpc>
                <a:spcPct val="115000"/>
              </a:lnSpc>
              <a:spcBef>
                <a:spcPts val="0"/>
              </a:spcBef>
              <a:spcAft>
                <a:spcPts val="1000"/>
              </a:spcAft>
              <a:buNone/>
            </a:pPr>
            <a:r>
              <a:rPr lang="en-US" sz="3600" dirty="0" smtClean="0">
                <a:ea typeface="Calibri"/>
                <a:cs typeface="Arial"/>
              </a:rPr>
              <a:t>                                         3 </a:t>
            </a:r>
            <a:endParaRPr lang="en-US" sz="3600" dirty="0">
              <a:ea typeface="Calibri"/>
              <a:cs typeface="Arial"/>
            </a:endParaRPr>
          </a:p>
          <a:p>
            <a:endParaRPr lang="en-US" dirty="0"/>
          </a:p>
        </p:txBody>
      </p:sp>
    </p:spTree>
    <p:extLst>
      <p:ext uri="{BB962C8B-B14F-4D97-AF65-F5344CB8AC3E}">
        <p14:creationId xmlns:p14="http://schemas.microsoft.com/office/powerpoint/2010/main" val="1327871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0782"/>
            <a:ext cx="9144000" cy="1143000"/>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b="1" dirty="0" smtClean="0">
                <a:effectLst/>
                <a:latin typeface="Times New Roman"/>
                <a:ea typeface="Calibri"/>
              </a:rPr>
              <a:t>Mean systemic pressure </a:t>
            </a:r>
            <a:endParaRPr lang="en-US" dirty="0"/>
          </a:p>
        </p:txBody>
      </p:sp>
      <p:sp>
        <p:nvSpPr>
          <p:cNvPr id="3" name="عنصر نائب للمحتوى 2"/>
          <p:cNvSpPr>
            <a:spLocks noGrp="1"/>
          </p:cNvSpPr>
          <p:nvPr>
            <p:ph idx="1"/>
          </p:nvPr>
        </p:nvSpPr>
        <p:spPr>
          <a:xfrm>
            <a:off x="0" y="1219200"/>
            <a:ext cx="8991600" cy="5638800"/>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marL="0" marR="0" indent="0" algn="just">
              <a:lnSpc>
                <a:spcPct val="115000"/>
              </a:lnSpc>
              <a:spcBef>
                <a:spcPts val="0"/>
              </a:spcBef>
              <a:spcAft>
                <a:spcPts val="1000"/>
              </a:spcAft>
              <a:buNone/>
            </a:pPr>
            <a:r>
              <a:rPr lang="en-US" b="1" dirty="0" smtClean="0">
                <a:effectLst/>
                <a:latin typeface="Times New Roman"/>
                <a:ea typeface="Calibri"/>
                <a:cs typeface="Arial"/>
              </a:rPr>
              <a:t> Or mean </a:t>
            </a:r>
            <a:r>
              <a:rPr lang="en-US" b="1" dirty="0" smtClean="0">
                <a:solidFill>
                  <a:srgbClr val="0070C0"/>
                </a:solidFill>
                <a:effectLst/>
                <a:latin typeface="Times New Roman"/>
                <a:ea typeface="Calibri"/>
                <a:cs typeface="Arial"/>
              </a:rPr>
              <a:t>circulatory filling pressure</a:t>
            </a:r>
            <a:r>
              <a:rPr lang="en-US" b="1" dirty="0" smtClean="0">
                <a:effectLst/>
                <a:latin typeface="Times New Roman"/>
                <a:ea typeface="Calibri"/>
                <a:cs typeface="Arial"/>
              </a:rPr>
              <a:t>, (MCFP)) is defined as the mean pressure  that exists in the circulatory  system  when the blood has had a chance to redistribute evenly to all vessels and organs. MSP is approximately </a:t>
            </a:r>
            <a:r>
              <a:rPr lang="en-US" b="1" dirty="0" smtClean="0">
                <a:solidFill>
                  <a:srgbClr val="FF0000"/>
                </a:solidFill>
                <a:effectLst/>
                <a:latin typeface="Times New Roman"/>
                <a:ea typeface="Calibri"/>
                <a:cs typeface="Arial"/>
              </a:rPr>
              <a:t>7 mm of Hg</a:t>
            </a:r>
            <a:r>
              <a:rPr lang="en-US" b="1" dirty="0" smtClean="0">
                <a:effectLst/>
                <a:latin typeface="Times New Roman"/>
                <a:ea typeface="Calibri"/>
                <a:cs typeface="Arial"/>
              </a:rPr>
              <a:t>. </a:t>
            </a:r>
          </a:p>
          <a:p>
            <a:pPr marL="0" marR="0" indent="0" algn="just">
              <a:lnSpc>
                <a:spcPct val="115000"/>
              </a:lnSpc>
              <a:spcBef>
                <a:spcPts val="0"/>
              </a:spcBef>
              <a:spcAft>
                <a:spcPts val="1000"/>
              </a:spcAft>
              <a:buNone/>
            </a:pPr>
            <a:r>
              <a:rPr lang="en-US" b="1" dirty="0" smtClean="0">
                <a:effectLst/>
                <a:latin typeface="Times New Roman"/>
                <a:ea typeface="Calibri"/>
                <a:cs typeface="Arial"/>
              </a:rPr>
              <a:t>It is an indicator of how full the circulatory system is (i.e. the volume </a:t>
            </a:r>
            <a:r>
              <a:rPr lang="en-US" b="1" dirty="0" smtClean="0">
                <a:latin typeface="Times New Roman"/>
                <a:ea typeface="Calibri"/>
                <a:cs typeface="Arial"/>
              </a:rPr>
              <a:t>of blood </a:t>
            </a:r>
            <a:r>
              <a:rPr lang="en-US" b="1" dirty="0" smtClean="0">
                <a:effectLst/>
                <a:latin typeface="Times New Roman"/>
                <a:ea typeface="Calibri"/>
                <a:cs typeface="Arial"/>
              </a:rPr>
              <a:t> in the system compared to the capacity of the system), and is influenced by the volume of circulating blood and the smooth muscle tone in the walls of the venous system  (which determines the capacity of the system</a:t>
            </a:r>
            <a:endParaRPr lang="en-US" sz="2400" dirty="0">
              <a:ea typeface="Calibri"/>
              <a:cs typeface="Arial"/>
            </a:endParaRPr>
          </a:p>
          <a:p>
            <a:endParaRPr lang="en-US" dirty="0"/>
          </a:p>
        </p:txBody>
      </p:sp>
    </p:spTree>
    <p:extLst>
      <p:ext uri="{BB962C8B-B14F-4D97-AF65-F5344CB8AC3E}">
        <p14:creationId xmlns:p14="http://schemas.microsoft.com/office/powerpoint/2010/main" val="35475117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709"/>
            <a:ext cx="9144000" cy="1143000"/>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b="1" dirty="0" smtClean="0">
                <a:latin typeface="Times New Roman" panose="02020603050405020304" pitchFamily="18" charset="0"/>
                <a:cs typeface="Times New Roman" panose="02020603050405020304" pitchFamily="18" charset="0"/>
              </a:rPr>
              <a:t>Regulation of  blood pressure</a:t>
            </a:r>
            <a:endParaRPr lang="en-US" b="1" dirty="0">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0" y="1219200"/>
            <a:ext cx="9067800" cy="5638800"/>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r>
              <a:rPr lang="en-US" dirty="0" smtClean="0">
                <a:effectLst/>
                <a:latin typeface="Times New Roman"/>
                <a:ea typeface="Times New Roman"/>
              </a:rPr>
              <a:t>The  </a:t>
            </a:r>
            <a:r>
              <a:rPr lang="en-US" b="1" dirty="0" smtClean="0">
                <a:solidFill>
                  <a:srgbClr val="0070C0"/>
                </a:solidFill>
                <a:effectLst/>
                <a:latin typeface="Times New Roman"/>
                <a:ea typeface="Times New Roman"/>
              </a:rPr>
              <a:t>endogenous regulation </a:t>
            </a:r>
            <a:r>
              <a:rPr lang="en-US" dirty="0" smtClean="0">
                <a:effectLst/>
                <a:latin typeface="Times New Roman"/>
                <a:ea typeface="Times New Roman"/>
              </a:rPr>
              <a:t>of arterial pressure </a:t>
            </a:r>
          </a:p>
          <a:p>
            <a:pPr marL="0" lvl="0" indent="0">
              <a:lnSpc>
                <a:spcPct val="150000"/>
              </a:lnSpc>
              <a:spcBef>
                <a:spcPts val="0"/>
              </a:spcBef>
              <a:spcAft>
                <a:spcPts val="120"/>
              </a:spcAft>
              <a:buSzPts val="1000"/>
              <a:buNone/>
              <a:tabLst>
                <a:tab pos="457200" algn="l"/>
              </a:tabLst>
            </a:pPr>
            <a:r>
              <a:rPr lang="en-US" b="1" dirty="0" smtClean="0">
                <a:effectLst/>
                <a:latin typeface="Times New Roman"/>
                <a:ea typeface="Times New Roman"/>
                <a:cs typeface="Arial"/>
              </a:rPr>
              <a:t>Baroreceptor reflex </a:t>
            </a:r>
            <a:r>
              <a:rPr lang="en-US" dirty="0" smtClean="0">
                <a:effectLst/>
                <a:latin typeface="Times New Roman"/>
                <a:ea typeface="Times New Roman"/>
                <a:cs typeface="Arial"/>
              </a:rPr>
              <a:t>:  </a:t>
            </a:r>
            <a:r>
              <a:rPr lang="en-US" b="1" dirty="0" smtClean="0">
                <a:solidFill>
                  <a:srgbClr val="00B050"/>
                </a:solidFill>
                <a:effectLst/>
                <a:latin typeface="Times New Roman"/>
                <a:ea typeface="Times New Roman"/>
                <a:cs typeface="Arial"/>
              </a:rPr>
              <a:t>In the high pressure receptors zone</a:t>
            </a:r>
            <a:r>
              <a:rPr lang="en-US" b="1" dirty="0" smtClean="0">
                <a:solidFill>
                  <a:srgbClr val="00B050"/>
                </a:solidFill>
                <a:latin typeface="Times New Roman"/>
                <a:ea typeface="Times New Roman"/>
                <a:cs typeface="Arial"/>
              </a:rPr>
              <a:t>s</a:t>
            </a:r>
            <a:r>
              <a:rPr lang="en-US" dirty="0" smtClean="0">
                <a:effectLst/>
                <a:latin typeface="Times New Roman"/>
                <a:ea typeface="Times New Roman"/>
                <a:cs typeface="Arial"/>
              </a:rPr>
              <a:t>  </a:t>
            </a:r>
            <a:r>
              <a:rPr lang="en-US" dirty="0" smtClean="0">
                <a:solidFill>
                  <a:srgbClr val="FF0000"/>
                </a:solidFill>
                <a:effectLst/>
                <a:latin typeface="Times New Roman"/>
                <a:ea typeface="Times New Roman"/>
                <a:cs typeface="Arial"/>
              </a:rPr>
              <a:t>detect changes in arterial pressure</a:t>
            </a:r>
            <a:r>
              <a:rPr lang="en-US" dirty="0" smtClean="0">
                <a:effectLst/>
                <a:latin typeface="Times New Roman"/>
                <a:ea typeface="Times New Roman"/>
                <a:cs typeface="Arial"/>
              </a:rPr>
              <a:t>. These baroreceptors send signals ultimately to the medulla of brain stem  , baroreceptors are located in the left and right </a:t>
            </a:r>
            <a:r>
              <a:rPr lang="en-US" dirty="0" err="1" smtClean="0">
                <a:effectLst/>
                <a:latin typeface="Times New Roman"/>
                <a:ea typeface="Times New Roman"/>
                <a:cs typeface="Arial"/>
              </a:rPr>
              <a:t>carttid</a:t>
            </a:r>
            <a:r>
              <a:rPr lang="en-US" dirty="0" smtClean="0">
                <a:effectLst/>
                <a:latin typeface="Times New Roman"/>
                <a:ea typeface="Times New Roman"/>
                <a:cs typeface="Arial"/>
              </a:rPr>
              <a:t> sinuses  and in the aortic arch  </a:t>
            </a:r>
            <a:endParaRPr lang="en-US" u="none" strike="noStrike" dirty="0" smtClean="0">
              <a:solidFill>
                <a:srgbClr val="0000FF"/>
              </a:solidFill>
              <a:effectLst/>
              <a:latin typeface="Times New Roman"/>
              <a:ea typeface="Times New Roman"/>
              <a:cs typeface="Arial"/>
            </a:endParaRPr>
          </a:p>
          <a:p>
            <a:pPr marL="0" lvl="0" indent="0">
              <a:lnSpc>
                <a:spcPct val="150000"/>
              </a:lnSpc>
              <a:spcBef>
                <a:spcPts val="0"/>
              </a:spcBef>
              <a:spcAft>
                <a:spcPts val="120"/>
              </a:spcAft>
              <a:buSzPts val="1000"/>
              <a:buNone/>
              <a:tabLst>
                <a:tab pos="457200" algn="l"/>
              </a:tabLst>
            </a:pPr>
            <a:r>
              <a:rPr lang="en-US" b="1" u="none" strike="noStrike" dirty="0" smtClean="0">
                <a:solidFill>
                  <a:srgbClr val="0000FF"/>
                </a:solidFill>
                <a:effectLst/>
                <a:latin typeface="Times New Roman"/>
                <a:ea typeface="Times New Roman"/>
                <a:cs typeface="Arial"/>
              </a:rPr>
              <a:t>Renin- angiotensin  system </a:t>
            </a:r>
            <a:r>
              <a:rPr lang="en-US" dirty="0" smtClean="0">
                <a:effectLst/>
                <a:latin typeface="Times New Roman"/>
                <a:ea typeface="Times New Roman"/>
                <a:cs typeface="Arial"/>
              </a:rPr>
              <a:t> (RAS): This system is generally known for its long-term adjustment of arterial pressure. This system allows the kidney to compensate for loss in </a:t>
            </a:r>
            <a:r>
              <a:rPr lang="en-US" b="1" dirty="0" smtClean="0">
                <a:solidFill>
                  <a:srgbClr val="FF0000"/>
                </a:solidFill>
                <a:effectLst/>
                <a:latin typeface="Times New Roman"/>
                <a:ea typeface="Times New Roman"/>
                <a:cs typeface="Arial"/>
              </a:rPr>
              <a:t>blood volume </a:t>
            </a:r>
            <a:r>
              <a:rPr lang="en-US" dirty="0" smtClean="0">
                <a:effectLst/>
                <a:latin typeface="Times New Roman"/>
                <a:ea typeface="Times New Roman"/>
                <a:cs typeface="Arial"/>
              </a:rPr>
              <a:t> or drops in arterial pressure by activating an endogenous vasoconstrictor   known as </a:t>
            </a:r>
            <a:r>
              <a:rPr lang="en-US" b="1" dirty="0" smtClean="0">
                <a:solidFill>
                  <a:srgbClr val="0070C0"/>
                </a:solidFill>
                <a:effectLst/>
                <a:latin typeface="Times New Roman"/>
                <a:ea typeface="Times New Roman"/>
                <a:cs typeface="Arial"/>
              </a:rPr>
              <a:t>angiotensin</a:t>
            </a:r>
            <a:r>
              <a:rPr lang="en-US" dirty="0" smtClean="0">
                <a:effectLst/>
                <a:latin typeface="Times New Roman"/>
                <a:ea typeface="Times New Roman"/>
                <a:cs typeface="Arial"/>
              </a:rPr>
              <a:t> </a:t>
            </a:r>
            <a:r>
              <a:rPr lang="en-US" u="none" strike="noStrike" dirty="0" smtClean="0">
                <a:solidFill>
                  <a:srgbClr val="0000FF"/>
                </a:solidFill>
                <a:effectLst/>
                <a:latin typeface="Times New Roman"/>
                <a:ea typeface="Times New Roman"/>
                <a:cs typeface="Arial"/>
                <a:hlinkClick r:id="rId2" tooltip="Angiotensin II"/>
              </a:rPr>
              <a:t>II</a:t>
            </a:r>
            <a:r>
              <a:rPr lang="en-US" dirty="0" smtClean="0">
                <a:effectLst/>
                <a:latin typeface="Times New Roman"/>
                <a:ea typeface="Times New Roman"/>
                <a:cs typeface="Arial"/>
              </a:rPr>
              <a:t>.</a:t>
            </a:r>
            <a:endParaRPr lang="en-US" sz="2400" dirty="0">
              <a:ea typeface="Calibri"/>
              <a:cs typeface="Arial"/>
            </a:endParaRPr>
          </a:p>
        </p:txBody>
      </p:sp>
    </p:spTree>
    <p:extLst>
      <p:ext uri="{BB962C8B-B14F-4D97-AF65-F5344CB8AC3E}">
        <p14:creationId xmlns:p14="http://schemas.microsoft.com/office/powerpoint/2010/main" val="1773204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609600"/>
            <a:ext cx="9144000" cy="6248400"/>
          </a:xfrm>
        </p:spPr>
        <p:style>
          <a:lnRef idx="1">
            <a:schemeClr val="accent3"/>
          </a:lnRef>
          <a:fillRef idx="2">
            <a:schemeClr val="accent3"/>
          </a:fillRef>
          <a:effectRef idx="1">
            <a:schemeClr val="accent3"/>
          </a:effectRef>
          <a:fontRef idx="minor">
            <a:schemeClr val="dk1"/>
          </a:fontRef>
        </p:style>
        <p:txBody>
          <a:bodyPr>
            <a:normAutofit fontScale="25000" lnSpcReduction="20000"/>
          </a:bodyPr>
          <a:lstStyle/>
          <a:p>
            <a:pPr lvl="0">
              <a:lnSpc>
                <a:spcPct val="150000"/>
              </a:lnSpc>
              <a:spcBef>
                <a:spcPts val="0"/>
              </a:spcBef>
              <a:spcAft>
                <a:spcPts val="120"/>
              </a:spcAft>
              <a:buSzPts val="1000"/>
              <a:buFont typeface="Symbol"/>
              <a:buChar char=""/>
              <a:tabLst>
                <a:tab pos="457200" algn="l"/>
              </a:tabLst>
            </a:pPr>
            <a:r>
              <a:rPr lang="en-US" sz="9600" dirty="0" smtClean="0">
                <a:solidFill>
                  <a:srgbClr val="FF0000"/>
                </a:solidFill>
                <a:latin typeface="Times New Roman"/>
                <a:ea typeface="Times New Roman"/>
                <a:cs typeface="Arial"/>
              </a:rPr>
              <a:t>Aldosterone </a:t>
            </a:r>
            <a:r>
              <a:rPr lang="en-US" sz="9600" dirty="0">
                <a:solidFill>
                  <a:srgbClr val="FF0000"/>
                </a:solidFill>
                <a:latin typeface="Times New Roman"/>
                <a:ea typeface="Times New Roman"/>
                <a:cs typeface="Arial"/>
              </a:rPr>
              <a:t> release</a:t>
            </a:r>
            <a:r>
              <a:rPr lang="en-US" sz="9600" dirty="0">
                <a:solidFill>
                  <a:prstClr val="black"/>
                </a:solidFill>
                <a:latin typeface="Times New Roman"/>
                <a:ea typeface="Times New Roman"/>
                <a:cs typeface="Arial"/>
              </a:rPr>
              <a:t>: This </a:t>
            </a:r>
            <a:r>
              <a:rPr lang="en-US" sz="9600" dirty="0" smtClean="0">
                <a:solidFill>
                  <a:prstClr val="black"/>
                </a:solidFill>
                <a:latin typeface="Times New Roman"/>
                <a:ea typeface="Times New Roman"/>
                <a:cs typeface="Arial"/>
              </a:rPr>
              <a:t>steroid hormone  </a:t>
            </a:r>
            <a:r>
              <a:rPr lang="en-US" sz="9600" dirty="0">
                <a:solidFill>
                  <a:prstClr val="black"/>
                </a:solidFill>
                <a:latin typeface="Times New Roman"/>
                <a:ea typeface="Times New Roman"/>
                <a:cs typeface="Arial"/>
              </a:rPr>
              <a:t>released from the </a:t>
            </a:r>
            <a:r>
              <a:rPr lang="en-US" sz="9600" b="1" dirty="0" smtClean="0">
                <a:solidFill>
                  <a:srgbClr val="00B050"/>
                </a:solidFill>
                <a:latin typeface="Times New Roman"/>
                <a:ea typeface="Times New Roman"/>
                <a:cs typeface="Arial"/>
              </a:rPr>
              <a:t>adrenal gland cortex</a:t>
            </a:r>
            <a:r>
              <a:rPr lang="en-US" sz="9600" dirty="0" smtClean="0">
                <a:solidFill>
                  <a:prstClr val="black"/>
                </a:solidFill>
                <a:latin typeface="Times New Roman"/>
                <a:ea typeface="Times New Roman"/>
                <a:cs typeface="Arial"/>
              </a:rPr>
              <a:t> </a:t>
            </a:r>
            <a:r>
              <a:rPr lang="en-US" sz="9600" dirty="0">
                <a:solidFill>
                  <a:prstClr val="black"/>
                </a:solidFill>
                <a:latin typeface="Times New Roman"/>
                <a:ea typeface="Times New Roman"/>
                <a:cs typeface="Arial"/>
              </a:rPr>
              <a:t> in response to angiotensin II or </a:t>
            </a:r>
            <a:r>
              <a:rPr lang="en-US" sz="9600" dirty="0" smtClean="0">
                <a:solidFill>
                  <a:prstClr val="black"/>
                </a:solidFill>
                <a:latin typeface="Times New Roman"/>
                <a:ea typeface="Times New Roman"/>
                <a:cs typeface="Arial"/>
              </a:rPr>
              <a:t>high </a:t>
            </a:r>
            <a:r>
              <a:rPr lang="en-US" sz="9600" dirty="0">
                <a:solidFill>
                  <a:prstClr val="black"/>
                </a:solidFill>
                <a:latin typeface="Times New Roman"/>
                <a:ea typeface="Times New Roman"/>
                <a:cs typeface="Arial"/>
              </a:rPr>
              <a:t>  potassium </a:t>
            </a:r>
            <a:r>
              <a:rPr lang="en-US" sz="9600" dirty="0" smtClean="0">
                <a:solidFill>
                  <a:prstClr val="black"/>
                </a:solidFill>
                <a:latin typeface="Times New Roman"/>
                <a:ea typeface="Times New Roman"/>
                <a:cs typeface="Arial"/>
              </a:rPr>
              <a:t>levels</a:t>
            </a:r>
            <a:r>
              <a:rPr lang="en-US" sz="9600" dirty="0">
                <a:solidFill>
                  <a:prstClr val="black"/>
                </a:solidFill>
                <a:latin typeface="Times New Roman"/>
                <a:ea typeface="Times New Roman"/>
                <a:cs typeface="Arial"/>
              </a:rPr>
              <a:t>. </a:t>
            </a:r>
            <a:r>
              <a:rPr lang="en-US" sz="9600" b="1" dirty="0">
                <a:solidFill>
                  <a:prstClr val="black"/>
                </a:solidFill>
                <a:latin typeface="Times New Roman"/>
                <a:ea typeface="Times New Roman"/>
                <a:cs typeface="Arial"/>
              </a:rPr>
              <a:t>Aldosterone stimulates </a:t>
            </a:r>
            <a:r>
              <a:rPr lang="en-US" sz="9600" b="1" dirty="0" smtClean="0">
                <a:solidFill>
                  <a:prstClr val="black"/>
                </a:solidFill>
                <a:latin typeface="Times New Roman"/>
                <a:ea typeface="Times New Roman"/>
                <a:cs typeface="Arial"/>
              </a:rPr>
              <a:t>sodium retention </a:t>
            </a:r>
            <a:r>
              <a:rPr lang="en-US" sz="9600" b="1" dirty="0">
                <a:solidFill>
                  <a:schemeClr val="tx1"/>
                </a:solidFill>
                <a:latin typeface="Times New Roman"/>
                <a:ea typeface="Times New Roman"/>
                <a:cs typeface="Arial"/>
              </a:rPr>
              <a:t>and potassium excretion </a:t>
            </a:r>
            <a:r>
              <a:rPr lang="en-US" sz="9600" dirty="0">
                <a:solidFill>
                  <a:prstClr val="black"/>
                </a:solidFill>
                <a:latin typeface="Times New Roman"/>
                <a:ea typeface="Times New Roman"/>
                <a:cs typeface="Arial"/>
              </a:rPr>
              <a:t>by the kidneys. Since sodium is the main ion that determines the amount of fluid in the blood vessels by </a:t>
            </a:r>
            <a:r>
              <a:rPr lang="en-US" sz="9600" dirty="0" smtClean="0">
                <a:solidFill>
                  <a:prstClr val="black"/>
                </a:solidFill>
                <a:latin typeface="Times New Roman"/>
                <a:ea typeface="Times New Roman"/>
                <a:cs typeface="Arial"/>
              </a:rPr>
              <a:t>osmosis, </a:t>
            </a:r>
            <a:r>
              <a:rPr lang="en-US" sz="9600" dirty="0">
                <a:solidFill>
                  <a:prstClr val="black"/>
                </a:solidFill>
                <a:latin typeface="Times New Roman"/>
                <a:ea typeface="Times New Roman"/>
                <a:cs typeface="Arial"/>
              </a:rPr>
              <a:t>aldosterone will increase fluid retention, and indirectly, arterial pressure.</a:t>
            </a:r>
            <a:endParaRPr lang="en-US" sz="9600" dirty="0">
              <a:solidFill>
                <a:prstClr val="black"/>
              </a:solidFill>
              <a:ea typeface="Calibri"/>
              <a:cs typeface="Arial"/>
            </a:endParaRPr>
          </a:p>
          <a:p>
            <a:pPr lvl="0">
              <a:lnSpc>
                <a:spcPct val="150000"/>
              </a:lnSpc>
              <a:spcBef>
                <a:spcPts val="0"/>
              </a:spcBef>
              <a:spcAft>
                <a:spcPts val="120"/>
              </a:spcAft>
              <a:buSzPts val="1000"/>
              <a:buFont typeface="Symbol"/>
              <a:buChar char=""/>
              <a:tabLst>
                <a:tab pos="457200" algn="l"/>
              </a:tabLst>
            </a:pPr>
            <a:r>
              <a:rPr lang="en-US" sz="9600" dirty="0" smtClean="0">
                <a:solidFill>
                  <a:srgbClr val="FF0000"/>
                </a:solidFill>
                <a:latin typeface="Times New Roman"/>
                <a:ea typeface="Times New Roman"/>
                <a:cs typeface="Arial"/>
              </a:rPr>
              <a:t>Baroreceptor</a:t>
            </a:r>
            <a:r>
              <a:rPr lang="en-US" sz="9600" dirty="0" smtClean="0">
                <a:solidFill>
                  <a:prstClr val="black"/>
                </a:solidFill>
                <a:latin typeface="Times New Roman"/>
                <a:ea typeface="Times New Roman"/>
                <a:cs typeface="Arial"/>
              </a:rPr>
              <a:t> </a:t>
            </a:r>
            <a:r>
              <a:rPr lang="en-US" sz="9600" dirty="0">
                <a:solidFill>
                  <a:prstClr val="black"/>
                </a:solidFill>
                <a:latin typeface="Times New Roman"/>
                <a:ea typeface="Times New Roman"/>
                <a:cs typeface="Arial"/>
              </a:rPr>
              <a:t> in </a:t>
            </a:r>
            <a:r>
              <a:rPr lang="en-US" sz="9600" b="1" dirty="0" smtClean="0">
                <a:solidFill>
                  <a:srgbClr val="00B050"/>
                </a:solidFill>
                <a:latin typeface="Times New Roman"/>
                <a:ea typeface="Times New Roman"/>
                <a:cs typeface="Arial"/>
              </a:rPr>
              <a:t>low pressure receptor </a:t>
            </a:r>
            <a:r>
              <a:rPr lang="en-US" sz="9600" dirty="0">
                <a:solidFill>
                  <a:prstClr val="black"/>
                </a:solidFill>
                <a:latin typeface="Times New Roman"/>
                <a:ea typeface="Times New Roman"/>
                <a:cs typeface="Arial"/>
              </a:rPr>
              <a:t> (mainly in </a:t>
            </a:r>
            <a:r>
              <a:rPr lang="en-US" sz="9600" dirty="0" smtClean="0">
                <a:solidFill>
                  <a:prstClr val="black"/>
                </a:solidFill>
                <a:latin typeface="Times New Roman"/>
                <a:ea typeface="Times New Roman"/>
                <a:cs typeface="Arial"/>
              </a:rPr>
              <a:t>the venae cavae</a:t>
            </a:r>
            <a:r>
              <a:rPr lang="en-US" sz="9600" dirty="0">
                <a:solidFill>
                  <a:prstClr val="black"/>
                </a:solidFill>
                <a:latin typeface="Times New Roman"/>
                <a:ea typeface="Times New Roman"/>
                <a:cs typeface="Arial"/>
              </a:rPr>
              <a:t>  and </a:t>
            </a:r>
            <a:r>
              <a:rPr lang="en-US" sz="9600" dirty="0" smtClean="0">
                <a:solidFill>
                  <a:prstClr val="black"/>
                </a:solidFill>
                <a:latin typeface="Times New Roman"/>
                <a:ea typeface="Times New Roman"/>
                <a:cs typeface="Arial"/>
              </a:rPr>
              <a:t>the pulmonary veins </a:t>
            </a:r>
            <a:r>
              <a:rPr lang="en-US" sz="9600" dirty="0">
                <a:solidFill>
                  <a:prstClr val="black"/>
                </a:solidFill>
                <a:latin typeface="Times New Roman"/>
                <a:ea typeface="Times New Roman"/>
                <a:cs typeface="Arial"/>
              </a:rPr>
              <a:t> </a:t>
            </a:r>
            <a:r>
              <a:rPr lang="en-US" sz="9600" dirty="0" smtClean="0">
                <a:solidFill>
                  <a:prstClr val="black"/>
                </a:solidFill>
                <a:latin typeface="Times New Roman"/>
                <a:ea typeface="Times New Roman"/>
                <a:cs typeface="Arial"/>
              </a:rPr>
              <a:t>, </a:t>
            </a:r>
            <a:r>
              <a:rPr lang="en-US" sz="9600" dirty="0">
                <a:solidFill>
                  <a:prstClr val="black"/>
                </a:solidFill>
                <a:latin typeface="Times New Roman"/>
                <a:ea typeface="Times New Roman"/>
                <a:cs typeface="Arial"/>
              </a:rPr>
              <a:t>and in </a:t>
            </a:r>
            <a:r>
              <a:rPr lang="en-US" sz="9600" dirty="0" smtClean="0">
                <a:solidFill>
                  <a:prstClr val="black"/>
                </a:solidFill>
                <a:latin typeface="Times New Roman"/>
                <a:ea typeface="Times New Roman"/>
                <a:cs typeface="Arial"/>
              </a:rPr>
              <a:t>the atria </a:t>
            </a:r>
            <a:r>
              <a:rPr lang="en-US" sz="9600" dirty="0">
                <a:solidFill>
                  <a:prstClr val="black"/>
                </a:solidFill>
                <a:latin typeface="Times New Roman"/>
                <a:ea typeface="Times New Roman"/>
                <a:cs typeface="Arial"/>
              </a:rPr>
              <a:t> </a:t>
            </a:r>
            <a:r>
              <a:rPr lang="en-US" sz="9600" dirty="0" smtClean="0">
                <a:solidFill>
                  <a:prstClr val="black"/>
                </a:solidFill>
                <a:latin typeface="Times New Roman"/>
                <a:ea typeface="Times New Roman"/>
                <a:cs typeface="Arial"/>
              </a:rPr>
              <a:t>) </a:t>
            </a:r>
            <a:r>
              <a:rPr lang="en-US" sz="9600" dirty="0">
                <a:solidFill>
                  <a:prstClr val="black"/>
                </a:solidFill>
                <a:latin typeface="Times New Roman"/>
                <a:ea typeface="Times New Roman"/>
                <a:cs typeface="Arial"/>
              </a:rPr>
              <a:t>result in feedback by regulating the </a:t>
            </a:r>
            <a:r>
              <a:rPr lang="en-US" sz="9600" b="1" dirty="0">
                <a:solidFill>
                  <a:prstClr val="black"/>
                </a:solidFill>
                <a:latin typeface="Times New Roman"/>
                <a:ea typeface="Times New Roman"/>
                <a:cs typeface="Arial"/>
              </a:rPr>
              <a:t>secretion of </a:t>
            </a:r>
            <a:r>
              <a:rPr lang="en-US" sz="9600" b="1" dirty="0" smtClean="0">
                <a:solidFill>
                  <a:prstClr val="black"/>
                </a:solidFill>
                <a:latin typeface="Times New Roman"/>
                <a:ea typeface="Times New Roman"/>
                <a:cs typeface="Arial"/>
              </a:rPr>
              <a:t> antidiuretic  </a:t>
            </a:r>
            <a:r>
              <a:rPr lang="en-US" sz="9600" dirty="0" smtClean="0">
                <a:solidFill>
                  <a:prstClr val="black"/>
                </a:solidFill>
                <a:latin typeface="Times New Roman"/>
                <a:ea typeface="Times New Roman"/>
                <a:cs typeface="Arial"/>
              </a:rPr>
              <a:t>hormone </a:t>
            </a:r>
            <a:r>
              <a:rPr lang="en-US" sz="9600" b="1" dirty="0">
                <a:solidFill>
                  <a:srgbClr val="00B050"/>
                </a:solidFill>
                <a:latin typeface="Times New Roman"/>
                <a:ea typeface="Times New Roman"/>
                <a:cs typeface="Arial"/>
              </a:rPr>
              <a:t> (ADH/Vasopressin</a:t>
            </a:r>
            <a:r>
              <a:rPr lang="en-US" sz="9600" b="1" dirty="0" smtClean="0">
                <a:solidFill>
                  <a:srgbClr val="00B050"/>
                </a:solidFill>
                <a:latin typeface="Times New Roman"/>
                <a:ea typeface="Times New Roman"/>
                <a:cs typeface="Arial"/>
              </a:rPr>
              <a:t>),</a:t>
            </a:r>
            <a:r>
              <a:rPr lang="en-US" sz="9600" b="1" dirty="0" smtClean="0">
                <a:solidFill>
                  <a:srgbClr val="0070C0"/>
                </a:solidFill>
                <a:latin typeface="Times New Roman"/>
                <a:ea typeface="Times New Roman"/>
                <a:cs typeface="Arial"/>
              </a:rPr>
              <a:t>renin </a:t>
            </a:r>
            <a:r>
              <a:rPr lang="en-US" sz="9600" b="1" dirty="0">
                <a:solidFill>
                  <a:srgbClr val="0070C0"/>
                </a:solidFill>
                <a:latin typeface="Times New Roman"/>
                <a:ea typeface="Times New Roman"/>
                <a:cs typeface="Arial"/>
              </a:rPr>
              <a:t> </a:t>
            </a:r>
            <a:r>
              <a:rPr lang="en-US" sz="9600" b="1" dirty="0" smtClean="0">
                <a:solidFill>
                  <a:srgbClr val="0070C0"/>
                </a:solidFill>
                <a:latin typeface="Times New Roman"/>
                <a:ea typeface="Times New Roman"/>
                <a:cs typeface="Arial"/>
              </a:rPr>
              <a:t>and aldosterone </a:t>
            </a:r>
            <a:r>
              <a:rPr lang="en-US" sz="9600" dirty="0">
                <a:solidFill>
                  <a:prstClr val="black"/>
                </a:solidFill>
                <a:latin typeface="Times New Roman"/>
                <a:ea typeface="Times New Roman"/>
                <a:cs typeface="Arial"/>
              </a:rPr>
              <a:t> </a:t>
            </a:r>
            <a:r>
              <a:rPr lang="en-US" sz="9600" dirty="0" smtClean="0">
                <a:solidFill>
                  <a:prstClr val="black"/>
                </a:solidFill>
                <a:latin typeface="Times New Roman"/>
                <a:ea typeface="Times New Roman"/>
                <a:cs typeface="Arial"/>
              </a:rPr>
              <a:t>. </a:t>
            </a:r>
            <a:r>
              <a:rPr lang="en-US" sz="9600" dirty="0">
                <a:solidFill>
                  <a:prstClr val="black"/>
                </a:solidFill>
                <a:latin typeface="Times New Roman"/>
                <a:ea typeface="Times New Roman"/>
                <a:cs typeface="Arial"/>
              </a:rPr>
              <a:t>The resultant </a:t>
            </a:r>
            <a:r>
              <a:rPr lang="en-US" sz="9600" b="1" dirty="0">
                <a:solidFill>
                  <a:srgbClr val="002060"/>
                </a:solidFill>
                <a:latin typeface="Times New Roman"/>
                <a:ea typeface="Times New Roman"/>
                <a:cs typeface="Arial"/>
              </a:rPr>
              <a:t>increase </a:t>
            </a:r>
            <a:r>
              <a:rPr lang="en-US" sz="9600" b="1" dirty="0" smtClean="0">
                <a:solidFill>
                  <a:srgbClr val="002060"/>
                </a:solidFill>
                <a:latin typeface="Times New Roman"/>
                <a:ea typeface="Times New Roman"/>
                <a:cs typeface="Arial"/>
              </a:rPr>
              <a:t>in blood volume </a:t>
            </a:r>
            <a:r>
              <a:rPr lang="en-US" sz="9600" dirty="0">
                <a:solidFill>
                  <a:prstClr val="black"/>
                </a:solidFill>
                <a:latin typeface="Times New Roman"/>
                <a:ea typeface="Times New Roman"/>
                <a:cs typeface="Arial"/>
              </a:rPr>
              <a:t>  results in an </a:t>
            </a:r>
            <a:r>
              <a:rPr lang="en-US" sz="9600" b="1" dirty="0">
                <a:solidFill>
                  <a:srgbClr val="00B0F0"/>
                </a:solidFill>
                <a:latin typeface="Times New Roman"/>
                <a:ea typeface="Times New Roman"/>
                <a:cs typeface="Arial"/>
              </a:rPr>
              <a:t>increased </a:t>
            </a:r>
            <a:r>
              <a:rPr lang="en-US" sz="9600" b="1" dirty="0" smtClean="0">
                <a:solidFill>
                  <a:srgbClr val="00B0F0"/>
                </a:solidFill>
                <a:latin typeface="Times New Roman"/>
                <a:ea typeface="Times New Roman"/>
                <a:cs typeface="Arial"/>
              </a:rPr>
              <a:t>cardiac output</a:t>
            </a:r>
            <a:r>
              <a:rPr lang="en-US" sz="9600" dirty="0" smtClean="0">
                <a:solidFill>
                  <a:prstClr val="black"/>
                </a:solidFill>
                <a:latin typeface="Times New Roman"/>
                <a:ea typeface="Times New Roman"/>
                <a:cs typeface="Arial"/>
              </a:rPr>
              <a:t> </a:t>
            </a:r>
            <a:r>
              <a:rPr lang="en-US" sz="9600" dirty="0">
                <a:solidFill>
                  <a:prstClr val="black"/>
                </a:solidFill>
                <a:latin typeface="Times New Roman"/>
                <a:ea typeface="Times New Roman"/>
                <a:cs typeface="Arial"/>
              </a:rPr>
              <a:t> </a:t>
            </a:r>
            <a:r>
              <a:rPr lang="en-US" sz="9600" dirty="0" smtClean="0">
                <a:solidFill>
                  <a:prstClr val="black"/>
                </a:solidFill>
                <a:latin typeface="Times New Roman"/>
                <a:ea typeface="Times New Roman"/>
                <a:cs typeface="Arial"/>
              </a:rPr>
              <a:t>in </a:t>
            </a:r>
            <a:r>
              <a:rPr lang="en-US" sz="9600" dirty="0">
                <a:solidFill>
                  <a:prstClr val="black"/>
                </a:solidFill>
                <a:latin typeface="Times New Roman"/>
                <a:ea typeface="Times New Roman"/>
                <a:cs typeface="Arial"/>
              </a:rPr>
              <a:t>turn increasing </a:t>
            </a:r>
            <a:r>
              <a:rPr lang="en-US" sz="9600" b="1" dirty="0">
                <a:solidFill>
                  <a:srgbClr val="FF0000"/>
                </a:solidFill>
                <a:latin typeface="Times New Roman"/>
                <a:ea typeface="Times New Roman"/>
                <a:cs typeface="Arial"/>
              </a:rPr>
              <a:t>arterial blood pressure.</a:t>
            </a:r>
            <a:endParaRPr lang="en-US" sz="9600" b="1" dirty="0">
              <a:solidFill>
                <a:srgbClr val="FF0000"/>
              </a:solidFill>
              <a:ea typeface="Calibri"/>
              <a:cs typeface="Arial"/>
            </a:endParaRPr>
          </a:p>
          <a:p>
            <a:pPr marL="0" lvl="0">
              <a:lnSpc>
                <a:spcPct val="150000"/>
              </a:lnSpc>
              <a:spcBef>
                <a:spcPts val="0"/>
              </a:spcBef>
              <a:spcAft>
                <a:spcPts val="1000"/>
              </a:spcAft>
              <a:tabLst>
                <a:tab pos="1805305" algn="l"/>
              </a:tabLst>
            </a:pPr>
            <a:r>
              <a:rPr lang="en-US" sz="3800" b="1" dirty="0">
                <a:solidFill>
                  <a:srgbClr val="FF0000"/>
                </a:solidFill>
                <a:latin typeface="Times New Roman"/>
                <a:ea typeface="Calibri"/>
                <a:cs typeface="Arial"/>
              </a:rPr>
              <a:t> </a:t>
            </a:r>
            <a:endParaRPr lang="en-US" sz="3800" b="1" dirty="0">
              <a:solidFill>
                <a:srgbClr val="FF0000"/>
              </a:solidFill>
              <a:ea typeface="Calibri"/>
              <a:cs typeface="Arial"/>
            </a:endParaRPr>
          </a:p>
          <a:p>
            <a:endParaRPr lang="en-US" b="1" dirty="0">
              <a:solidFill>
                <a:srgbClr val="FF0000"/>
              </a:solidFill>
            </a:endParaRPr>
          </a:p>
        </p:txBody>
      </p:sp>
      <p:sp>
        <p:nvSpPr>
          <p:cNvPr id="4" name="عنوان 1"/>
          <p:cNvSpPr>
            <a:spLocks noGrp="1"/>
          </p:cNvSpPr>
          <p:nvPr>
            <p:ph type="title"/>
          </p:nvPr>
        </p:nvSpPr>
        <p:spPr>
          <a:xfrm>
            <a:off x="0" y="0"/>
            <a:ext cx="9144000" cy="609600"/>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b="1" dirty="0" smtClean="0">
                <a:latin typeface="Times New Roman" panose="02020603050405020304" pitchFamily="18" charset="0"/>
                <a:cs typeface="Times New Roman" panose="02020603050405020304" pitchFamily="18" charset="0"/>
              </a:rPr>
              <a:t>Regulation of  blood pressure</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9637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endParaRPr lang="en-US" dirty="0"/>
          </a:p>
        </p:txBody>
      </p:sp>
      <p:sp>
        <p:nvSpPr>
          <p:cNvPr id="4" name="عنوان 1"/>
          <p:cNvSpPr txBox="1">
            <a:spLocks/>
          </p:cNvSpPr>
          <p:nvPr/>
        </p:nvSpPr>
        <p:spPr>
          <a:xfrm>
            <a:off x="0" y="0"/>
            <a:ext cx="9213272" cy="7065818"/>
          </a:xfrm>
          <a:prstGeom prst="rect">
            <a:avLst/>
          </a:prstGeom>
          <a:gradFill rotWithShape="1">
            <a:gsLst>
              <a:gs pos="0">
                <a:srgbClr val="08A1D9">
                  <a:shade val="51000"/>
                  <a:satMod val="130000"/>
                </a:srgbClr>
              </a:gs>
              <a:gs pos="80000">
                <a:srgbClr val="08A1D9">
                  <a:shade val="93000"/>
                  <a:satMod val="130000"/>
                </a:srgbClr>
              </a:gs>
              <a:gs pos="100000">
                <a:srgbClr val="08A1D9">
                  <a:shade val="94000"/>
                  <a:satMod val="135000"/>
                </a:srgbClr>
              </a:gs>
            </a:gsLst>
            <a:lin ang="16200000" scaled="0"/>
          </a:gradFill>
          <a:ln w="9525" cap="flat" cmpd="sng" algn="ctr">
            <a:solidFill>
              <a:srgbClr val="08A1D9">
                <a:shade val="95000"/>
                <a:satMod val="105000"/>
              </a:srgbClr>
            </a:solidFill>
            <a:prstDash val="solid"/>
          </a:ln>
          <a:effectLst>
            <a:outerShdw blurRad="40000" dist="23000" dir="5400000" rotWithShape="0">
              <a:srgbClr val="000000">
                <a:alpha val="35000"/>
              </a:srgbClr>
            </a:outerShdw>
          </a:effectLst>
        </p:spPr>
        <p:txBody>
          <a:bodyPr vert="horz" lIns="91440" tIns="45720" rIns="91440" bIns="45720" rtlCol="0" anchor="ctr">
            <a:noAutofit/>
          </a:bodyPr>
          <a:lstStyle>
            <a:lvl1pPr algn="l" defTabSz="914400" rtl="0" eaLnBrk="1" latinLnBrk="0" hangingPunct="1">
              <a:spcBef>
                <a:spcPct val="0"/>
              </a:spcBef>
              <a:buNone/>
              <a:defRPr sz="2800" kern="1200" cap="all"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defRPr/>
            </a:pPr>
            <a:r>
              <a:rPr lang="en-US" sz="7200" b="1" dirty="0" smtClean="0">
                <a:solidFill>
                  <a:prstClr val="white"/>
                </a:solidFill>
                <a:latin typeface="Times New Roman" panose="02020603050405020304" pitchFamily="18" charset="0"/>
                <a:cs typeface="Times New Roman" panose="02020603050405020304" pitchFamily="18" charset="0"/>
              </a:rPr>
              <a:t>Hemodynamics</a:t>
            </a:r>
          </a:p>
          <a:p>
            <a:pPr algn="ctr">
              <a:defRPr/>
            </a:pPr>
            <a:r>
              <a:rPr lang="en-US" sz="5400" b="1" dirty="0" smtClean="0">
                <a:solidFill>
                  <a:schemeClr val="bg1"/>
                </a:solidFill>
                <a:latin typeface="Times New Roman" panose="02020603050405020304" pitchFamily="18" charset="0"/>
                <a:cs typeface="Times New Roman" panose="02020603050405020304" pitchFamily="18" charset="0"/>
              </a:rPr>
              <a:t>Altered blood </a:t>
            </a:r>
            <a:r>
              <a:rPr lang="en-US" sz="5400" b="1" dirty="0" smtClean="0">
                <a:solidFill>
                  <a:schemeClr val="bg1"/>
                </a:solidFill>
                <a:latin typeface="Times New Roman" panose="02020603050405020304" pitchFamily="18" charset="0"/>
                <a:cs typeface="Times New Roman" panose="02020603050405020304" pitchFamily="18" charset="0"/>
              </a:rPr>
              <a:t>flow</a:t>
            </a:r>
          </a:p>
          <a:p>
            <a:pPr algn="ctr">
              <a:defRPr/>
            </a:pPr>
            <a:r>
              <a:rPr lang="en-US" sz="5400" b="1" dirty="0">
                <a:solidFill>
                  <a:schemeClr val="bg1"/>
                </a:solidFill>
                <a:latin typeface="Times New Roman" panose="02020603050405020304" pitchFamily="18" charset="0"/>
                <a:cs typeface="Times New Roman" panose="02020603050405020304" pitchFamily="18" charset="0"/>
              </a:rPr>
              <a:t>&amp;</a:t>
            </a:r>
            <a:endParaRPr lang="en-US" sz="5400" b="1" dirty="0" smtClean="0">
              <a:solidFill>
                <a:schemeClr val="bg1"/>
              </a:solidFill>
              <a:latin typeface="Times New Roman" panose="02020603050405020304" pitchFamily="18" charset="0"/>
              <a:cs typeface="Times New Roman" panose="02020603050405020304" pitchFamily="18" charset="0"/>
            </a:endParaRPr>
          </a:p>
          <a:p>
            <a:pPr algn="ctr">
              <a:defRPr/>
            </a:pPr>
            <a:r>
              <a:rPr lang="en-US" sz="5400" b="1" dirty="0" smtClean="0">
                <a:solidFill>
                  <a:schemeClr val="bg1"/>
                </a:solidFill>
                <a:latin typeface="Times New Roman" panose="02020603050405020304" pitchFamily="18" charset="0"/>
                <a:cs typeface="Times New Roman" panose="02020603050405020304" pitchFamily="18" charset="0"/>
              </a:rPr>
              <a:t>Blood pressure</a:t>
            </a:r>
            <a:endParaRPr lang="en-US" sz="5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9294215"/>
      </p:ext>
    </p:extLst>
  </p:cSld>
  <p:clrMapOvr>
    <a:masterClrMapping/>
  </p:clrMapOvr>
  <mc:AlternateContent xmlns:mc="http://schemas.openxmlformats.org/markup-compatibility/2006" xmlns:p14="http://schemas.microsoft.com/office/powerpoint/2010/main">
    <mc:Choice Requires="p14">
      <p:transition p14:dur="5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21920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lvl="0" indent="-342900" fontAlgn="base">
              <a:lnSpc>
                <a:spcPct val="115000"/>
              </a:lnSpc>
              <a:spcBef>
                <a:spcPts val="1200"/>
              </a:spcBef>
              <a:spcAft>
                <a:spcPts val="300"/>
              </a:spcAft>
            </a:pPr>
            <a:r>
              <a:rPr lang="en-US" sz="4800" b="1" dirty="0">
                <a:solidFill>
                  <a:schemeClr val="bg1"/>
                </a:solidFill>
                <a:latin typeface="Times New Roman" panose="02020603050405020304" pitchFamily="18" charset="0"/>
                <a:ea typeface="Times New Roman"/>
                <a:cs typeface="Times New Roman" panose="02020603050405020304" pitchFamily="18" charset="0"/>
              </a:rPr>
              <a:t>Control of Flow</a:t>
            </a:r>
            <a:endParaRPr lang="en-US" sz="4800" dirty="0">
              <a:solidFill>
                <a:schemeClr val="bg1"/>
              </a:solidFill>
              <a:latin typeface="Times New Roman" panose="02020603050405020304" pitchFamily="18" charset="0"/>
              <a:ea typeface="Calibri"/>
              <a:cs typeface="Times New Roman" panose="02020603050405020304" pitchFamily="18" charset="0"/>
            </a:endParaRPr>
          </a:p>
        </p:txBody>
      </p:sp>
      <p:sp>
        <p:nvSpPr>
          <p:cNvPr id="3" name="عنصر نائب للمحتوى 2"/>
          <p:cNvSpPr>
            <a:spLocks noGrp="1"/>
          </p:cNvSpPr>
          <p:nvPr>
            <p:ph idx="1"/>
          </p:nvPr>
        </p:nvSpPr>
        <p:spPr>
          <a:xfrm>
            <a:off x="0" y="1295400"/>
            <a:ext cx="9144000" cy="5562600"/>
          </a:xfrm>
        </p:spPr>
        <p:style>
          <a:lnRef idx="1">
            <a:schemeClr val="accent2"/>
          </a:lnRef>
          <a:fillRef idx="2">
            <a:schemeClr val="accent2"/>
          </a:fillRef>
          <a:effectRef idx="1">
            <a:schemeClr val="accent2"/>
          </a:effectRef>
          <a:fontRef idx="minor">
            <a:schemeClr val="dk1"/>
          </a:fontRef>
        </p:style>
        <p:txBody>
          <a:bodyPr>
            <a:normAutofit/>
          </a:bodyPr>
          <a:lstStyle/>
          <a:p>
            <a:pPr marL="0" indent="0">
              <a:buNone/>
            </a:pPr>
            <a:r>
              <a:rPr lang="en-US" b="1" dirty="0" smtClean="0">
                <a:effectLst/>
                <a:latin typeface="Times New Roman"/>
                <a:ea typeface="Times New Roman"/>
              </a:rPr>
              <a:t>Blood flow </a:t>
            </a:r>
            <a:r>
              <a:rPr lang="en-US" dirty="0" smtClean="0">
                <a:effectLst/>
                <a:latin typeface="Times New Roman"/>
                <a:ea typeface="Times New Roman"/>
              </a:rPr>
              <a:t>throughout the periphery is controlled by </a:t>
            </a:r>
            <a:r>
              <a:rPr lang="en-US" b="1" dirty="0" smtClean="0">
                <a:solidFill>
                  <a:srgbClr val="0070C0"/>
                </a:solidFill>
                <a:effectLst/>
                <a:latin typeface="Times New Roman"/>
                <a:ea typeface="Times New Roman"/>
              </a:rPr>
              <a:t>central mechanisms </a:t>
            </a:r>
            <a:r>
              <a:rPr lang="en-US" dirty="0" smtClean="0">
                <a:effectLst/>
                <a:latin typeface="Times New Roman"/>
                <a:ea typeface="Times New Roman"/>
              </a:rPr>
              <a:t>that are mediated by the </a:t>
            </a:r>
            <a:r>
              <a:rPr lang="en-US" b="1" dirty="0" smtClean="0">
                <a:effectLst/>
                <a:latin typeface="Times New Roman"/>
                <a:ea typeface="Times New Roman"/>
              </a:rPr>
              <a:t>Autonomic nervous system</a:t>
            </a:r>
            <a:endParaRPr lang="en-US" dirty="0">
              <a:latin typeface="Times New Roman"/>
              <a:ea typeface="Times New Roman"/>
            </a:endParaRPr>
          </a:p>
          <a:p>
            <a:pPr marL="0" indent="0">
              <a:buNone/>
            </a:pPr>
            <a:r>
              <a:rPr lang="en-US" dirty="0" smtClean="0">
                <a:effectLst/>
                <a:latin typeface="Times New Roman"/>
                <a:ea typeface="Times New Roman"/>
              </a:rPr>
              <a:t>  1- </a:t>
            </a:r>
            <a:r>
              <a:rPr lang="en-US" b="1" dirty="0" smtClean="0">
                <a:solidFill>
                  <a:srgbClr val="FF0000"/>
                </a:solidFill>
                <a:effectLst/>
                <a:latin typeface="Times New Roman"/>
                <a:ea typeface="Times New Roman"/>
              </a:rPr>
              <a:t>The venous and thoracic pumps</a:t>
            </a:r>
          </a:p>
          <a:p>
            <a:pPr marL="0" indent="0">
              <a:buNone/>
            </a:pPr>
            <a:r>
              <a:rPr lang="en-US" b="1" dirty="0" smtClean="0">
                <a:solidFill>
                  <a:srgbClr val="00B050"/>
                </a:solidFill>
                <a:effectLst/>
                <a:latin typeface="Times New Roman"/>
                <a:ea typeface="Times New Roman"/>
              </a:rPr>
              <a:t>   2- Intrinsic auto regulatory mechanisms</a:t>
            </a:r>
            <a:r>
              <a:rPr lang="en-US" dirty="0" smtClean="0">
                <a:effectLst/>
                <a:latin typeface="Times New Roman"/>
                <a:ea typeface="Times New Roman"/>
              </a:rPr>
              <a:t>. </a:t>
            </a:r>
          </a:p>
          <a:p>
            <a:pPr marL="0" indent="0">
              <a:buNone/>
            </a:pPr>
            <a:r>
              <a:rPr lang="en-US" b="1" dirty="0" smtClean="0">
                <a:effectLst/>
                <a:latin typeface="Times New Roman"/>
                <a:ea typeface="Times New Roman"/>
              </a:rPr>
              <a:t>Lymphatic flow </a:t>
            </a:r>
            <a:r>
              <a:rPr lang="en-US" dirty="0" smtClean="0">
                <a:effectLst/>
                <a:latin typeface="Times New Roman"/>
                <a:ea typeface="Times New Roman"/>
              </a:rPr>
              <a:t>is controlled by </a:t>
            </a:r>
          </a:p>
          <a:p>
            <a:pPr marL="0" indent="0">
              <a:buNone/>
            </a:pPr>
            <a:r>
              <a:rPr lang="en-US" dirty="0" smtClean="0">
                <a:effectLst/>
                <a:latin typeface="Times New Roman"/>
                <a:ea typeface="Times New Roman"/>
              </a:rPr>
              <a:t>   </a:t>
            </a:r>
            <a:r>
              <a:rPr lang="en-US" b="1" dirty="0" smtClean="0">
                <a:solidFill>
                  <a:srgbClr val="FF0000"/>
                </a:solidFill>
                <a:effectLst/>
                <a:latin typeface="Times New Roman"/>
                <a:ea typeface="Times New Roman"/>
              </a:rPr>
              <a:t>1-Increasing interstitial fluid colloid osmotic             </a:t>
            </a:r>
            <a:r>
              <a:rPr lang="en-US" b="1" dirty="0" smtClean="0">
                <a:solidFill>
                  <a:srgbClr val="00B050"/>
                </a:solidFill>
                <a:effectLst/>
                <a:latin typeface="Times New Roman"/>
                <a:ea typeface="Times New Roman"/>
              </a:rPr>
              <a:t>2- pressure The stimulation of the contractile fibers (often called </a:t>
            </a:r>
            <a:r>
              <a:rPr lang="en-US" b="1" i="1" dirty="0" smtClean="0">
                <a:solidFill>
                  <a:srgbClr val="00B050"/>
                </a:solidFill>
                <a:effectLst/>
                <a:latin typeface="Times New Roman"/>
                <a:ea typeface="Times New Roman"/>
              </a:rPr>
              <a:t>lymphatic pumps</a:t>
            </a:r>
            <a:r>
              <a:rPr lang="en-US" b="1" dirty="0" smtClean="0">
                <a:solidFill>
                  <a:srgbClr val="00B050"/>
                </a:solidFill>
                <a:effectLst/>
                <a:latin typeface="Times New Roman"/>
                <a:ea typeface="Times New Roman"/>
              </a:rPr>
              <a:t>) as they are stretched</a:t>
            </a:r>
            <a:r>
              <a:rPr lang="en-US" dirty="0" smtClean="0">
                <a:effectLst/>
                <a:latin typeface="Times New Roman"/>
                <a:ea typeface="Times New Roman"/>
              </a:rPr>
              <a:t>.</a:t>
            </a:r>
            <a:endParaRPr lang="en-US" dirty="0"/>
          </a:p>
        </p:txBody>
      </p:sp>
    </p:spTree>
    <p:extLst>
      <p:ext uri="{BB962C8B-B14F-4D97-AF65-F5344CB8AC3E}">
        <p14:creationId xmlns:p14="http://schemas.microsoft.com/office/powerpoint/2010/main" val="2218517882"/>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heel(1)">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heel(1)">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heel(1)">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417638"/>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b="1" dirty="0" smtClean="0">
                <a:solidFill>
                  <a:schemeClr val="bg1"/>
                </a:solidFill>
                <a:effectLst/>
                <a:latin typeface="Times New Roman" panose="02020603050405020304" pitchFamily="18" charset="0"/>
                <a:ea typeface="Times New Roman"/>
                <a:cs typeface="Times New Roman" panose="02020603050405020304" pitchFamily="18" charset="0"/>
              </a:rPr>
              <a:t>Extrinsic Mechanisms</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0" y="1219200"/>
            <a:ext cx="9144000" cy="6781800"/>
          </a:xfrm>
        </p:spPr>
        <p:style>
          <a:lnRef idx="1">
            <a:schemeClr val="accent2"/>
          </a:lnRef>
          <a:fillRef idx="2">
            <a:schemeClr val="accent2"/>
          </a:fillRef>
          <a:effectRef idx="1">
            <a:schemeClr val="accent2"/>
          </a:effectRef>
          <a:fontRef idx="minor">
            <a:schemeClr val="dk1"/>
          </a:fontRef>
        </p:style>
        <p:txBody>
          <a:bodyPr>
            <a:normAutofit/>
          </a:bodyPr>
          <a:lstStyle/>
          <a:p>
            <a:r>
              <a:rPr lang="en-US" sz="2800" dirty="0" smtClean="0">
                <a:effectLst/>
                <a:latin typeface="Times New Roman"/>
                <a:ea typeface="Times New Roman"/>
              </a:rPr>
              <a:t>The autonomic nervous system provides the primary extrinsic control of blood flow through the </a:t>
            </a:r>
            <a:r>
              <a:rPr lang="en-US" sz="2800" b="1" dirty="0" smtClean="0">
                <a:solidFill>
                  <a:srgbClr val="FF0000"/>
                </a:solidFill>
                <a:effectLst/>
                <a:latin typeface="Times New Roman"/>
                <a:ea typeface="Times New Roman"/>
              </a:rPr>
              <a:t>sympathetic nervous system </a:t>
            </a:r>
            <a:r>
              <a:rPr lang="en-US" sz="2800" dirty="0" smtClean="0">
                <a:effectLst/>
                <a:latin typeface="Times New Roman"/>
                <a:ea typeface="Times New Roman"/>
              </a:rPr>
              <a:t>(SNS). </a:t>
            </a:r>
          </a:p>
          <a:p>
            <a:r>
              <a:rPr lang="en-US" sz="2800" dirty="0" smtClean="0">
                <a:effectLst/>
                <a:latin typeface="Times New Roman"/>
                <a:ea typeface="Times New Roman"/>
              </a:rPr>
              <a:t>The vasomotor center responds to direct stimulation and to afferent stimuli of both an excitatory and an inhibitory nature.</a:t>
            </a:r>
          </a:p>
          <a:p>
            <a:r>
              <a:rPr lang="en-US" sz="2800" dirty="0" smtClean="0">
                <a:effectLst/>
                <a:latin typeface="Times New Roman"/>
                <a:ea typeface="Times New Roman"/>
              </a:rPr>
              <a:t>Arteries have </a:t>
            </a:r>
            <a:r>
              <a:rPr lang="en-US" sz="2800" b="1" dirty="0" smtClean="0">
                <a:solidFill>
                  <a:srgbClr val="FF0000"/>
                </a:solidFill>
                <a:effectLst/>
                <a:latin typeface="Times New Roman"/>
                <a:ea typeface="Times New Roman"/>
              </a:rPr>
              <a:t>the most smooth muscle</a:t>
            </a:r>
            <a:r>
              <a:rPr lang="en-US" sz="2800" dirty="0" smtClean="0">
                <a:effectLst/>
                <a:latin typeface="Times New Roman"/>
                <a:ea typeface="Times New Roman"/>
              </a:rPr>
              <a:t>, they are most affected by SNS stimulation.</a:t>
            </a:r>
          </a:p>
          <a:p>
            <a:r>
              <a:rPr lang="en-US" sz="2800" dirty="0" smtClean="0">
                <a:effectLst/>
                <a:latin typeface="Times New Roman"/>
                <a:ea typeface="Times New Roman"/>
              </a:rPr>
              <a:t>The release of</a:t>
            </a:r>
            <a:r>
              <a:rPr lang="en-US" sz="2800" dirty="0" smtClean="0">
                <a:solidFill>
                  <a:srgbClr val="0070C0"/>
                </a:solidFill>
                <a:effectLst/>
                <a:latin typeface="Times New Roman"/>
                <a:ea typeface="Times New Roman"/>
              </a:rPr>
              <a:t> </a:t>
            </a:r>
            <a:r>
              <a:rPr lang="en-US" sz="2800" b="1" dirty="0" smtClean="0">
                <a:solidFill>
                  <a:srgbClr val="0070C0"/>
                </a:solidFill>
                <a:effectLst/>
                <a:latin typeface="Times New Roman"/>
                <a:ea typeface="Times New Roman"/>
              </a:rPr>
              <a:t>norepinephrine</a:t>
            </a:r>
            <a:r>
              <a:rPr lang="en-US" sz="2800" dirty="0" smtClean="0">
                <a:effectLst/>
                <a:latin typeface="Times New Roman"/>
                <a:ea typeface="Times New Roman"/>
              </a:rPr>
              <a:t>, the SNS postganglionic neurotransmitter, results in </a:t>
            </a:r>
            <a:r>
              <a:rPr lang="en-US" sz="2800" b="1" dirty="0" smtClean="0">
                <a:solidFill>
                  <a:srgbClr val="002060"/>
                </a:solidFill>
                <a:effectLst/>
                <a:latin typeface="Times New Roman"/>
                <a:ea typeface="Times New Roman"/>
              </a:rPr>
              <a:t>arterial vasoconstriction</a:t>
            </a:r>
            <a:r>
              <a:rPr lang="en-US" sz="2400" b="1" dirty="0" smtClean="0">
                <a:solidFill>
                  <a:srgbClr val="002060"/>
                </a:solidFill>
                <a:effectLst/>
                <a:latin typeface="Times New Roman"/>
                <a:ea typeface="Times New Roman"/>
              </a:rPr>
              <a:t>.</a:t>
            </a:r>
          </a:p>
          <a:p>
            <a:r>
              <a:rPr lang="en-US" b="1" dirty="0" smtClean="0">
                <a:solidFill>
                  <a:srgbClr val="0070C0"/>
                </a:solidFill>
                <a:effectLst/>
                <a:latin typeface="Times New Roman"/>
                <a:ea typeface="Times New Roman"/>
              </a:rPr>
              <a:t>Epinephrine,</a:t>
            </a:r>
            <a:r>
              <a:rPr lang="en-US" dirty="0" smtClean="0">
                <a:effectLst/>
                <a:latin typeface="Times New Roman"/>
                <a:ea typeface="Times New Roman"/>
              </a:rPr>
              <a:t> released by the adrenal medulla </a:t>
            </a:r>
            <a:r>
              <a:rPr lang="en-US" b="1" dirty="0" smtClean="0">
                <a:solidFill>
                  <a:srgbClr val="002060"/>
                </a:solidFill>
                <a:effectLst/>
                <a:latin typeface="Times New Roman"/>
                <a:ea typeface="Times New Roman"/>
              </a:rPr>
              <a:t>produce vasodilation</a:t>
            </a:r>
            <a:endParaRPr lang="en-US" b="1" dirty="0">
              <a:solidFill>
                <a:srgbClr val="002060"/>
              </a:solidFill>
            </a:endParaRPr>
          </a:p>
        </p:txBody>
      </p:sp>
    </p:spTree>
    <p:extLst>
      <p:ext uri="{BB962C8B-B14F-4D97-AF65-F5344CB8AC3E}">
        <p14:creationId xmlns:p14="http://schemas.microsoft.com/office/powerpoint/2010/main" val="249644157"/>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heel(1)">
                                      <p:cBhvr>
                                        <p:cTn id="7" dur="25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5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5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5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heel(1)">
                                      <p:cBhvr>
                                        <p:cTn id="27" dur="25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heel(1)">
                                      <p:cBhvr>
                                        <p:cTn id="32" dur="2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524000"/>
            <a:ext cx="9144000" cy="5334000"/>
          </a:xfrm>
        </p:spPr>
        <p:style>
          <a:lnRef idx="1">
            <a:schemeClr val="accent2"/>
          </a:lnRef>
          <a:fillRef idx="2">
            <a:schemeClr val="accent2"/>
          </a:fillRef>
          <a:effectRef idx="1">
            <a:schemeClr val="accent2"/>
          </a:effectRef>
          <a:fontRef idx="minor">
            <a:schemeClr val="dk1"/>
          </a:fontRef>
        </p:style>
        <p:txBody>
          <a:bodyPr>
            <a:normAutofit/>
          </a:bodyPr>
          <a:lstStyle/>
          <a:p>
            <a:r>
              <a:rPr lang="en-US" dirty="0" smtClean="0">
                <a:effectLst/>
                <a:latin typeface="Times New Roman"/>
                <a:ea typeface="Times New Roman"/>
              </a:rPr>
              <a:t>Blood flow through the venous system into the right side of the heart is maintained </a:t>
            </a:r>
            <a:r>
              <a:rPr lang="en-US" b="1" dirty="0" smtClean="0">
                <a:solidFill>
                  <a:srgbClr val="FF0000"/>
                </a:solidFill>
                <a:effectLst/>
                <a:latin typeface="Times New Roman"/>
                <a:ea typeface="Times New Roman"/>
              </a:rPr>
              <a:t>by the pressure gradient</a:t>
            </a:r>
            <a:r>
              <a:rPr lang="en-US" b="1" dirty="0" smtClean="0">
                <a:effectLst/>
                <a:latin typeface="Times New Roman"/>
                <a:ea typeface="Times New Roman"/>
              </a:rPr>
              <a:t> </a:t>
            </a:r>
            <a:r>
              <a:rPr lang="en-US" dirty="0" smtClean="0">
                <a:effectLst/>
                <a:latin typeface="Times New Roman"/>
                <a:ea typeface="Times New Roman"/>
              </a:rPr>
              <a:t>from the veins and by the venous and </a:t>
            </a:r>
            <a:r>
              <a:rPr lang="en-US" b="1" dirty="0" smtClean="0">
                <a:solidFill>
                  <a:srgbClr val="00B050"/>
                </a:solidFill>
                <a:effectLst/>
                <a:latin typeface="Times New Roman"/>
                <a:ea typeface="Times New Roman"/>
              </a:rPr>
              <a:t>thoracic pumps</a:t>
            </a:r>
            <a:r>
              <a:rPr lang="en-US" dirty="0" smtClean="0">
                <a:effectLst/>
                <a:latin typeface="Times New Roman"/>
                <a:ea typeface="Times New Roman"/>
              </a:rPr>
              <a:t>.</a:t>
            </a:r>
          </a:p>
          <a:p>
            <a:pPr lvl="0"/>
            <a:r>
              <a:rPr lang="en-US" dirty="0">
                <a:solidFill>
                  <a:prstClr val="black"/>
                </a:solidFill>
                <a:latin typeface="Times New Roman"/>
                <a:ea typeface="Times New Roman"/>
              </a:rPr>
              <a:t>The </a:t>
            </a:r>
            <a:r>
              <a:rPr lang="en-US" b="1" dirty="0">
                <a:solidFill>
                  <a:prstClr val="black"/>
                </a:solidFill>
                <a:latin typeface="Times New Roman"/>
                <a:ea typeface="Times New Roman"/>
              </a:rPr>
              <a:t>thoracic pump</a:t>
            </a:r>
            <a:r>
              <a:rPr lang="en-US" dirty="0">
                <a:solidFill>
                  <a:prstClr val="black"/>
                </a:solidFill>
                <a:latin typeface="Times New Roman"/>
                <a:ea typeface="Times New Roman"/>
              </a:rPr>
              <a:t> acts to increase venous return to the heart as intrathoracic pressure changes with </a:t>
            </a:r>
            <a:r>
              <a:rPr lang="en-US" dirty="0" smtClean="0">
                <a:solidFill>
                  <a:prstClr val="black"/>
                </a:solidFill>
                <a:latin typeface="Times New Roman"/>
                <a:ea typeface="Times New Roman"/>
              </a:rPr>
              <a:t>breathing</a:t>
            </a:r>
            <a:endParaRPr lang="en-US" dirty="0" smtClean="0">
              <a:effectLst/>
              <a:latin typeface="Times New Roman"/>
              <a:ea typeface="Times New Roman"/>
            </a:endParaRPr>
          </a:p>
          <a:p>
            <a:r>
              <a:rPr lang="en-US" b="1" dirty="0" smtClean="0">
                <a:solidFill>
                  <a:srgbClr val="FF0000"/>
                </a:solidFill>
                <a:effectLst/>
                <a:latin typeface="Times New Roman"/>
                <a:ea typeface="Times New Roman"/>
              </a:rPr>
              <a:t>Contraction of the skeletal muscles</a:t>
            </a:r>
            <a:r>
              <a:rPr lang="en-US" dirty="0" smtClean="0">
                <a:effectLst/>
                <a:latin typeface="Times New Roman"/>
                <a:ea typeface="Times New Roman"/>
              </a:rPr>
              <a:t> bordering the veins compresses them, forcing the valves open and propelling venous blood back toward the heart.</a:t>
            </a:r>
          </a:p>
        </p:txBody>
      </p:sp>
      <p:sp>
        <p:nvSpPr>
          <p:cNvPr id="4" name="عنوان 1"/>
          <p:cNvSpPr>
            <a:spLocks noGrp="1"/>
          </p:cNvSpPr>
          <p:nvPr>
            <p:ph type="title"/>
          </p:nvPr>
        </p:nvSpPr>
        <p:spPr>
          <a:xfrm>
            <a:off x="0" y="0"/>
            <a:ext cx="9144000" cy="1417638"/>
          </a:xfrm>
        </p:spPr>
        <p:style>
          <a:lnRef idx="3">
            <a:schemeClr val="lt1"/>
          </a:lnRef>
          <a:fillRef idx="1">
            <a:schemeClr val="accent1"/>
          </a:fillRef>
          <a:effectRef idx="1">
            <a:schemeClr val="accent1"/>
          </a:effectRef>
          <a:fontRef idx="minor">
            <a:schemeClr val="lt1"/>
          </a:fontRef>
        </p:style>
        <p:txBody>
          <a:bodyPr>
            <a:normAutofit/>
          </a:bodyPr>
          <a:lstStyle/>
          <a:p>
            <a:r>
              <a:rPr lang="en-US" sz="4800" b="1" dirty="0" smtClean="0">
                <a:solidFill>
                  <a:schemeClr val="bg1"/>
                </a:solidFill>
                <a:effectLst/>
                <a:latin typeface="Times New Roman" panose="02020603050405020304" pitchFamily="18" charset="0"/>
                <a:ea typeface="Times New Roman"/>
                <a:cs typeface="Times New Roman" panose="02020603050405020304" pitchFamily="18" charset="0"/>
              </a:rPr>
              <a:t>Extrinsic Mechanisms</a:t>
            </a:r>
            <a:endParaRPr lang="en-US" sz="4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7155755"/>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heel(1)">
                                      <p:cBhvr>
                                        <p:cTn id="7" dur="25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5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5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143000"/>
          </a:xfrm>
        </p:spPr>
        <p:style>
          <a:lnRef idx="3">
            <a:schemeClr val="lt1"/>
          </a:lnRef>
          <a:fillRef idx="1">
            <a:schemeClr val="accent1"/>
          </a:fillRef>
          <a:effectRef idx="1">
            <a:schemeClr val="accent1"/>
          </a:effectRef>
          <a:fontRef idx="minor">
            <a:schemeClr val="lt1"/>
          </a:fontRef>
        </p:style>
        <p:txBody>
          <a:bodyPr>
            <a:normAutofit fontScale="90000"/>
          </a:bodyPr>
          <a:lstStyle/>
          <a:p>
            <a:pPr lvl="0" indent="-342900" fontAlgn="base">
              <a:lnSpc>
                <a:spcPct val="115000"/>
              </a:lnSpc>
              <a:spcBef>
                <a:spcPts val="1200"/>
              </a:spcBef>
              <a:spcAft>
                <a:spcPts val="300"/>
              </a:spcAft>
            </a:pPr>
            <a:r>
              <a:rPr lang="en-US" sz="3200" b="1" dirty="0" smtClean="0">
                <a:solidFill>
                  <a:srgbClr val="800000"/>
                </a:solidFill>
                <a:latin typeface="Arial"/>
                <a:ea typeface="Times New Roman"/>
                <a:cs typeface="Arial"/>
              </a:rPr>
              <a:t/>
            </a:r>
            <a:br>
              <a:rPr lang="en-US" sz="3200" b="1" dirty="0" smtClean="0">
                <a:solidFill>
                  <a:srgbClr val="800000"/>
                </a:solidFill>
                <a:latin typeface="Arial"/>
                <a:ea typeface="Times New Roman"/>
                <a:cs typeface="Arial"/>
              </a:rPr>
            </a:br>
            <a:r>
              <a:rPr lang="en-US" sz="3200" b="1" dirty="0">
                <a:solidFill>
                  <a:srgbClr val="800000"/>
                </a:solidFill>
                <a:latin typeface="Arial"/>
                <a:ea typeface="Times New Roman"/>
                <a:cs typeface="Arial"/>
              </a:rPr>
              <a:t/>
            </a:r>
            <a:br>
              <a:rPr lang="en-US" sz="3200" b="1" dirty="0">
                <a:solidFill>
                  <a:srgbClr val="800000"/>
                </a:solidFill>
                <a:latin typeface="Arial"/>
                <a:ea typeface="Times New Roman"/>
                <a:cs typeface="Arial"/>
              </a:rPr>
            </a:br>
            <a:r>
              <a:rPr lang="en-US" sz="5300" b="1" dirty="0" smtClean="0">
                <a:solidFill>
                  <a:schemeClr val="bg1"/>
                </a:solidFill>
                <a:latin typeface="Times New Roman" panose="02020603050405020304" pitchFamily="18" charset="0"/>
                <a:ea typeface="Times New Roman"/>
                <a:cs typeface="Times New Roman" panose="02020603050405020304" pitchFamily="18" charset="0"/>
              </a:rPr>
              <a:t>Intrinsic Mechanisms</a:t>
            </a:r>
            <a:r>
              <a:rPr lang="en-US" sz="3200" b="1" dirty="0" smtClean="0">
                <a:solidFill>
                  <a:srgbClr val="800000"/>
                </a:solidFill>
                <a:latin typeface="Arial"/>
                <a:ea typeface="Times New Roman"/>
                <a:cs typeface="Arial"/>
              </a:rPr>
              <a:t/>
            </a:r>
            <a:br>
              <a:rPr lang="en-US" sz="3200" b="1" dirty="0" smtClean="0">
                <a:solidFill>
                  <a:srgbClr val="800000"/>
                </a:solidFill>
                <a:latin typeface="Arial"/>
                <a:ea typeface="Times New Roman"/>
                <a:cs typeface="Arial"/>
              </a:rPr>
            </a:br>
            <a:r>
              <a:rPr lang="en-US" sz="2400" dirty="0">
                <a:solidFill>
                  <a:prstClr val="black"/>
                </a:solidFill>
                <a:ea typeface="Calibri"/>
                <a:cs typeface="Arial"/>
              </a:rPr>
              <a:t/>
            </a:r>
            <a:br>
              <a:rPr lang="en-US" sz="2400" dirty="0">
                <a:solidFill>
                  <a:prstClr val="black"/>
                </a:solidFill>
                <a:ea typeface="Calibri"/>
                <a:cs typeface="Arial"/>
              </a:rPr>
            </a:br>
            <a:endParaRPr lang="en-US" dirty="0"/>
          </a:p>
        </p:txBody>
      </p:sp>
      <p:sp>
        <p:nvSpPr>
          <p:cNvPr id="3" name="عنصر نائب للمحتوى 2"/>
          <p:cNvSpPr>
            <a:spLocks noGrp="1"/>
          </p:cNvSpPr>
          <p:nvPr>
            <p:ph idx="1"/>
          </p:nvPr>
        </p:nvSpPr>
        <p:spPr>
          <a:xfrm>
            <a:off x="0" y="1143000"/>
            <a:ext cx="9144000" cy="5715000"/>
          </a:xfrm>
        </p:spPr>
        <p:style>
          <a:lnRef idx="1">
            <a:schemeClr val="accent2"/>
          </a:lnRef>
          <a:fillRef idx="2">
            <a:schemeClr val="accent2"/>
          </a:fillRef>
          <a:effectRef idx="1">
            <a:schemeClr val="accent2"/>
          </a:effectRef>
          <a:fontRef idx="minor">
            <a:schemeClr val="dk1"/>
          </a:fontRef>
        </p:style>
        <p:txBody>
          <a:bodyPr>
            <a:normAutofit/>
          </a:bodyPr>
          <a:lstStyle/>
          <a:p>
            <a:r>
              <a:rPr lang="en-US" b="1" dirty="0" smtClean="0">
                <a:effectLst/>
                <a:latin typeface="Times New Roman"/>
                <a:ea typeface="Times New Roman"/>
              </a:rPr>
              <a:t>Autoregulation</a:t>
            </a:r>
            <a:r>
              <a:rPr lang="en-US" dirty="0" smtClean="0">
                <a:effectLst/>
                <a:latin typeface="Times New Roman"/>
                <a:ea typeface="Times New Roman"/>
              </a:rPr>
              <a:t> refers to the ability of blood vessels within organs to maintain a relatively constant blood flow, </a:t>
            </a:r>
            <a:r>
              <a:rPr lang="en-US" b="1" dirty="0" smtClean="0">
                <a:solidFill>
                  <a:srgbClr val="FF0000"/>
                </a:solidFill>
                <a:effectLst/>
                <a:latin typeface="Times New Roman"/>
                <a:ea typeface="Times New Roman"/>
              </a:rPr>
              <a:t>regardless of changes in arterial pressure.</a:t>
            </a:r>
          </a:p>
          <a:p>
            <a:r>
              <a:rPr lang="en-US" b="1" dirty="0" smtClean="0">
                <a:solidFill>
                  <a:srgbClr val="00B050"/>
                </a:solidFill>
                <a:effectLst/>
                <a:latin typeface="Times New Roman"/>
                <a:ea typeface="Times New Roman"/>
              </a:rPr>
              <a:t>Vascular smooth muscle is stretched</a:t>
            </a:r>
            <a:r>
              <a:rPr lang="en-US" dirty="0" smtClean="0">
                <a:effectLst/>
                <a:latin typeface="Times New Roman"/>
                <a:ea typeface="Times New Roman"/>
              </a:rPr>
              <a:t>, it contracts. Therefore, as arterial pressure rises and arterial walls stretch, contraction is stimulated, producing vasoconstriction or vasodilation.</a:t>
            </a:r>
          </a:p>
          <a:p>
            <a:r>
              <a:rPr lang="en-US" dirty="0" smtClean="0">
                <a:effectLst/>
                <a:latin typeface="Times New Roman"/>
                <a:ea typeface="Times New Roman"/>
              </a:rPr>
              <a:t>The </a:t>
            </a:r>
            <a:r>
              <a:rPr lang="en-US" b="1" dirty="0" smtClean="0">
                <a:solidFill>
                  <a:srgbClr val="FF0000"/>
                </a:solidFill>
                <a:effectLst/>
                <a:latin typeface="Times New Roman"/>
                <a:ea typeface="Times New Roman"/>
              </a:rPr>
              <a:t>tissue pressure </a:t>
            </a:r>
            <a:r>
              <a:rPr lang="en-US" dirty="0" smtClean="0">
                <a:effectLst/>
                <a:latin typeface="Times New Roman"/>
                <a:ea typeface="Times New Roman"/>
              </a:rPr>
              <a:t> produce acute increase in the pressure within the arterial system causes an increase in interstitial volume and pressure and </a:t>
            </a:r>
            <a:r>
              <a:rPr lang="en-US" b="1" dirty="0" smtClean="0">
                <a:solidFill>
                  <a:srgbClr val="002060"/>
                </a:solidFill>
                <a:effectLst/>
                <a:latin typeface="Times New Roman"/>
                <a:ea typeface="Times New Roman"/>
              </a:rPr>
              <a:t>increases resistance and reduces flow  </a:t>
            </a:r>
            <a:endParaRPr lang="en-US" b="1" dirty="0">
              <a:solidFill>
                <a:srgbClr val="002060"/>
              </a:solidFill>
            </a:endParaRPr>
          </a:p>
        </p:txBody>
      </p:sp>
    </p:spTree>
    <p:extLst>
      <p:ext uri="{BB962C8B-B14F-4D97-AF65-F5344CB8AC3E}">
        <p14:creationId xmlns:p14="http://schemas.microsoft.com/office/powerpoint/2010/main" val="954816802"/>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heel(1)">
                                      <p:cBhvr>
                                        <p:cTn id="7" dur="25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5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5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417638"/>
          </a:xfrm>
        </p:spPr>
        <p:style>
          <a:lnRef idx="3">
            <a:schemeClr val="lt1"/>
          </a:lnRef>
          <a:fillRef idx="1">
            <a:schemeClr val="accent1"/>
          </a:fillRef>
          <a:effectRef idx="1">
            <a:schemeClr val="accent1"/>
          </a:effectRef>
          <a:fontRef idx="minor">
            <a:schemeClr val="lt1"/>
          </a:fontRef>
        </p:style>
        <p:txBody>
          <a:bodyPr>
            <a:normAutofit/>
          </a:bodyPr>
          <a:lstStyle/>
          <a:p>
            <a:pPr lvl="0" indent="-342900" fontAlgn="base">
              <a:lnSpc>
                <a:spcPct val="115000"/>
              </a:lnSpc>
              <a:spcBef>
                <a:spcPts val="1200"/>
              </a:spcBef>
              <a:spcAft>
                <a:spcPts val="300"/>
              </a:spcAft>
            </a:pPr>
            <a:r>
              <a:rPr lang="en-US" b="1" dirty="0">
                <a:solidFill>
                  <a:schemeClr val="bg1"/>
                </a:solidFill>
                <a:latin typeface="Arial"/>
                <a:ea typeface="Times New Roman"/>
                <a:cs typeface="Arial"/>
              </a:rPr>
              <a:t>Control of Lymphatic Flow</a:t>
            </a:r>
            <a:endParaRPr lang="en-US" dirty="0">
              <a:solidFill>
                <a:schemeClr val="bg1"/>
              </a:solidFill>
              <a:ea typeface="Calibri"/>
              <a:cs typeface="Arial"/>
            </a:endParaRPr>
          </a:p>
        </p:txBody>
      </p:sp>
      <p:sp>
        <p:nvSpPr>
          <p:cNvPr id="3" name="عنصر نائب للمحتوى 2"/>
          <p:cNvSpPr>
            <a:spLocks noGrp="1"/>
          </p:cNvSpPr>
          <p:nvPr>
            <p:ph idx="1"/>
          </p:nvPr>
        </p:nvSpPr>
        <p:spPr>
          <a:xfrm>
            <a:off x="0" y="1524000"/>
            <a:ext cx="9144000" cy="5334000"/>
          </a:xfrm>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p>
            <a:pPr marL="0" marR="0" algn="just" fontAlgn="base">
              <a:lnSpc>
                <a:spcPct val="115000"/>
              </a:lnSpc>
              <a:spcBef>
                <a:spcPts val="0"/>
              </a:spcBef>
              <a:spcAft>
                <a:spcPts val="0"/>
              </a:spcAft>
            </a:pPr>
            <a:r>
              <a:rPr lang="en-US" b="1" dirty="0" smtClean="0">
                <a:solidFill>
                  <a:srgbClr val="002060"/>
                </a:solidFill>
                <a:effectLst/>
                <a:latin typeface="Times New Roman"/>
                <a:ea typeface="Times New Roman"/>
                <a:cs typeface="Arial"/>
              </a:rPr>
              <a:t>The movement of lymph </a:t>
            </a:r>
            <a:r>
              <a:rPr lang="en-US" dirty="0" smtClean="0">
                <a:effectLst/>
                <a:latin typeface="Times New Roman"/>
                <a:ea typeface="Times New Roman"/>
                <a:cs typeface="Arial"/>
              </a:rPr>
              <a:t>is expedited by </a:t>
            </a:r>
            <a:r>
              <a:rPr lang="en-US" b="1" dirty="0" smtClean="0">
                <a:solidFill>
                  <a:srgbClr val="00B050"/>
                </a:solidFill>
                <a:effectLst/>
                <a:latin typeface="Times New Roman"/>
                <a:ea typeface="Times New Roman"/>
                <a:cs typeface="Arial"/>
              </a:rPr>
              <a:t>lymphatic pumps</a:t>
            </a:r>
            <a:r>
              <a:rPr lang="en-US" dirty="0" smtClean="0">
                <a:effectLst/>
                <a:latin typeface="Times New Roman"/>
                <a:ea typeface="Times New Roman"/>
                <a:cs typeface="Arial"/>
              </a:rPr>
              <a:t>. </a:t>
            </a:r>
          </a:p>
          <a:p>
            <a:pPr marL="0" marR="0" algn="just" fontAlgn="base">
              <a:lnSpc>
                <a:spcPct val="115000"/>
              </a:lnSpc>
              <a:spcBef>
                <a:spcPts val="0"/>
              </a:spcBef>
              <a:spcAft>
                <a:spcPts val="0"/>
              </a:spcAft>
            </a:pPr>
            <a:r>
              <a:rPr lang="en-US" dirty="0" smtClean="0">
                <a:effectLst/>
                <a:latin typeface="Times New Roman"/>
                <a:ea typeface="Times New Roman"/>
                <a:cs typeface="Arial"/>
              </a:rPr>
              <a:t>Like veins, lymphatic vessels have </a:t>
            </a:r>
            <a:r>
              <a:rPr lang="en-US" b="1" dirty="0" smtClean="0">
                <a:solidFill>
                  <a:srgbClr val="FF0000"/>
                </a:solidFill>
                <a:effectLst/>
                <a:latin typeface="Times New Roman"/>
                <a:ea typeface="Times New Roman"/>
                <a:cs typeface="Arial"/>
              </a:rPr>
              <a:t>valves</a:t>
            </a:r>
            <a:r>
              <a:rPr lang="en-US" dirty="0" smtClean="0">
                <a:effectLst/>
                <a:latin typeface="Times New Roman"/>
                <a:ea typeface="Times New Roman"/>
                <a:cs typeface="Arial"/>
              </a:rPr>
              <a:t> on their intimal surface that allow forward movement of fluid to join the venous return to the systemic circulation. </a:t>
            </a:r>
          </a:p>
          <a:p>
            <a:pPr marL="0" marR="0" algn="just" fontAlgn="base">
              <a:lnSpc>
                <a:spcPct val="115000"/>
              </a:lnSpc>
              <a:spcBef>
                <a:spcPts val="0"/>
              </a:spcBef>
              <a:spcAft>
                <a:spcPts val="0"/>
              </a:spcAft>
            </a:pPr>
            <a:r>
              <a:rPr lang="en-US" b="1" dirty="0" smtClean="0">
                <a:effectLst/>
                <a:latin typeface="Times New Roman"/>
                <a:ea typeface="Times New Roman"/>
                <a:cs typeface="Arial"/>
              </a:rPr>
              <a:t>Compression of lymphatic channels by adjacent skeletal muscles, the smooth muscle of organs,</a:t>
            </a:r>
          </a:p>
          <a:p>
            <a:pPr marL="0" marR="0" algn="just" fontAlgn="base">
              <a:lnSpc>
                <a:spcPct val="115000"/>
              </a:lnSpc>
              <a:spcBef>
                <a:spcPts val="0"/>
              </a:spcBef>
              <a:spcAft>
                <a:spcPts val="0"/>
              </a:spcAft>
            </a:pPr>
            <a:r>
              <a:rPr lang="en-US" dirty="0" smtClean="0">
                <a:effectLst/>
                <a:latin typeface="Times New Roman"/>
                <a:ea typeface="Times New Roman"/>
                <a:cs typeface="Arial"/>
              </a:rPr>
              <a:t> </a:t>
            </a:r>
            <a:r>
              <a:rPr lang="en-US" b="1" dirty="0" smtClean="0">
                <a:effectLst/>
                <a:latin typeface="Times New Roman"/>
                <a:ea typeface="Times New Roman"/>
                <a:cs typeface="Arial"/>
              </a:rPr>
              <a:t>Lymphatic flow is therefore enhanced </a:t>
            </a:r>
            <a:r>
              <a:rPr lang="en-US" dirty="0" smtClean="0">
                <a:effectLst/>
                <a:latin typeface="Times New Roman"/>
                <a:ea typeface="Times New Roman"/>
                <a:cs typeface="Arial"/>
              </a:rPr>
              <a:t>by </a:t>
            </a:r>
            <a:r>
              <a:rPr lang="en-US" b="1" dirty="0" smtClean="0">
                <a:solidFill>
                  <a:srgbClr val="FF0000"/>
                </a:solidFill>
                <a:effectLst/>
                <a:latin typeface="Times New Roman"/>
                <a:ea typeface="Times New Roman"/>
                <a:cs typeface="Arial"/>
              </a:rPr>
              <a:t>increased physical activity</a:t>
            </a:r>
            <a:r>
              <a:rPr lang="en-US" dirty="0" smtClean="0">
                <a:effectLst/>
                <a:latin typeface="Times New Roman"/>
                <a:ea typeface="Times New Roman"/>
                <a:cs typeface="Arial"/>
              </a:rPr>
              <a:t>, </a:t>
            </a:r>
            <a:r>
              <a:rPr lang="en-US" b="1" dirty="0" smtClean="0">
                <a:solidFill>
                  <a:srgbClr val="00B050"/>
                </a:solidFill>
                <a:effectLst/>
                <a:latin typeface="Times New Roman"/>
                <a:ea typeface="Times New Roman"/>
                <a:cs typeface="Arial"/>
              </a:rPr>
              <a:t>increased blood pressure</a:t>
            </a:r>
            <a:r>
              <a:rPr lang="en-US" dirty="0" smtClean="0">
                <a:effectLst/>
                <a:latin typeface="Times New Roman"/>
                <a:ea typeface="Times New Roman"/>
                <a:cs typeface="Arial"/>
              </a:rPr>
              <a:t>, or </a:t>
            </a:r>
            <a:r>
              <a:rPr lang="en-US" b="1" dirty="0" smtClean="0">
                <a:solidFill>
                  <a:srgbClr val="002060"/>
                </a:solidFill>
                <a:effectLst/>
                <a:latin typeface="Times New Roman"/>
                <a:ea typeface="Times New Roman"/>
                <a:cs typeface="Arial"/>
              </a:rPr>
              <a:t>increased respiratory rate</a:t>
            </a:r>
            <a:r>
              <a:rPr lang="en-US" dirty="0" smtClean="0">
                <a:effectLst/>
                <a:latin typeface="Times New Roman"/>
                <a:ea typeface="Times New Roman"/>
                <a:cs typeface="Arial"/>
              </a:rPr>
              <a:t>. </a:t>
            </a:r>
          </a:p>
          <a:p>
            <a:pPr marL="0" marR="0" algn="just" fontAlgn="base">
              <a:lnSpc>
                <a:spcPct val="115000"/>
              </a:lnSpc>
              <a:spcBef>
                <a:spcPts val="0"/>
              </a:spcBef>
              <a:spcAft>
                <a:spcPts val="0"/>
              </a:spcAft>
            </a:pPr>
            <a:r>
              <a:rPr lang="en-US" b="1" dirty="0" smtClean="0">
                <a:effectLst/>
                <a:latin typeface="Times New Roman"/>
                <a:ea typeface="Times New Roman"/>
                <a:cs typeface="Arial"/>
              </a:rPr>
              <a:t>Lymphatic contractions</a:t>
            </a:r>
            <a:r>
              <a:rPr lang="en-US" dirty="0" smtClean="0">
                <a:effectLst/>
                <a:latin typeface="Times New Roman"/>
                <a:ea typeface="Times New Roman"/>
                <a:cs typeface="Arial"/>
              </a:rPr>
              <a:t> are thought to be the primary factor in lymphatic flow. </a:t>
            </a:r>
          </a:p>
          <a:p>
            <a:pPr marL="0" marR="0" algn="just" fontAlgn="base">
              <a:lnSpc>
                <a:spcPct val="115000"/>
              </a:lnSpc>
              <a:spcBef>
                <a:spcPts val="0"/>
              </a:spcBef>
              <a:spcAft>
                <a:spcPts val="0"/>
              </a:spcAft>
            </a:pPr>
            <a:r>
              <a:rPr lang="en-US" b="1" dirty="0" smtClean="0">
                <a:solidFill>
                  <a:srgbClr val="FF0000"/>
                </a:solidFill>
                <a:effectLst/>
                <a:latin typeface="Times New Roman"/>
                <a:ea typeface="Times New Roman"/>
                <a:cs typeface="Arial"/>
              </a:rPr>
              <a:t>The rate of contractions increases </a:t>
            </a:r>
            <a:r>
              <a:rPr lang="en-US" dirty="0" smtClean="0">
                <a:effectLst/>
                <a:latin typeface="Times New Roman"/>
                <a:ea typeface="Times New Roman"/>
                <a:cs typeface="Arial"/>
              </a:rPr>
              <a:t>as </a:t>
            </a:r>
            <a:r>
              <a:rPr lang="en-US" b="1" dirty="0" smtClean="0">
                <a:solidFill>
                  <a:srgbClr val="002060"/>
                </a:solidFill>
                <a:effectLst/>
                <a:latin typeface="Times New Roman"/>
                <a:ea typeface="Times New Roman"/>
                <a:cs typeface="Arial"/>
              </a:rPr>
              <a:t>the volume of lymph increases.</a:t>
            </a:r>
            <a:endParaRPr lang="en-US" sz="2400" b="1" dirty="0">
              <a:solidFill>
                <a:srgbClr val="002060"/>
              </a:solidFill>
              <a:ea typeface="Calibri"/>
              <a:cs typeface="Arial"/>
            </a:endParaRPr>
          </a:p>
        </p:txBody>
      </p:sp>
    </p:spTree>
    <p:extLst>
      <p:ext uri="{BB962C8B-B14F-4D97-AF65-F5344CB8AC3E}">
        <p14:creationId xmlns:p14="http://schemas.microsoft.com/office/powerpoint/2010/main" val="1517430698"/>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91440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b="1" dirty="0" smtClean="0">
                <a:latin typeface="Times New Roman" panose="02020603050405020304" pitchFamily="18" charset="0"/>
                <a:cs typeface="Times New Roman" panose="02020603050405020304" pitchFamily="18" charset="0"/>
              </a:rPr>
              <a:t>Mechanism altered blood flow</a:t>
            </a:r>
            <a:endParaRPr lang="en-US" b="1" dirty="0">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0" y="990600"/>
            <a:ext cx="9144000" cy="5867400"/>
          </a:xfrm>
        </p:spPr>
        <p:style>
          <a:lnRef idx="1">
            <a:schemeClr val="accent2"/>
          </a:lnRef>
          <a:fillRef idx="2">
            <a:schemeClr val="accent2"/>
          </a:fillRef>
          <a:effectRef idx="1">
            <a:schemeClr val="accent2"/>
          </a:effectRef>
          <a:fontRef idx="minor">
            <a:schemeClr val="dk1"/>
          </a:fontRef>
        </p:style>
        <p:txBody>
          <a:bodyPr/>
          <a:lstStyle/>
          <a:p>
            <a:r>
              <a:rPr lang="en-US" b="1" dirty="0" smtClean="0">
                <a:solidFill>
                  <a:srgbClr val="FF0000"/>
                </a:solidFill>
                <a:latin typeface="Times New Roman" panose="02020603050405020304" pitchFamily="18" charset="0"/>
                <a:cs typeface="Times New Roman" panose="02020603050405020304" pitchFamily="18" charset="0"/>
              </a:rPr>
              <a:t>First: Thrombosis</a:t>
            </a:r>
          </a:p>
          <a:p>
            <a:pPr marL="0" indent="0">
              <a:buNone/>
            </a:pPr>
            <a:r>
              <a:rPr lang="en-US" b="1" dirty="0">
                <a:solidFill>
                  <a:srgbClr val="FF0000"/>
                </a:solidFill>
                <a:latin typeface="Times New Roman" panose="02020603050405020304" pitchFamily="18" charset="0"/>
                <a:cs typeface="Times New Roman" panose="02020603050405020304" pitchFamily="18" charset="0"/>
              </a:rPr>
              <a:t> </a:t>
            </a:r>
            <a:r>
              <a:rPr lang="en-US" b="1" dirty="0" smtClean="0">
                <a:solidFill>
                  <a:srgbClr val="FF0000"/>
                </a:solidFill>
                <a:latin typeface="Times New Roman" panose="02020603050405020304" pitchFamily="18" charset="0"/>
                <a:cs typeface="Times New Roman" panose="02020603050405020304" pitchFamily="18" charset="0"/>
              </a:rPr>
              <a:t>Thrombosis cause blood flow slows and becomes turbulent .</a:t>
            </a:r>
          </a:p>
          <a:p>
            <a:r>
              <a:rPr lang="en-US" b="1" dirty="0" smtClean="0">
                <a:solidFill>
                  <a:srgbClr val="002060"/>
                </a:solidFill>
                <a:latin typeface="Times New Roman" panose="02020603050405020304" pitchFamily="18" charset="0"/>
                <a:cs typeface="Times New Roman" panose="02020603050405020304" pitchFamily="18" charset="0"/>
              </a:rPr>
              <a:t>Second: Inflammation in vein(phlebitis) with clot.</a:t>
            </a:r>
          </a:p>
          <a:p>
            <a:r>
              <a:rPr lang="en-US" b="1" dirty="0" smtClean="0">
                <a:solidFill>
                  <a:srgbClr val="002060"/>
                </a:solidFill>
                <a:latin typeface="Times New Roman" panose="02020603050405020304" pitchFamily="18" charset="0"/>
                <a:cs typeface="Times New Roman" panose="02020603050405020304" pitchFamily="18" charset="0"/>
              </a:rPr>
              <a:t>Third: Blood vessels obstruction in arteries or veins </a:t>
            </a:r>
            <a:r>
              <a:rPr lang="en-US" b="1" dirty="0" smtClean="0">
                <a:latin typeface="Times New Roman" panose="02020603050405020304" pitchFamily="18" charset="0"/>
                <a:cs typeface="Times New Roman" panose="02020603050405020304" pitchFamily="18" charset="0"/>
              </a:rPr>
              <a:t>.</a:t>
            </a:r>
          </a:p>
          <a:p>
            <a:r>
              <a:rPr lang="en-US" b="1" dirty="0" smtClean="0">
                <a:solidFill>
                  <a:srgbClr val="00B050"/>
                </a:solidFill>
                <a:latin typeface="Times New Roman" panose="02020603050405020304" pitchFamily="18" charset="0"/>
                <a:cs typeface="Times New Roman" panose="02020603050405020304" pitchFamily="18" charset="0"/>
              </a:rPr>
              <a:t>Fourth :Embolus(traveling clot) produced by other causes like</a:t>
            </a:r>
            <a:r>
              <a:rPr lang="en-US" b="1" dirty="0" smtClean="0">
                <a:latin typeface="Times New Roman" panose="02020603050405020304" pitchFamily="18" charset="0"/>
                <a:cs typeface="Times New Roman" panose="02020603050405020304" pitchFamily="18" charset="0"/>
              </a:rPr>
              <a:t>  fat , air ,amniotic fluid ,Infection exudate and Malignant neoplasms</a:t>
            </a:r>
          </a:p>
          <a:p>
            <a:r>
              <a:rPr lang="en-US" b="1" dirty="0" smtClean="0">
                <a:solidFill>
                  <a:srgbClr val="C00000"/>
                </a:solidFill>
                <a:latin typeface="Times New Roman" panose="02020603050405020304" pitchFamily="18" charset="0"/>
                <a:cs typeface="Times New Roman" panose="02020603050405020304" pitchFamily="18" charset="0"/>
              </a:rPr>
              <a:t>Fifth: </a:t>
            </a:r>
            <a:r>
              <a:rPr lang="en-US" b="1" dirty="0" err="1" smtClean="0">
                <a:solidFill>
                  <a:srgbClr val="C00000"/>
                </a:solidFill>
                <a:latin typeface="Times New Roman" panose="02020603050405020304" pitchFamily="18" charset="0"/>
                <a:cs typeface="Times New Roman" panose="02020603050405020304" pitchFamily="18" charset="0"/>
              </a:rPr>
              <a:t>vassospasm</a:t>
            </a:r>
            <a:r>
              <a:rPr lang="en-US" b="1" dirty="0" smtClean="0">
                <a:solidFill>
                  <a:srgbClr val="C00000"/>
                </a:solidFill>
                <a:latin typeface="Times New Roman" panose="02020603050405020304" pitchFamily="18" charset="0"/>
                <a:cs typeface="Times New Roman" panose="02020603050405020304" pitchFamily="18" charset="0"/>
              </a:rPr>
              <a:t> ,sudden construction</a:t>
            </a:r>
          </a:p>
        </p:txBody>
      </p:sp>
    </p:spTree>
    <p:extLst>
      <p:ext uri="{BB962C8B-B14F-4D97-AF65-F5344CB8AC3E}">
        <p14:creationId xmlns:p14="http://schemas.microsoft.com/office/powerpoint/2010/main" val="3777605994"/>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83820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b="1" dirty="0" smtClean="0">
                <a:latin typeface="Times New Roman" panose="02020603050405020304" pitchFamily="18" charset="0"/>
                <a:cs typeface="Times New Roman" panose="02020603050405020304" pitchFamily="18" charset="0"/>
              </a:rPr>
              <a:t>Results</a:t>
            </a:r>
            <a:endParaRPr lang="en-US" b="1" dirty="0">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0" y="838200"/>
            <a:ext cx="9144000" cy="6019800"/>
          </a:xfrm>
        </p:spPr>
        <p:style>
          <a:lnRef idx="1">
            <a:schemeClr val="accent2"/>
          </a:lnRef>
          <a:fillRef idx="2">
            <a:schemeClr val="accent2"/>
          </a:fillRef>
          <a:effectRef idx="1">
            <a:schemeClr val="accent2"/>
          </a:effectRef>
          <a:fontRef idx="minor">
            <a:schemeClr val="dk1"/>
          </a:fontRef>
        </p:style>
        <p:txBody>
          <a:bodyPr/>
          <a:lstStyle/>
          <a:p>
            <a:pPr marL="0" indent="0" algn="just">
              <a:buNone/>
            </a:pPr>
            <a:r>
              <a:rPr lang="en-US" b="1" dirty="0" smtClean="0">
                <a:latin typeface="Times New Roman" panose="02020603050405020304" pitchFamily="18" charset="0"/>
                <a:cs typeface="Times New Roman" panose="02020603050405020304" pitchFamily="18" charset="0"/>
              </a:rPr>
              <a:t>      </a:t>
            </a:r>
            <a:r>
              <a:rPr lang="en-US" b="1" dirty="0" smtClean="0">
                <a:solidFill>
                  <a:srgbClr val="002060"/>
                </a:solidFill>
                <a:latin typeface="Times New Roman" panose="02020603050405020304" pitchFamily="18" charset="0"/>
                <a:cs typeface="Times New Roman" panose="02020603050405020304" pitchFamily="18" charset="0"/>
              </a:rPr>
              <a:t>The causes that altered blood flow lead to reduction in blood flow and impairs the ability to transport gasses and nutrient to body tissues resulting in</a:t>
            </a:r>
            <a:endParaRPr lang="en-US" b="1" dirty="0" smtClean="0">
              <a:latin typeface="Times New Roman" panose="02020603050405020304" pitchFamily="18" charset="0"/>
              <a:cs typeface="Times New Roman" panose="02020603050405020304" pitchFamily="18" charset="0"/>
            </a:endParaRPr>
          </a:p>
          <a:p>
            <a:pPr marL="0" indent="0" algn="ctr">
              <a:buNone/>
            </a:pPr>
            <a:r>
              <a:rPr lang="en-US" sz="4800" b="1" dirty="0" smtClean="0">
                <a:latin typeface="Times New Roman" panose="02020603050405020304" pitchFamily="18" charset="0"/>
                <a:cs typeface="Times New Roman" panose="02020603050405020304" pitchFamily="18" charset="0"/>
              </a:rPr>
              <a:t>Hypoxia </a:t>
            </a:r>
          </a:p>
          <a:p>
            <a:pPr marL="0" indent="0" algn="ctr">
              <a:buNone/>
            </a:pPr>
            <a:r>
              <a:rPr lang="en-US" sz="4800" b="1" dirty="0" smtClean="0">
                <a:latin typeface="Times New Roman" panose="02020603050405020304" pitchFamily="18" charset="0"/>
                <a:cs typeface="Times New Roman" panose="02020603050405020304" pitchFamily="18" charset="0"/>
              </a:rPr>
              <a:t>Ischemia</a:t>
            </a:r>
          </a:p>
          <a:p>
            <a:pPr marL="0" indent="0" algn="ctr">
              <a:buNone/>
            </a:pPr>
            <a:r>
              <a:rPr lang="en-US" sz="4800" b="1" dirty="0" smtClean="0">
                <a:latin typeface="Times New Roman" panose="02020603050405020304" pitchFamily="18" charset="0"/>
                <a:cs typeface="Times New Roman" panose="02020603050405020304" pitchFamily="18" charset="0"/>
              </a:rPr>
              <a:t>      venous engorgement and obstruction</a:t>
            </a:r>
            <a:endParaRPr lang="en-US" sz="4800" b="1" dirty="0">
              <a:latin typeface="Times New Roman" panose="02020603050405020304" pitchFamily="18" charset="0"/>
              <a:cs typeface="Times New Roman" panose="02020603050405020304" pitchFamily="18" charset="0"/>
            </a:endParaRPr>
          </a:p>
        </p:txBody>
      </p:sp>
      <p:sp>
        <p:nvSpPr>
          <p:cNvPr id="4" name="عنوان 1"/>
          <p:cNvSpPr txBox="1">
            <a:spLocks/>
          </p:cNvSpPr>
          <p:nvPr/>
        </p:nvSpPr>
        <p:spPr>
          <a:xfrm>
            <a:off x="0" y="0"/>
            <a:ext cx="9144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b="1" smtClean="0">
                <a:latin typeface="Times New Roman" panose="02020603050405020304" pitchFamily="18" charset="0"/>
                <a:cs typeface="Times New Roman" panose="02020603050405020304" pitchFamily="18" charset="0"/>
              </a:rPr>
              <a:t>Mechanism altered blood flow</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4449166"/>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heel(1)">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heel(1)">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526</Words>
  <Application>Microsoft Office PowerPoint</Application>
  <PresentationFormat>عرض على الشاشة (3:4)‏</PresentationFormat>
  <Paragraphs>88</Paragraphs>
  <Slides>17</Slides>
  <Notes>1</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نسق Office</vt:lpstr>
      <vt:lpstr>عرض تقديمي في PowerPoint</vt:lpstr>
      <vt:lpstr>عرض تقديمي في PowerPoint</vt:lpstr>
      <vt:lpstr>Control of Flow</vt:lpstr>
      <vt:lpstr>Extrinsic Mechanisms</vt:lpstr>
      <vt:lpstr>Extrinsic Mechanisms</vt:lpstr>
      <vt:lpstr>  Intrinsic Mechanisms  </vt:lpstr>
      <vt:lpstr>Control of Lymphatic Flow</vt:lpstr>
      <vt:lpstr>Mechanism altered blood flow</vt:lpstr>
      <vt:lpstr>Results</vt:lpstr>
      <vt:lpstr>Mechanism altered blood flow</vt:lpstr>
      <vt:lpstr>Mechanism altered blood flow</vt:lpstr>
      <vt:lpstr>Blood pressure </vt:lpstr>
      <vt:lpstr>hypotension&amp; Hypertension</vt:lpstr>
      <vt:lpstr> Mean arterial pressure </vt:lpstr>
      <vt:lpstr>Mean systemic pressure </vt:lpstr>
      <vt:lpstr>Regulation of  blood pressure</vt:lpstr>
      <vt:lpstr>Regulation of  blood pressure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 wasfi</dc:creator>
  <cp:lastModifiedBy>Dr wasfi</cp:lastModifiedBy>
  <cp:revision>20</cp:revision>
  <dcterms:created xsi:type="dcterms:W3CDTF">2018-03-26T18:01:06Z</dcterms:created>
  <dcterms:modified xsi:type="dcterms:W3CDTF">2018-04-15T13:16:56Z</dcterms:modified>
</cp:coreProperties>
</file>