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2664296"/>
          </a:xfrm>
        </p:spPr>
        <p:txBody>
          <a:bodyPr>
            <a:noAutofit/>
          </a:bodyPr>
          <a:lstStyle/>
          <a:p>
            <a:pPr algn="ctr"/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Old Antic Outline Shaded" pitchFamily="2" charset="-78"/>
              </a:rPr>
              <a:t>ENGLISH GRAMMAR 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>النحو الانجليزي </a:t>
            </a:r>
            <a:endParaRPr lang="ar-IQ" sz="6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Old Antic Outline Shad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596336" cy="1584176"/>
          </a:xfrm>
        </p:spPr>
        <p:txBody>
          <a:bodyPr>
            <a:noAutofit/>
          </a:bodyPr>
          <a:lstStyle/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للمرحلة الاولى في قسم اللغة الانجليزية</a:t>
            </a:r>
          </a:p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كلية التربية للعلوم الانسانية</a:t>
            </a:r>
            <a:r>
              <a:rPr lang="ar-IQ" sz="1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en-US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2019- 2020</a:t>
            </a:r>
            <a:endParaRPr lang="ar-IQ" sz="2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179512" y="5301208"/>
            <a:ext cx="1728192" cy="13681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3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buNone/>
              <a:tabLst>
                <a:tab pos="6994525" algn="l"/>
              </a:tabLst>
            </a:pPr>
            <a:r>
              <a:rPr lang="en-US" sz="3200" b="1" dirty="0" smtClean="0"/>
              <a:t>Verbs that are not used in the continuous form</a:t>
            </a:r>
          </a:p>
          <a:p>
            <a:pPr algn="just" rtl="0">
              <a:buNone/>
              <a:tabLst>
                <a:tab pos="6994525" algn="l"/>
              </a:tabLst>
            </a:pPr>
            <a:r>
              <a:rPr lang="en-US" sz="2400" dirty="0" smtClean="0"/>
              <a:t>Some verbs are not used in the continuous form since they refer to states rather than actions or processes, as such they are used in the present simple.</a:t>
            </a:r>
          </a:p>
          <a:p>
            <a:pPr algn="just" rtl="0">
              <a:buFont typeface="Wingdings" pitchFamily="2" charset="2"/>
              <a:buChar char="v"/>
              <a:tabLst>
                <a:tab pos="6994525" algn="l"/>
              </a:tabLst>
            </a:pPr>
            <a:r>
              <a:rPr lang="en-US" sz="2400" dirty="0" smtClean="0"/>
              <a:t> verbs of senses/perception (see, hear, smell, taste)</a:t>
            </a:r>
          </a:p>
          <a:p>
            <a:pPr algn="just" rtl="0">
              <a:buNone/>
              <a:tabLst>
                <a:tab pos="6994525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I see a rat in the grass. </a:t>
            </a:r>
            <a:r>
              <a:rPr lang="en-US" sz="2400" dirty="0" smtClean="0">
                <a:solidFill>
                  <a:srgbClr val="00B050"/>
                </a:solidFill>
              </a:rPr>
              <a:t>Or</a:t>
            </a:r>
            <a:r>
              <a:rPr lang="en-US" sz="2400" dirty="0" smtClean="0">
                <a:solidFill>
                  <a:srgbClr val="FF0000"/>
                </a:solidFill>
              </a:rPr>
              <a:t> I can see a rat in the grass</a:t>
            </a:r>
          </a:p>
          <a:p>
            <a:pPr algn="just" rtl="0">
              <a:buNone/>
              <a:tabLst>
                <a:tab pos="6994525" algn="l"/>
              </a:tabLst>
            </a:pPr>
            <a:r>
              <a:rPr lang="en-US" sz="2400" dirty="0" smtClean="0">
                <a:solidFill>
                  <a:srgbClr val="00B050"/>
                </a:solidFill>
              </a:rPr>
              <a:t>But not </a:t>
            </a:r>
            <a:r>
              <a:rPr lang="en-US" sz="2400" dirty="0" smtClean="0">
                <a:solidFill>
                  <a:srgbClr val="FF0000"/>
                </a:solidFill>
              </a:rPr>
              <a:t>I am seeing a rat in the grass.</a:t>
            </a:r>
          </a:p>
          <a:p>
            <a:pPr algn="just" rtl="0">
              <a:buNone/>
              <a:tabLst>
                <a:tab pos="6994525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Present continuous tense</a:t>
            </a:r>
            <a:br>
              <a:rPr lang="en-US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Algerian" pitchFamily="82" charset="0"/>
              </a:rPr>
              <a:t>part two</a:t>
            </a:r>
            <a:endParaRPr lang="ar-IQ" u="sng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verbs that refer to opinions and mental states such as, forget, imagine, know, </a:t>
            </a:r>
            <a:r>
              <a:rPr lang="en-US" sz="2800" dirty="0" err="1" smtClean="0"/>
              <a:t>realise</a:t>
            </a:r>
            <a:r>
              <a:rPr lang="en-US" sz="2800" dirty="0" smtClean="0"/>
              <a:t>, remember, understand, mean,…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 believe in God </a:t>
            </a:r>
            <a:r>
              <a:rPr lang="en-US" sz="2800" dirty="0" smtClean="0">
                <a:solidFill>
                  <a:srgbClr val="00B050"/>
                </a:solidFill>
              </a:rPr>
              <a:t>not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 am believing in God.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/>
              <a:t>Verbs of emotions and desires such as, like, hope, envy, regret, need, wish,….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She loves her cat </a:t>
            </a:r>
            <a:r>
              <a:rPr lang="en-US" sz="2800" dirty="0" smtClean="0">
                <a:solidFill>
                  <a:srgbClr val="00B050"/>
                </a:solidFill>
              </a:rPr>
              <a:t>not</a:t>
            </a:r>
            <a:r>
              <a:rPr lang="en-US" sz="2800" dirty="0" smtClean="0">
                <a:solidFill>
                  <a:srgbClr val="FF0000"/>
                </a:solidFill>
              </a:rPr>
              <a:t> she is loving her cat.</a:t>
            </a:r>
          </a:p>
          <a:p>
            <a:pPr algn="l" rtl="0"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Verbs that indicate measurement, like: contain, cost, hold, measure, weigh… and verbs that indicate possession such as, own, belong, have, ….</a:t>
            </a:r>
          </a:p>
          <a:p>
            <a:pPr algn="just" rtl="0">
              <a:buFont typeface="Wingdings" pitchFamily="2" charset="2"/>
              <a:buChar char="v"/>
            </a:pPr>
            <a:endParaRPr lang="ar-IQ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The room contains 100 students.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…is containing…</a:t>
            </a:r>
          </a:p>
          <a:p>
            <a:pPr algn="l" rtl="0">
              <a:buFont typeface="Wingdings" pitchFamily="2" charset="2"/>
              <a:buChar char="v"/>
            </a:pP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 smtClean="0">
                <a:solidFill>
                  <a:srgbClr val="00B0F0"/>
                </a:solidFill>
                <a:latin typeface="Algerian" pitchFamily="82" charset="0"/>
              </a:rPr>
              <a:t>Think</a:t>
            </a:r>
            <a:endParaRPr lang="en-US" sz="3600" b="1" dirty="0" smtClean="0">
              <a:solidFill>
                <a:srgbClr val="00B0F0"/>
              </a:solidFill>
              <a:latin typeface="Algerian" pitchFamily="82" charset="0"/>
            </a:endParaRPr>
          </a:p>
          <a:p>
            <a:pPr algn="l" rtl="0"/>
            <a:r>
              <a:rPr lang="en-US" dirty="0" smtClean="0"/>
              <a:t>When it means (believe), it cannot be used in the continuous form.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think you are smart. </a:t>
            </a:r>
            <a:r>
              <a:rPr lang="en-US" dirty="0" smtClean="0">
                <a:solidFill>
                  <a:srgbClr val="00B050"/>
                </a:solidFill>
              </a:rPr>
              <a:t>I believe…..</a:t>
            </a:r>
          </a:p>
          <a:p>
            <a:pPr algn="l" rtl="0"/>
            <a:r>
              <a:rPr lang="en-US" dirty="0" smtClean="0"/>
              <a:t>When </a:t>
            </a:r>
            <a:r>
              <a:rPr lang="en-US" dirty="0" smtClean="0">
                <a:solidFill>
                  <a:srgbClr val="00B050"/>
                </a:solidFill>
              </a:rPr>
              <a:t>think</a:t>
            </a:r>
            <a:r>
              <a:rPr lang="en-US" dirty="0" smtClean="0"/>
              <a:t> means using mental ability to take a decision, it can be used in the continuous form.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am thinking of resigning. </a:t>
            </a: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Verbs that can be use in the </a:t>
            </a:r>
            <a:r>
              <a:rPr lang="en-US" sz="3200" dirty="0" err="1" smtClean="0">
                <a:solidFill>
                  <a:srgbClr val="FF0000"/>
                </a:solidFill>
                <a:latin typeface="Algerian" pitchFamily="82" charset="0"/>
              </a:rPr>
              <a:t>presnt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 simple and continuous</a:t>
            </a:r>
            <a:endParaRPr lang="ar-IQ" sz="3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Have </a:t>
            </a:r>
          </a:p>
          <a:p>
            <a:pPr algn="l" rtl="0"/>
            <a:r>
              <a:rPr lang="en-US" dirty="0" smtClean="0"/>
              <a:t>When it means possess or contain, it cannot be used in the continuous form, otherwise it can be used in the continuous from.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am having dinner with a friend. </a:t>
            </a:r>
            <a:r>
              <a:rPr lang="en-US" dirty="0" smtClean="0">
                <a:solidFill>
                  <a:srgbClr val="00B050"/>
                </a:solidFill>
              </a:rPr>
              <a:t>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have a car    </a:t>
            </a:r>
            <a:r>
              <a:rPr lang="en-US" dirty="0" smtClean="0">
                <a:solidFill>
                  <a:srgbClr val="00B050"/>
                </a:solidFill>
              </a:rPr>
              <a:t>not     </a:t>
            </a:r>
            <a:r>
              <a:rPr lang="en-US" dirty="0" smtClean="0">
                <a:solidFill>
                  <a:srgbClr val="FF0000"/>
                </a:solidFill>
              </a:rPr>
              <a:t> I am having a car.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Look and feel</a:t>
            </a:r>
          </a:p>
          <a:p>
            <a:pPr algn="l" rtl="0"/>
            <a:r>
              <a:rPr lang="en-US" dirty="0" smtClean="0"/>
              <a:t>They can be used in both the present simple and the present continuous.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feel tired now.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am feeling tired now.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See </a:t>
            </a:r>
          </a:p>
          <a:p>
            <a:pPr algn="l" rtl="0"/>
            <a:r>
              <a:rPr lang="en-US" dirty="0" smtClean="0"/>
              <a:t>When it means meet, it can be used in the continuous form.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am seeing an old friend today.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                 am</a:t>
            </a:r>
          </a:p>
          <a:p>
            <a:pPr algn="l" rtl="0"/>
            <a:r>
              <a:rPr lang="en-US" dirty="0" smtClean="0"/>
              <a:t>subject        is         being…</a:t>
            </a:r>
          </a:p>
          <a:p>
            <a:pPr algn="l" rtl="0"/>
            <a:r>
              <a:rPr lang="en-US" dirty="0" smtClean="0"/>
              <a:t>                  are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This structure is used to say how somebody is acting or behaving temporarily. This form is used only with actions and </a:t>
            </a:r>
            <a:r>
              <a:rPr lang="en-US" dirty="0" err="1" smtClean="0"/>
              <a:t>behaviours</a:t>
            </a:r>
            <a:r>
              <a:rPr lang="en-US" dirty="0" smtClean="0"/>
              <a:t> not with feeling.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0"/>
            <a:r>
              <a:rPr lang="en-US" u="sng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the continuous form of </a:t>
            </a:r>
            <a:r>
              <a:rPr lang="en-US" u="sng" dirty="0" smtClean="0">
                <a:solidFill>
                  <a:srgbClr val="00B050"/>
                </a:solidFill>
                <a:latin typeface="Algerian" pitchFamily="82" charset="0"/>
              </a:rPr>
              <a:t>be</a:t>
            </a:r>
            <a:endParaRPr lang="ar-IQ" u="sng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339752" y="1628800"/>
            <a:ext cx="432048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ight Brace 4"/>
          <p:cNvSpPr/>
          <p:nvPr/>
        </p:nvSpPr>
        <p:spPr>
          <a:xfrm>
            <a:off x="3491880" y="1628800"/>
            <a:ext cx="432048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He is generous.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[he always behaves generously. He is a generous person]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He is being generous.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[ he is not a generous person, but this time he behaves generously]</a:t>
            </a:r>
            <a:endParaRPr lang="ar-IQ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</TotalTime>
  <Words>439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ENGLISH GRAMMAR   النحو الانجليزي </vt:lpstr>
      <vt:lpstr>Present continuous tense part two</vt:lpstr>
      <vt:lpstr>Slide 3</vt:lpstr>
      <vt:lpstr>Slide 4</vt:lpstr>
      <vt:lpstr>Verbs that can be use in the presnt simple and continuous</vt:lpstr>
      <vt:lpstr>Slide 6</vt:lpstr>
      <vt:lpstr>Slide 7</vt:lpstr>
      <vt:lpstr> the continuous form of be</vt:lpstr>
      <vt:lpstr>Slide 9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الانجليزي</dc:title>
  <dc:creator>toshiba</dc:creator>
  <cp:lastModifiedBy>home</cp:lastModifiedBy>
  <cp:revision>47</cp:revision>
  <dcterms:created xsi:type="dcterms:W3CDTF">2017-12-27T17:47:39Z</dcterms:created>
  <dcterms:modified xsi:type="dcterms:W3CDTF">2020-03-04T15:08:23Z</dcterms:modified>
</cp:coreProperties>
</file>