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R.Ahmed Saker 2O14" initials="DS2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10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5D9B1B-ECC5-46FA-AF8A-66E3317DB2AD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2C7575-22F0-47D0-A68B-2200631A6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63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C7575-22F0-47D0-A68B-2200631A605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337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</a:t>
            </a:r>
            <a:r>
              <a:rPr lang="en-US" b="1" dirty="0"/>
              <a:t>Neurodegenerative diseases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Dr</a:t>
            </a:r>
            <a:endParaRPr lang="en-US" dirty="0" smtClean="0"/>
          </a:p>
          <a:p>
            <a:r>
              <a:rPr lang="en-US" dirty="0" smtClean="0"/>
              <a:t>Nadheerah F Neamah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61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95250"/>
            <a:ext cx="9372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Adverse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effects: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Diarrhoea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postural hypotension, nausea, anorexia, dyskinesia,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hallucinations, and sleep disorders.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Fulminating hepatic necrosis is associated with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Tolcapone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Entacapone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does not exhibit this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toxicity(largely replaced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Tolcapone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Dopamine Receptor Agonists: </a:t>
            </a: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Ergot derivatives: bromocriptine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(D2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and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pergolide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(D1 and D2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agents have durations of action longer than that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levodopa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thus have been effective in patients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exhibiting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fluctuations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their response 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levodopa.L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-DOPA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sparing - useful to delay use of L-DOPA in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younger patients</a:t>
            </a:r>
          </a:p>
          <a:p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Pergolide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the more potent, while </a:t>
            </a:r>
            <a:r>
              <a:rPr lang="en-US" sz="2400" dirty="0"/>
              <a:t>Bromocriptine, in addition to being used to treat Parkinson’s disease, it is the drug of choice to treat cases of </a:t>
            </a:r>
            <a:r>
              <a:rPr lang="en-US" sz="2400" dirty="0" err="1"/>
              <a:t>hyperprolactiemia</a:t>
            </a:r>
            <a:endParaRPr lang="en-US" sz="2400" dirty="0"/>
          </a:p>
          <a:p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9945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8991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Non </a:t>
            </a:r>
            <a:r>
              <a:rPr lang="en-US" sz="2400" b="1" dirty="0"/>
              <a:t>ergot derivatives</a:t>
            </a:r>
          </a:p>
          <a:p>
            <a:r>
              <a:rPr lang="en-US" sz="2400" b="1" dirty="0" err="1" smtClean="0"/>
              <a:t>Pramipexole</a:t>
            </a:r>
            <a:r>
              <a:rPr lang="en-US" sz="2400" b="1" dirty="0" smtClean="0"/>
              <a:t> and </a:t>
            </a:r>
            <a:r>
              <a:rPr lang="en-US" sz="2400" b="1" dirty="0" err="1" smtClean="0"/>
              <a:t>Ropinirole</a:t>
            </a:r>
            <a:r>
              <a:rPr lang="en-US" sz="2400" b="1" dirty="0" smtClean="0"/>
              <a:t> </a:t>
            </a:r>
          </a:p>
          <a:p>
            <a:r>
              <a:rPr lang="en-US" sz="2400" dirty="0" smtClean="0"/>
              <a:t>They </a:t>
            </a:r>
            <a:r>
              <a:rPr lang="en-US" sz="2400" dirty="0"/>
              <a:t>alleviate the motor deficits in both: patient who </a:t>
            </a:r>
            <a:r>
              <a:rPr lang="en-US" sz="2400" dirty="0" smtClean="0"/>
              <a:t>have never </a:t>
            </a:r>
            <a:r>
              <a:rPr lang="en-US" sz="2400" dirty="0"/>
              <a:t>been treated with levodopa and patients </a:t>
            </a:r>
            <a:r>
              <a:rPr lang="en-US" sz="2400" dirty="0" smtClean="0"/>
              <a:t>with advanced </a:t>
            </a:r>
            <a:r>
              <a:rPr lang="en-US" sz="2400" dirty="0"/>
              <a:t>Parkinson disease taking levodopa</a:t>
            </a:r>
            <a:r>
              <a:rPr lang="en-US" sz="2400" dirty="0" smtClean="0"/>
              <a:t>.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CI: </a:t>
            </a:r>
          </a:p>
          <a:p>
            <a:r>
              <a:rPr lang="en-US" sz="2400" b="1" dirty="0" smtClean="0"/>
              <a:t>Cimetidine</a:t>
            </a:r>
            <a:r>
              <a:rPr lang="en-US" sz="2400" dirty="0"/>
              <a:t>, which inhibits renal tubular secretion of organic</a:t>
            </a:r>
          </a:p>
          <a:p>
            <a:r>
              <a:rPr lang="en-US" sz="2400" dirty="0"/>
              <a:t>bases, increases the half-life of </a:t>
            </a:r>
            <a:r>
              <a:rPr lang="en-US" sz="2400" dirty="0" err="1"/>
              <a:t>pramipexole</a:t>
            </a:r>
            <a:r>
              <a:rPr lang="en-US" sz="2400" dirty="0"/>
              <a:t> by 40%.</a:t>
            </a:r>
          </a:p>
          <a:p>
            <a:r>
              <a:rPr lang="en-US" sz="2400" dirty="0" smtClean="0"/>
              <a:t> </a:t>
            </a:r>
            <a:r>
              <a:rPr lang="en-US" sz="2400" b="1" dirty="0"/>
              <a:t>Fluoroquinolone</a:t>
            </a:r>
            <a:r>
              <a:rPr lang="en-US" sz="2400" dirty="0"/>
              <a:t> antibiotics inhibit the metabolism </a:t>
            </a:r>
            <a:r>
              <a:rPr lang="en-US" sz="2400" dirty="0" smtClean="0"/>
              <a:t>of </a:t>
            </a:r>
            <a:r>
              <a:rPr lang="en-US" sz="2400" dirty="0" err="1" smtClean="0"/>
              <a:t>ropinirole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327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" y="133350"/>
            <a:ext cx="9067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Amantadine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release of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dopamine , Blockading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cholinergic receptors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NMDA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receptors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Compared to L-dopa, Amantadine is less efficacious, tolerance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develops more rapidly and has fewer side effects.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Compared to anticholinergic, Amantadine has little effect on tremor,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is more effective against rigidity and bradykinesia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Antimuscarinic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agents: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benztropine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Trihexphenidyl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benzhexol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biperiden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They are much less efficacious than levodopa and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play only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adjuvant role in Parkinsonism therapy.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Mood changes, xerostomia and visual problems</a:t>
            </a:r>
          </a:p>
        </p:txBody>
      </p:sp>
    </p:spTree>
    <p:extLst>
      <p:ext uri="{BB962C8B-B14F-4D97-AF65-F5344CB8AC3E}">
        <p14:creationId xmlns:p14="http://schemas.microsoft.com/office/powerpoint/2010/main" val="41540991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9067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                           DRUGS </a:t>
            </a:r>
            <a:r>
              <a:rPr lang="en-US" sz="2400" b="1" dirty="0"/>
              <a:t>FOR </a:t>
            </a:r>
            <a:r>
              <a:rPr lang="en-US" sz="2400" b="1" dirty="0" smtClean="0"/>
              <a:t>ALZHEIMER’S</a:t>
            </a:r>
          </a:p>
          <a:p>
            <a:r>
              <a:rPr lang="en-US" sz="2400" b="1" dirty="0"/>
              <a:t>Alzheimer’s disease; </a:t>
            </a:r>
            <a:r>
              <a:rPr lang="en-US" sz="2400" dirty="0"/>
              <a:t>progressive loss of memory and disordered</a:t>
            </a:r>
          </a:p>
          <a:p>
            <a:r>
              <a:rPr lang="en-US" sz="2400" dirty="0"/>
              <a:t>cognitive function.</a:t>
            </a:r>
          </a:p>
          <a:p>
            <a:r>
              <a:rPr lang="en-US" sz="2400" b="1" dirty="0" smtClean="0"/>
              <a:t>Pathophysiology: </a:t>
            </a:r>
            <a:r>
              <a:rPr lang="en-US" sz="2400" dirty="0"/>
              <a:t>Cholinergic transmission decreased </a:t>
            </a:r>
            <a:r>
              <a:rPr lang="en-US" sz="2400" dirty="0" smtClean="0"/>
              <a:t>in Alzheimer’s</a:t>
            </a:r>
            <a:r>
              <a:rPr lang="en-US" sz="2400" dirty="0"/>
              <a:t>,</a:t>
            </a:r>
          </a:p>
          <a:p>
            <a:r>
              <a:rPr lang="en-US" sz="2400" b="1" dirty="0" smtClean="0"/>
              <a:t>Treatment </a:t>
            </a:r>
            <a:r>
              <a:rPr lang="en-US" sz="2400" b="1" dirty="0" err="1" smtClean="0"/>
              <a:t>Stratigies</a:t>
            </a:r>
            <a:r>
              <a:rPr lang="en-US" sz="2400" b="1" dirty="0" smtClean="0"/>
              <a:t>: </a:t>
            </a:r>
            <a:r>
              <a:rPr lang="en-US" sz="2400" dirty="0"/>
              <a:t>current therapies are aimed at:</a:t>
            </a:r>
          </a:p>
          <a:p>
            <a:r>
              <a:rPr lang="en-US" sz="2400" b="1" dirty="0" smtClean="0"/>
              <a:t>either</a:t>
            </a:r>
            <a:r>
              <a:rPr lang="en-US" sz="2400" dirty="0" smtClean="0"/>
              <a:t> </a:t>
            </a:r>
            <a:r>
              <a:rPr lang="en-US" sz="2400" dirty="0"/>
              <a:t>improving cholinergic transmission within the CNS</a:t>
            </a:r>
          </a:p>
          <a:p>
            <a:r>
              <a:rPr lang="en-US" sz="2400" b="1" dirty="0" smtClean="0"/>
              <a:t>or</a:t>
            </a:r>
            <a:r>
              <a:rPr lang="en-US" sz="2400" dirty="0" smtClean="0"/>
              <a:t> </a:t>
            </a:r>
            <a:r>
              <a:rPr lang="en-US" sz="2400" dirty="0"/>
              <a:t>preventing the excitotoxicity actions of </a:t>
            </a:r>
            <a:r>
              <a:rPr lang="en-US" sz="2400" b="1" i="1" dirty="0"/>
              <a:t>N</a:t>
            </a:r>
            <a:r>
              <a:rPr lang="en-US" sz="2400" b="1" dirty="0"/>
              <a:t>-methyl-D-aspartate</a:t>
            </a:r>
            <a:r>
              <a:rPr lang="en-US" sz="2400" dirty="0"/>
              <a:t> </a:t>
            </a:r>
            <a:r>
              <a:rPr lang="en-US" sz="2400" dirty="0" smtClean="0"/>
              <a:t>(NMDA)</a:t>
            </a:r>
            <a:r>
              <a:rPr lang="en-US" sz="2400" dirty="0" smtClean="0"/>
              <a:t>glutamate</a:t>
            </a:r>
            <a:r>
              <a:rPr lang="en-US" sz="2400" dirty="0" smtClean="0"/>
              <a:t> </a:t>
            </a:r>
            <a:r>
              <a:rPr lang="en-US" sz="2400" dirty="0" smtClean="0"/>
              <a:t>receptors </a:t>
            </a:r>
            <a:r>
              <a:rPr lang="en-US" sz="2400" dirty="0"/>
              <a:t>in selected brain areas</a:t>
            </a:r>
            <a:r>
              <a:rPr lang="en-US" sz="2400" dirty="0" smtClean="0"/>
              <a:t>.</a:t>
            </a:r>
          </a:p>
          <a:p>
            <a:r>
              <a:rPr lang="en-US" sz="2400" b="1" dirty="0"/>
              <a:t>I. Acetylcholinesterase </a:t>
            </a:r>
            <a:r>
              <a:rPr lang="en-US" sz="2400" b="1" dirty="0" smtClean="0"/>
              <a:t>inhibitors: </a:t>
            </a:r>
            <a:r>
              <a:rPr lang="en-US" sz="2400" dirty="0" smtClean="0"/>
              <a:t>e.g</a:t>
            </a:r>
            <a:r>
              <a:rPr lang="en-US" sz="2400" dirty="0"/>
              <a:t>., </a:t>
            </a:r>
            <a:r>
              <a:rPr lang="en-US" sz="2400" dirty="0" smtClean="0"/>
              <a:t>Donepezil</a:t>
            </a:r>
            <a:r>
              <a:rPr lang="en-US" sz="2400" dirty="0"/>
              <a:t>, </a:t>
            </a:r>
            <a:r>
              <a:rPr lang="en-US" sz="2400" dirty="0" err="1"/>
              <a:t>rivastigmine</a:t>
            </a:r>
            <a:r>
              <a:rPr lang="en-US" sz="2400" dirty="0"/>
              <a:t>, </a:t>
            </a:r>
            <a:r>
              <a:rPr lang="en-US" sz="2400" dirty="0" err="1" smtClean="0"/>
              <a:t>galantamine</a:t>
            </a:r>
            <a:r>
              <a:rPr lang="en-US" sz="2400" dirty="0" smtClean="0"/>
              <a:t>, </a:t>
            </a:r>
            <a:r>
              <a:rPr lang="en-US" sz="2400" dirty="0" err="1" smtClean="0"/>
              <a:t>Tacrine</a:t>
            </a:r>
            <a:endParaRPr lang="en-US" sz="2400" dirty="0"/>
          </a:p>
          <a:p>
            <a:r>
              <a:rPr lang="en-US" sz="2400" b="1" dirty="0"/>
              <a:t>Adverse effects </a:t>
            </a:r>
            <a:r>
              <a:rPr lang="en-US" sz="2400" dirty="0"/>
              <a:t>– nausea, diarrhea, </a:t>
            </a:r>
            <a:r>
              <a:rPr lang="en-US" sz="2400" dirty="0" smtClean="0"/>
              <a:t>abdominal cramps</a:t>
            </a:r>
            <a:r>
              <a:rPr lang="en-US" sz="2400" dirty="0"/>
              <a:t>, bradycardia, urine incontinence</a:t>
            </a:r>
          </a:p>
        </p:txBody>
      </p:sp>
    </p:spTree>
    <p:extLst>
      <p:ext uri="{BB962C8B-B14F-4D97-AF65-F5344CB8AC3E}">
        <p14:creationId xmlns:p14="http://schemas.microsoft.com/office/powerpoint/2010/main" val="10353299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9474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</a:t>
            </a:r>
            <a:r>
              <a:rPr lang="en-U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HUNTINGTON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inherited adult onset neurologic disease due to a single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defect on chromosome 4.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Pathophysiology: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excessive dopaminergic activity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diminished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GABA functions in the basal ganglia (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caudate and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putamen).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Characterized by: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shuffling gait, stooped posture,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resting tremor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speech impediments, movement difficulties, and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eventual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slowing of mental processes and dementia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Dopamine blockers such as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haloperidol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</a:t>
            </a:r>
          </a:p>
          <a:p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tetrabenazine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used to treat this disorder.</a:t>
            </a:r>
          </a:p>
        </p:txBody>
      </p:sp>
    </p:spTree>
    <p:extLst>
      <p:ext uri="{BB962C8B-B14F-4D97-AF65-F5344CB8AC3E}">
        <p14:creationId xmlns:p14="http://schemas.microsoft.com/office/powerpoint/2010/main" val="2625466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33350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Progressive </a:t>
            </a: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loss of selected neurons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discrete brain areas,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resulting in characteristic disorder of movement, cognition,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both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Include: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Alzheimer disease: dementia and disordered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cognitive function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Parkinson’s disease: a disabling motor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impairment disorder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Huntington disease: excessive and abnormal movement.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Amyotrophic lateral sclerosis (ALS): progressive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weakness and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muscle atrophy.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Multiple Sclerosis: is an autoimmune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inflammatory demyelinating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disease of the CNS.</a:t>
            </a:r>
          </a:p>
        </p:txBody>
      </p:sp>
    </p:spTree>
    <p:extLst>
      <p:ext uri="{BB962C8B-B14F-4D97-AF65-F5344CB8AC3E}">
        <p14:creationId xmlns:p14="http://schemas.microsoft.com/office/powerpoint/2010/main" val="72184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9067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Parkinson’s Disease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Degeneration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neurons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within nigrostriatal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pathway resulting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loss of dopaminergic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activity.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Imbalance of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dopaminergic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cholinergic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activity within the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extra-pyramidal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system, </a:t>
            </a:r>
            <a:r>
              <a:rPr lang="en-US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reduced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dopaminergic OR </a:t>
            </a: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cholinergic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activity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cause an extrapyramidal motor 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disorder</a:t>
            </a:r>
          </a:p>
          <a:p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aim of treatment </a:t>
            </a: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eithor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 to restore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dopaminergic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cholinergic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activity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Characterized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rigidity, akinesia, flat facies,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tremor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secondary manifestations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like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postural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gait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abnormalities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tendency to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fall backwards or forwards</a:t>
            </a:r>
          </a:p>
        </p:txBody>
      </p:sp>
    </p:spTree>
    <p:extLst>
      <p:ext uri="{BB962C8B-B14F-4D97-AF65-F5344CB8AC3E}">
        <p14:creationId xmlns:p14="http://schemas.microsoft.com/office/powerpoint/2010/main" val="363829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150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Treatment</a:t>
            </a:r>
          </a:p>
          <a:p>
            <a:r>
              <a:rPr lang="en-US" sz="2400" dirty="0" smtClean="0"/>
              <a:t>Pharmacologic </a:t>
            </a:r>
            <a:r>
              <a:rPr lang="en-US" sz="2400" dirty="0"/>
              <a:t>treatments can only </a:t>
            </a:r>
            <a:r>
              <a:rPr lang="en-US" sz="2400" dirty="0" smtClean="0"/>
              <a:t>offer temporary </a:t>
            </a:r>
            <a:r>
              <a:rPr lang="en-US" sz="2400" dirty="0"/>
              <a:t>relief; they neither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reverse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nor arrest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the disease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process</a:t>
            </a:r>
            <a:endParaRPr lang="en-US" sz="24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b="1" dirty="0" smtClean="0"/>
          </a:p>
          <a:p>
            <a:r>
              <a:rPr lang="en-US" sz="2400" b="1" dirty="0" smtClean="0"/>
              <a:t>Drug </a:t>
            </a:r>
            <a:r>
              <a:rPr lang="en-US" sz="2400" b="1" dirty="0"/>
              <a:t>affecting brain dopaminergic system</a:t>
            </a:r>
          </a:p>
          <a:p>
            <a:r>
              <a:rPr lang="en-US" sz="2400" dirty="0"/>
              <a:t>1. Dopamine precursor: levodopa</a:t>
            </a:r>
          </a:p>
          <a:p>
            <a:r>
              <a:rPr lang="en-US" sz="2400" dirty="0"/>
              <a:t>2. Peripheral decarboxylase </a:t>
            </a:r>
            <a:r>
              <a:rPr lang="en-US" sz="2400" dirty="0" smtClean="0"/>
              <a:t>inhibitors: carbidopa</a:t>
            </a:r>
            <a:r>
              <a:rPr lang="en-US" sz="2400" dirty="0"/>
              <a:t>, </a:t>
            </a:r>
            <a:r>
              <a:rPr lang="en-US" sz="2400" dirty="0" err="1"/>
              <a:t>benserazide</a:t>
            </a:r>
            <a:endParaRPr lang="en-US" sz="2400" dirty="0"/>
          </a:p>
          <a:p>
            <a:r>
              <a:rPr lang="en-US" sz="2400" dirty="0"/>
              <a:t>3. </a:t>
            </a:r>
            <a:r>
              <a:rPr lang="en-US" sz="2400" dirty="0" smtClean="0"/>
              <a:t>Dopamine </a:t>
            </a:r>
            <a:r>
              <a:rPr lang="en-US" sz="2400" dirty="0" smtClean="0"/>
              <a:t>agonists:</a:t>
            </a:r>
          </a:p>
          <a:p>
            <a:r>
              <a:rPr lang="en-US" sz="2400" dirty="0" smtClean="0"/>
              <a:t>-Ergot </a:t>
            </a:r>
            <a:r>
              <a:rPr lang="en-US" sz="2400" dirty="0"/>
              <a:t>derivatives: bromocriptine, </a:t>
            </a:r>
            <a:r>
              <a:rPr lang="en-US" sz="2400" dirty="0" err="1"/>
              <a:t>pergolide</a:t>
            </a:r>
            <a:r>
              <a:rPr lang="en-US" sz="2400" dirty="0"/>
              <a:t>, </a:t>
            </a:r>
            <a:r>
              <a:rPr lang="en-US" sz="2400" dirty="0" err="1"/>
              <a:t>piribedil</a:t>
            </a:r>
            <a:r>
              <a:rPr lang="en-US" sz="2400" dirty="0"/>
              <a:t>,</a:t>
            </a:r>
          </a:p>
          <a:p>
            <a:r>
              <a:rPr lang="en-US" sz="2400" dirty="0" smtClean="0"/>
              <a:t> -Non </a:t>
            </a:r>
            <a:r>
              <a:rPr lang="en-US" sz="2400" dirty="0"/>
              <a:t>ergot derivatives: </a:t>
            </a:r>
            <a:r>
              <a:rPr lang="en-US" sz="2400" dirty="0" err="1"/>
              <a:t>ropinirole</a:t>
            </a:r>
            <a:r>
              <a:rPr lang="en-US" sz="2400" dirty="0"/>
              <a:t>, </a:t>
            </a:r>
            <a:r>
              <a:rPr lang="en-US" sz="2400" dirty="0" err="1"/>
              <a:t>pramipexole</a:t>
            </a:r>
            <a:endParaRPr lang="en-US" sz="2400" dirty="0"/>
          </a:p>
          <a:p>
            <a:r>
              <a:rPr lang="en-US" sz="2400" dirty="0"/>
              <a:t>4. MAO-B inhibitors: </a:t>
            </a:r>
            <a:r>
              <a:rPr lang="en-US" sz="2400" dirty="0" err="1"/>
              <a:t>selegiline</a:t>
            </a:r>
            <a:endParaRPr lang="en-US" sz="2400" dirty="0"/>
          </a:p>
          <a:p>
            <a:r>
              <a:rPr lang="en-US" sz="2400" dirty="0"/>
              <a:t>5. COMT inhibitors: </a:t>
            </a:r>
            <a:r>
              <a:rPr lang="en-US" sz="2400" dirty="0" err="1"/>
              <a:t>entacapone</a:t>
            </a:r>
            <a:r>
              <a:rPr lang="en-US" sz="2400" dirty="0"/>
              <a:t>, </a:t>
            </a:r>
            <a:r>
              <a:rPr lang="en-US" sz="2400" dirty="0" err="1"/>
              <a:t>tolcapone</a:t>
            </a:r>
            <a:endParaRPr lang="en-US" sz="2400" dirty="0"/>
          </a:p>
          <a:p>
            <a:r>
              <a:rPr lang="en-US" sz="2400" dirty="0"/>
              <a:t>6. Dopamine facilitator: </a:t>
            </a:r>
            <a:r>
              <a:rPr lang="en-US" sz="2400" dirty="0" smtClean="0"/>
              <a:t>amantadine</a:t>
            </a:r>
          </a:p>
        </p:txBody>
      </p:sp>
    </p:spTree>
    <p:extLst>
      <p:ext uri="{BB962C8B-B14F-4D97-AF65-F5344CB8AC3E}">
        <p14:creationId xmlns:p14="http://schemas.microsoft.com/office/powerpoint/2010/main" val="3502403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9050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Drugs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affecting brain cholinergic system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1-Central anticholinergics: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trihexyphenidyl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benzhexol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procyclidine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benztropine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biperidine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2-Antihistaminics: diphenhydramine, promethazine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/>
              <a:t>Dopamine precursor: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LEVODOPA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therapeutic index-drug of choice for symptom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elderly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Dopamine itself has low bioavailability and </a:t>
            </a: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does </a:t>
            </a:r>
            <a:r>
              <a:rPr lang="en-US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 readily </a:t>
            </a: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cross the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BBB, its precursor, Levodopa, is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readily transported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into the CNS, and is converted to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dopamine in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brain by the enzyme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DOPA decarboxylase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 is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 in many body tissues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Levodopa is usually given with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carbidopa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drug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 </a:t>
            </a:r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does </a:t>
            </a:r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cross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BBB but inhibits DOPA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decarboxylase in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peripheral tissues.</a:t>
            </a:r>
          </a:p>
        </p:txBody>
      </p:sp>
    </p:spTree>
    <p:extLst>
      <p:ext uri="{BB962C8B-B14F-4D97-AF65-F5344CB8AC3E}">
        <p14:creationId xmlns:p14="http://schemas.microsoft.com/office/powerpoint/2010/main" val="480412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9050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levodopa should be taken on an empty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stomach, typically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 minutes before a meal.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Because, Ingestion of large, neutral amino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acids ‘leucine&amp;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isoleucine’ compete with levodopa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absorption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the gut and for transport across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BBB.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patient with a history of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psychosis,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Levodopa exacerbates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symptoms, possibly through the build up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central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amines.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In patients with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glaucoma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drug can cause an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in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intraocular pressure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400" b="1" dirty="0"/>
              <a:t>Drug interactions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Antipsychotic drugs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because these block dopamine receptors and produce a parkinsonian syndrome themselves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58083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9067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The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vitamin pyridoxine (B6)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increases the peripheral breakdown of levodopa and diminishes its effectiveness.</a:t>
            </a:r>
          </a:p>
          <a:p>
            <a:pPr marL="342900" indent="-342900">
              <a:buFontTx/>
              <a:buChar char="-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selective MAOI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such as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phenelzine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which could lead to a life threatening hypertensive crises caused by enhanced catecholamine production.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endParaRPr lang="en-US" sz="24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   MAO </a:t>
            </a:r>
            <a:r>
              <a:rPr lang="en-US" sz="2400" b="1" dirty="0"/>
              <a:t>B </a:t>
            </a:r>
            <a:r>
              <a:rPr lang="en-US" sz="2400" b="1" dirty="0" smtClean="0"/>
              <a:t>Inhibitors: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Selegiline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Inhibits Dopamine metabolism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selectively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inhibits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MAO B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(which metabolizes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dopamine),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does not inhibit MAO A (which metabolizes norepinephrine and serotonin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Therefore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enhances the actions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levodopa,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selegiline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significantly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reduces the required dose of levodopa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Cheese reaction: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recommended doses has little potential for causing hypertensive crisis (Does not cause “cheese reaction”).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575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9050"/>
            <a:ext cx="908891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if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selegiline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administered at high doses,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selectivity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drug is lost, and the patient is at risk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severe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hypertensive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Catechol-o-methyltransferase (COMT)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inhibitors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Entacapone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Tolcapone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nitrocatechol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derivatives that </a:t>
            </a: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selectively and reversibly inhibit COMT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-Normally,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methylation of levodopa by COMT to 3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methyl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dopa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i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minor pathway for levodopa metabolism.</a:t>
            </a:r>
          </a:p>
          <a:p>
            <a:pPr marL="342900" indent="-342900">
              <a:buFontTx/>
              <a:buChar char="-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However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peripheral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Dopa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Decaroxylase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enzyme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inhibited by carbidopa, a significant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concentration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3-O methyldopa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formed that competes with levodopa for active transport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Tx/>
              <a:buChar char="-"/>
            </a:pPr>
            <a:r>
              <a:rPr lang="en-US" sz="2400" dirty="0" err="1"/>
              <a:t>Tolcapone</a:t>
            </a:r>
            <a:r>
              <a:rPr lang="en-US" sz="2400" dirty="0"/>
              <a:t>  </a:t>
            </a:r>
            <a:r>
              <a:rPr lang="en-US" sz="2400" b="1" dirty="0"/>
              <a:t>penetrates the BBB </a:t>
            </a:r>
            <a:r>
              <a:rPr lang="en-US" sz="2400" dirty="0"/>
              <a:t>and inhibits COMT in the CNS and it has a relatively longer duration of action compared to </a:t>
            </a:r>
            <a:r>
              <a:rPr lang="en-US" sz="2400" dirty="0" err="1"/>
              <a:t>entacapone</a:t>
            </a:r>
            <a:r>
              <a:rPr lang="en-US" sz="2400" dirty="0"/>
              <a:t>.</a:t>
            </a:r>
          </a:p>
          <a:p>
            <a:pPr marL="342900" indent="-342900">
              <a:buFontTx/>
              <a:buChar char="-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19050"/>
            <a:ext cx="87630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6771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1126</Words>
  <Application>Microsoft Office PowerPoint</Application>
  <PresentationFormat>On-screen Show (16:9)</PresentationFormat>
  <Paragraphs>105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Pharmacology of Neurodegenerative diseases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Pharmacology of Neurodegenerative diseases</dc:title>
  <dc:creator>hp1</dc:creator>
  <cp:lastModifiedBy>DR.Ahmed Saker 2O14</cp:lastModifiedBy>
  <cp:revision>30</cp:revision>
  <dcterms:created xsi:type="dcterms:W3CDTF">2006-08-16T00:00:00Z</dcterms:created>
  <dcterms:modified xsi:type="dcterms:W3CDTF">2020-02-22T04:57:17Z</dcterms:modified>
</cp:coreProperties>
</file>