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78" y="11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33400"/>
            <a:ext cx="8153400" cy="5791200"/>
          </a:xfrm>
        </p:spPr>
        <p:txBody>
          <a:bodyPr>
            <a:normAutofit fontScale="92500"/>
          </a:bodyPr>
          <a:lstStyle/>
          <a:p>
            <a:pPr algn="l"/>
            <a:r>
              <a:rPr lang="en-US" dirty="0" smtClean="0"/>
              <a:t>Sentence Structure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sz="2400" dirty="0" smtClean="0">
                <a:solidFill>
                  <a:schemeClr val="tx1"/>
                </a:solidFill>
              </a:rPr>
              <a:t>A sentence is a group of words that (a) contains at least one subject and one verb and (b) expresses a complete thought .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There are four kinds of sentences in English: simple sentences, compound sentences, complex sentences, and compound-complex sentences. First, let's learn about simple sentences.</a:t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   A simple sentence has one subject-verb pair. The subject tells who or what did something. The verb tells the action (jump, work, think) or condition (is, was, seem, appear).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Examples:</a:t>
            </a:r>
          </a:p>
          <a:p>
            <a:pPr algn="l"/>
            <a:r>
              <a:rPr lang="en-US" sz="2400" i="1" dirty="0" smtClean="0">
                <a:solidFill>
                  <a:schemeClr val="tx1"/>
                </a:solidFill>
              </a:rPr>
              <a:t>Filmmaker George Lucas has changed the film industry in many ways.</a:t>
            </a:r>
            <a:br>
              <a:rPr lang="en-US" sz="2400" i="1" dirty="0" smtClean="0">
                <a:solidFill>
                  <a:schemeClr val="tx1"/>
                </a:solidFill>
              </a:rPr>
            </a:br>
            <a:r>
              <a:rPr lang="en-US" sz="2400" i="1" dirty="0" smtClean="0">
                <a:solidFill>
                  <a:schemeClr val="tx1"/>
                </a:solidFill>
              </a:rPr>
              <a:t>One new technology was a special computer-assisted camera crane.</a:t>
            </a:r>
            <a:br>
              <a:rPr lang="en-US" sz="2400" i="1" dirty="0" smtClean="0">
                <a:solidFill>
                  <a:schemeClr val="tx1"/>
                </a:solidFill>
              </a:rPr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382000" cy="58213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Simple sentences are easier to write and read, but complex sentences are also needed in academic writing. However, students should make clarity a priority, and avoid writing very complex sentences until they feel confident in their ability. Complex sentences contain </a:t>
            </a:r>
            <a:r>
              <a:rPr lang="en-US" b="1" dirty="0" smtClean="0"/>
              <a:t>conjunctions, relative pronouns </a:t>
            </a:r>
            <a:r>
              <a:rPr lang="en-US" dirty="0" smtClean="0"/>
              <a:t>or </a:t>
            </a:r>
            <a:r>
              <a:rPr lang="en-US" b="1" dirty="0" smtClean="0"/>
              <a:t>punctuation, </a:t>
            </a:r>
            <a:r>
              <a:rPr lang="en-US" dirty="0" smtClean="0"/>
              <a:t>which link the clauses:</a:t>
            </a:r>
            <a:br>
              <a:rPr lang="en-US" dirty="0" smtClean="0"/>
            </a:br>
            <a:r>
              <a:rPr lang="en-US" sz="3000" dirty="0" smtClean="0"/>
              <a:t>-</a:t>
            </a:r>
            <a:r>
              <a:rPr lang="en-US" sz="3000" i="1" dirty="0" smtClean="0"/>
              <a:t>In 2005 the company produced over 135,000 vehicles </a:t>
            </a:r>
            <a:r>
              <a:rPr lang="en-US" sz="3000" b="1" dirty="0" smtClean="0"/>
              <a:t>but </a:t>
            </a:r>
            <a:r>
              <a:rPr lang="en-US" sz="3000" i="1" dirty="0" smtClean="0"/>
              <a:t>between 2005 and 2006 production increased by 20 per cent.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>-</a:t>
            </a:r>
            <a:r>
              <a:rPr lang="en-US" sz="3000" i="1" dirty="0" smtClean="0"/>
              <a:t>Over 164,000 vehicles were produced in 2007</a:t>
            </a:r>
            <a:r>
              <a:rPr lang="en-US" sz="3000" b="1" dirty="0" smtClean="0"/>
              <a:t>; </a:t>
            </a:r>
            <a:r>
              <a:rPr lang="en-US" sz="3000" i="1" dirty="0" smtClean="0"/>
              <a:t>by 2009 this had fallen to 123,000.</a:t>
            </a:r>
            <a:r>
              <a:rPr lang="en-US" sz="3000" dirty="0" smtClean="0"/>
              <a:t/>
            </a:r>
            <a:br>
              <a:rPr lang="en-US" sz="3000" dirty="0" smtClean="0"/>
            </a:br>
            <a:endParaRPr lang="en-US" sz="3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Rules </a:t>
            </a:r>
            <a:r>
              <a:rPr lang="en-US" dirty="0" smtClean="0"/>
              <a:t>of </a:t>
            </a:r>
            <a:r>
              <a:rPr lang="en-US" dirty="0" smtClean="0"/>
              <a:t>Capitalization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The rules of </a:t>
            </a:r>
            <a:r>
              <a:rPr lang="en-US" b="1" dirty="0" smtClean="0"/>
              <a:t>capitalization</a:t>
            </a:r>
            <a:r>
              <a:rPr lang="en-US" dirty="0" smtClean="0"/>
              <a:t> in English can be quite confusing. Most students understand that they should begin a sentence with a capital letter. They also understand that proper nouns (e.g. Mark, Mary) should be capitalized.</a:t>
            </a:r>
          </a:p>
          <a:p>
            <a:r>
              <a:rPr lang="en-US" dirty="0" smtClean="0"/>
              <a:t>However, the most common mistakes occur with national adjectives and the names of languages</a:t>
            </a:r>
            <a:r>
              <a:rPr lang="en-US" dirty="0" smtClean="0"/>
              <a:t>. You should </a:t>
            </a:r>
            <a:endParaRPr lang="en-US" dirty="0" smtClean="0"/>
          </a:p>
          <a:p>
            <a:r>
              <a:rPr lang="en-US" dirty="0" smtClean="0"/>
              <a:t>Capitalize </a:t>
            </a:r>
            <a:r>
              <a:rPr lang="en-US" dirty="0" smtClean="0"/>
              <a:t>‘I’</a:t>
            </a:r>
          </a:p>
          <a:p>
            <a:r>
              <a:rPr lang="en-US" dirty="0" smtClean="0"/>
              <a:t>Capitalize the names of countries. Examples: Japan, America, Russia</a:t>
            </a:r>
          </a:p>
          <a:p>
            <a:r>
              <a:rPr lang="en-US" dirty="0" smtClean="0"/>
              <a:t>Capitalize national nouns and adjectives. Examples: Chinese, Russian, French, British</a:t>
            </a:r>
          </a:p>
          <a:p>
            <a:r>
              <a:rPr lang="en-US" dirty="0" smtClean="0"/>
              <a:t>Capitalize the first letter of the first word in a sentence or question.</a:t>
            </a:r>
          </a:p>
          <a:p>
            <a:r>
              <a:rPr lang="en-US" dirty="0" smtClean="0"/>
              <a:t>Capitalize proper nouns (i.e. the names of people). Examples: John, Mary, Annie</a:t>
            </a:r>
          </a:p>
          <a:p>
            <a:r>
              <a:rPr lang="en-US" dirty="0" smtClean="0"/>
              <a:t>Do not capitalize common nouns. Examples: boy, tree, flower, butterfly</a:t>
            </a:r>
          </a:p>
          <a:p>
            <a:r>
              <a:rPr lang="en-US" dirty="0" smtClean="0"/>
              <a:t>Capitalize the names of institutions, organizations etc.</a:t>
            </a:r>
          </a:p>
          <a:p>
            <a:r>
              <a:rPr lang="en-US" dirty="0" smtClean="0"/>
              <a:t>Capitalize the names of festivals. Examples: </a:t>
            </a:r>
            <a:r>
              <a:rPr lang="en-US" dirty="0" err="1" smtClean="0"/>
              <a:t>Eid</a:t>
            </a:r>
            <a:r>
              <a:rPr lang="en-US" dirty="0" smtClean="0"/>
              <a:t>, </a:t>
            </a:r>
            <a:r>
              <a:rPr lang="en-US" dirty="0" err="1" smtClean="0"/>
              <a:t>Diwali</a:t>
            </a:r>
            <a:r>
              <a:rPr lang="en-US" dirty="0" smtClean="0"/>
              <a:t>, Easter, Christmas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smtClean="0"/>
              <a:t>Study the examples given below.</a:t>
            </a:r>
          </a:p>
          <a:p>
            <a:r>
              <a:rPr lang="en-US" dirty="0" smtClean="0"/>
              <a:t>He went to </a:t>
            </a:r>
            <a:r>
              <a:rPr lang="en-US" b="1" dirty="0" smtClean="0"/>
              <a:t>university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University is a common noun and hence we do not capitalize it.</a:t>
            </a:r>
          </a:p>
          <a:p>
            <a:r>
              <a:rPr lang="en-US" dirty="0" smtClean="0"/>
              <a:t>He went to</a:t>
            </a:r>
            <a:r>
              <a:rPr lang="en-US" b="1" dirty="0" smtClean="0"/>
              <a:t> Oxford University.</a:t>
            </a:r>
            <a:r>
              <a:rPr lang="en-US" dirty="0" smtClean="0"/>
              <a:t> (NOT He went to oxford university.)</a:t>
            </a:r>
          </a:p>
          <a:p>
            <a:r>
              <a:rPr lang="en-US" dirty="0" smtClean="0"/>
              <a:t>The names of universities, organizations, institutions, mountains, deserts and rivers are capitalized. Note that when you write the name of a university or an organization, all words in the name begin with capital letters.</a:t>
            </a:r>
          </a:p>
          <a:p>
            <a:r>
              <a:rPr lang="en-US" dirty="0" smtClean="0"/>
              <a:t>Examples</a:t>
            </a:r>
          </a:p>
          <a:p>
            <a:r>
              <a:rPr lang="en-US" dirty="0" smtClean="0"/>
              <a:t>British Broadcasting Corporation (NOT British broadcasting corporation)</a:t>
            </a:r>
          </a:p>
          <a:p>
            <a:r>
              <a:rPr lang="en-US" dirty="0" smtClean="0"/>
              <a:t>United Nations Organization (NOT United nations organization)</a:t>
            </a:r>
          </a:p>
          <a:p>
            <a:r>
              <a:rPr lang="en-US" dirty="0" smtClean="0"/>
              <a:t>Notes</a:t>
            </a:r>
          </a:p>
          <a:p>
            <a:r>
              <a:rPr lang="en-US" dirty="0" smtClean="0"/>
              <a:t>In British English, the article ‘the’ is not normally used before the names of universities, public buildings or organizations. However, in American English, ‘the’ is more often used in such cases.</a:t>
            </a:r>
          </a:p>
          <a:p>
            <a:r>
              <a:rPr lang="en-US" dirty="0" smtClean="0"/>
              <a:t>He studied at </a:t>
            </a:r>
            <a:r>
              <a:rPr lang="en-US" b="1" dirty="0" smtClean="0"/>
              <a:t>the Harvard University</a:t>
            </a:r>
            <a:r>
              <a:rPr lang="en-US" dirty="0" smtClean="0"/>
              <a:t>. (US)</a:t>
            </a:r>
          </a:p>
          <a:p>
            <a:r>
              <a:rPr lang="en-US" dirty="0" smtClean="0"/>
              <a:t>Correct the mistakes in the following sentences.</a:t>
            </a:r>
          </a:p>
          <a:p>
            <a:r>
              <a:rPr lang="en-US" dirty="0" smtClean="0"/>
              <a:t>1. He introduced me to </a:t>
            </a:r>
            <a:r>
              <a:rPr lang="en-US" dirty="0" err="1" smtClean="0"/>
              <a:t>mary</a:t>
            </a:r>
            <a:r>
              <a:rPr lang="en-US" dirty="0" smtClean="0"/>
              <a:t>, his wife.</a:t>
            </a:r>
          </a:p>
          <a:p>
            <a:r>
              <a:rPr lang="en-US" dirty="0" smtClean="0"/>
              <a:t>2. I don’t understand </a:t>
            </a:r>
            <a:r>
              <a:rPr lang="en-US" dirty="0" err="1" smtClean="0"/>
              <a:t>french</a:t>
            </a:r>
            <a:r>
              <a:rPr lang="en-US" dirty="0" smtClean="0"/>
              <a:t>, but I can speak a little </a:t>
            </a:r>
            <a:r>
              <a:rPr lang="en-US" dirty="0" err="1" smtClean="0"/>
              <a:t>spanish</a:t>
            </a:r>
            <a:r>
              <a:rPr lang="en-US" dirty="0" smtClean="0"/>
              <a:t>.</a:t>
            </a:r>
          </a:p>
          <a:p>
            <a:r>
              <a:rPr lang="en-US" dirty="0" smtClean="0"/>
              <a:t>3. They went skiing in the alps.</a:t>
            </a:r>
          </a:p>
          <a:p>
            <a:r>
              <a:rPr lang="en-US" dirty="0" smtClean="0"/>
              <a:t>4. She bought a new Car for her birthday.</a:t>
            </a:r>
          </a:p>
          <a:p>
            <a:r>
              <a:rPr lang="en-US" dirty="0" smtClean="0"/>
              <a:t>5. Peter comes from new </a:t>
            </a:r>
            <a:r>
              <a:rPr lang="en-US" dirty="0" err="1" smtClean="0"/>
              <a:t>england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NOTE  :Check your book for more information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75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The Rules of Capitalization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home</cp:lastModifiedBy>
  <cp:revision>35</cp:revision>
  <dcterms:created xsi:type="dcterms:W3CDTF">2006-08-16T00:00:00Z</dcterms:created>
  <dcterms:modified xsi:type="dcterms:W3CDTF">2020-03-03T20:00:54Z</dcterms:modified>
</cp:coreProperties>
</file>