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ar-IQ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4364" autoAdjust="0"/>
  </p:normalViewPr>
  <p:slideViewPr>
    <p:cSldViewPr snapToGrid="0">
      <p:cViewPr varScale="1">
        <p:scale>
          <a:sx n="40" d="100"/>
          <a:sy n="40" d="100"/>
        </p:scale>
        <p:origin x="786" y="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Group 18"/>
          <p:cNvGrpSpPr/>
          <p:nvPr/>
        </p:nvGrpSpPr>
        <p:grpSpPr>
          <a:xfrm>
            <a:off x="546100" y="-4763"/>
            <a:ext cx="5014912" cy="6862763"/>
            <a:chOff x="2928938" y="-4763"/>
            <a:chExt cx="5014912" cy="6862763"/>
          </a:xfrm>
        </p:grpSpPr>
        <p:sp>
          <p:nvSpPr>
            <p:cNvPr id="22" name="Freeform 6"/>
            <p:cNvSpPr/>
            <p:nvPr/>
          </p:nvSpPr>
          <p:spPr bwMode="auto">
            <a:xfrm>
              <a:off x="3367088" y="-4763"/>
              <a:ext cx="1063625" cy="2782888"/>
            </a:xfrm>
            <a:custGeom>
              <a:avLst/>
              <a:gdLst/>
              <a:ahLst/>
              <a:cxnLst/>
              <a:rect l="0" t="0" r="r" b="b"/>
              <a:pathLst>
                <a:path w="670" h="1753">
                  <a:moveTo>
                    <a:pt x="0" y="1696"/>
                  </a:moveTo>
                  <a:lnTo>
                    <a:pt x="225" y="1753"/>
                  </a:lnTo>
                  <a:lnTo>
                    <a:pt x="670" y="0"/>
                  </a:lnTo>
                  <a:lnTo>
                    <a:pt x="430" y="0"/>
                  </a:lnTo>
                  <a:lnTo>
                    <a:pt x="0" y="16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3" name="Freeform 7"/>
            <p:cNvSpPr/>
            <p:nvPr/>
          </p:nvSpPr>
          <p:spPr bwMode="auto">
            <a:xfrm>
              <a:off x="2928938" y="-4763"/>
              <a:ext cx="1035050" cy="2673350"/>
            </a:xfrm>
            <a:custGeom>
              <a:avLst/>
              <a:gdLst/>
              <a:ahLst/>
              <a:cxnLst/>
              <a:rect l="0" t="0" r="r" b="b"/>
              <a:pathLst>
                <a:path w="652" h="1684">
                  <a:moveTo>
                    <a:pt x="225" y="1684"/>
                  </a:moveTo>
                  <a:lnTo>
                    <a:pt x="652" y="0"/>
                  </a:lnTo>
                  <a:lnTo>
                    <a:pt x="411" y="0"/>
                  </a:lnTo>
                  <a:lnTo>
                    <a:pt x="0" y="1627"/>
                  </a:lnTo>
                  <a:lnTo>
                    <a:pt x="219" y="1681"/>
                  </a:lnTo>
                  <a:lnTo>
                    <a:pt x="225" y="1684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24" name="Freeform 9"/>
            <p:cNvSpPr/>
            <p:nvPr/>
          </p:nvSpPr>
          <p:spPr bwMode="auto">
            <a:xfrm>
              <a:off x="2928938" y="2582862"/>
              <a:ext cx="2693987" cy="4275138"/>
            </a:xfrm>
            <a:custGeom>
              <a:avLst/>
              <a:gdLst/>
              <a:ahLst/>
              <a:cxnLst/>
              <a:rect l="0" t="0" r="r" b="b"/>
              <a:pathLst>
                <a:path w="1697" h="2693">
                  <a:moveTo>
                    <a:pt x="0" y="0"/>
                  </a:moveTo>
                  <a:lnTo>
                    <a:pt x="1622" y="2693"/>
                  </a:lnTo>
                  <a:lnTo>
                    <a:pt x="1697" y="269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5" name="Freeform 10"/>
            <p:cNvSpPr/>
            <p:nvPr/>
          </p:nvSpPr>
          <p:spPr bwMode="auto">
            <a:xfrm>
              <a:off x="3371850" y="2692400"/>
              <a:ext cx="3332162" cy="4165600"/>
            </a:xfrm>
            <a:custGeom>
              <a:avLst/>
              <a:gdLst/>
              <a:ahLst/>
              <a:cxnLst/>
              <a:rect l="0" t="0" r="r" b="b"/>
              <a:pathLst>
                <a:path w="2099" h="2624">
                  <a:moveTo>
                    <a:pt x="2099" y="2624"/>
                  </a:moveTo>
                  <a:lnTo>
                    <a:pt x="0" y="0"/>
                  </a:lnTo>
                  <a:lnTo>
                    <a:pt x="2021" y="2624"/>
                  </a:lnTo>
                  <a:lnTo>
                    <a:pt x="2099" y="262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6" name="Freeform 11"/>
            <p:cNvSpPr/>
            <p:nvPr/>
          </p:nvSpPr>
          <p:spPr bwMode="auto">
            <a:xfrm>
              <a:off x="3367088" y="2687637"/>
              <a:ext cx="4576762" cy="4170363"/>
            </a:xfrm>
            <a:custGeom>
              <a:avLst/>
              <a:gdLst/>
              <a:ahLst/>
              <a:cxnLst/>
              <a:rect l="0" t="0" r="r" b="b"/>
              <a:pathLst>
                <a:path w="2883" h="2627">
                  <a:moveTo>
                    <a:pt x="0" y="0"/>
                  </a:moveTo>
                  <a:lnTo>
                    <a:pt x="3" y="3"/>
                  </a:lnTo>
                  <a:lnTo>
                    <a:pt x="2102" y="2627"/>
                  </a:lnTo>
                  <a:lnTo>
                    <a:pt x="2883" y="2627"/>
                  </a:lnTo>
                  <a:lnTo>
                    <a:pt x="225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7" name="Freeform 12"/>
            <p:cNvSpPr/>
            <p:nvPr/>
          </p:nvSpPr>
          <p:spPr bwMode="auto">
            <a:xfrm>
              <a:off x="2928938" y="2578100"/>
              <a:ext cx="3584575" cy="4279900"/>
            </a:xfrm>
            <a:custGeom>
              <a:avLst/>
              <a:gdLst/>
              <a:ahLst/>
              <a:cxnLst/>
              <a:rect l="0" t="0" r="r" b="b"/>
              <a:pathLst>
                <a:path w="2258" h="2696">
                  <a:moveTo>
                    <a:pt x="2258" y="2696"/>
                  </a:moveTo>
                  <a:lnTo>
                    <a:pt x="264" y="111"/>
                  </a:lnTo>
                  <a:lnTo>
                    <a:pt x="228" y="60"/>
                  </a:lnTo>
                  <a:lnTo>
                    <a:pt x="225" y="57"/>
                  </a:lnTo>
                  <a:lnTo>
                    <a:pt x="0" y="0"/>
                  </a:lnTo>
                  <a:lnTo>
                    <a:pt x="0" y="3"/>
                  </a:lnTo>
                  <a:lnTo>
                    <a:pt x="1697" y="2696"/>
                  </a:lnTo>
                  <a:lnTo>
                    <a:pt x="2258" y="2696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28401" y="1380068"/>
            <a:ext cx="8574622" cy="2616199"/>
          </a:xfrm>
        </p:spPr>
        <p:txBody>
          <a:bodyPr anchor="b">
            <a:normAutofit/>
          </a:bodyPr>
          <a:lstStyle>
            <a:lvl1pPr algn="r">
              <a:defRPr sz="60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15377" y="3996267"/>
            <a:ext cx="6987645" cy="1388534"/>
          </a:xfrm>
        </p:spPr>
        <p:txBody>
          <a:bodyPr anchor="t">
            <a:normAutofit/>
          </a:bodyPr>
          <a:lstStyle>
            <a:lvl1pPr marL="0" indent="0" algn="r">
              <a:buNone/>
              <a:defRPr sz="21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32412" y="5883275"/>
            <a:ext cx="4324044" cy="365125"/>
          </a:xfrm>
        </p:spPr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2068198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4732865"/>
            <a:ext cx="1001871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86012" y="932112"/>
            <a:ext cx="8225944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1" y="5299603"/>
            <a:ext cx="1001871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9068555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685800"/>
            <a:ext cx="1001871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343400"/>
            <a:ext cx="10018713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271282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36811" y="3428999"/>
            <a:ext cx="8532815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386041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3308581"/>
            <a:ext cx="1001870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7381"/>
            <a:ext cx="1001871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395722483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1598612" y="86302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93425" y="2819399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8212" y="685800"/>
            <a:ext cx="8990012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3" y="3886200"/>
            <a:ext cx="1001871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2" y="4775200"/>
            <a:ext cx="1001871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0367133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3" y="685800"/>
            <a:ext cx="10018712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84312" y="3505200"/>
            <a:ext cx="10018713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1" y="4343400"/>
            <a:ext cx="10018713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20842903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75872274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732655" y="685800"/>
            <a:ext cx="1770369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4312" y="685800"/>
            <a:ext cx="8019742" cy="5105400"/>
          </a:xfrm>
        </p:spPr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5571951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951856" y="5867131"/>
            <a:ext cx="551167" cy="365125"/>
          </a:xfrm>
        </p:spPr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8741003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2279" y="2666999"/>
            <a:ext cx="8930747" cy="2110382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2278" y="4777381"/>
            <a:ext cx="893074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31107190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4312" y="2666999"/>
            <a:ext cx="4895055" cy="312420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07967" y="2667000"/>
            <a:ext cx="4895056" cy="3124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31709866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72179" y="2658533"/>
            <a:ext cx="4607188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4311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880487" y="2667000"/>
            <a:ext cx="462253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7967" y="3335337"/>
            <a:ext cx="4895056" cy="2455862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8328594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0002956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5212512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4312" y="1600200"/>
            <a:ext cx="3549121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62033" y="685799"/>
            <a:ext cx="6240990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4312" y="2971800"/>
            <a:ext cx="3549121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5070797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2724" y="1752599"/>
            <a:ext cx="5426158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94682" y="914400"/>
            <a:ext cx="3280974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2724" y="3124199"/>
            <a:ext cx="5426158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4781075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150812" y="0"/>
            <a:ext cx="2436813" cy="6858001"/>
            <a:chOff x="1320800" y="0"/>
            <a:chExt cx="2436813" cy="6858001"/>
          </a:xfrm>
        </p:grpSpPr>
        <p:sp>
          <p:nvSpPr>
            <p:cNvPr id="8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9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0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1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2" name="Freeform 10"/>
            <p:cNvSpPr/>
            <p:nvPr/>
          </p:nvSpPr>
          <p:spPr bwMode="auto">
            <a:xfrm>
              <a:off x="1627188" y="5286375"/>
              <a:ext cx="2130425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13" name="Freeform 11"/>
            <p:cNvSpPr/>
            <p:nvPr/>
          </p:nvSpPr>
          <p:spPr bwMode="auto">
            <a:xfrm>
              <a:off x="1320800" y="523875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84311" y="685800"/>
            <a:ext cx="10018713" cy="175259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4310" y="2666999"/>
            <a:ext cx="10018713" cy="31242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732656" y="5883275"/>
            <a:ext cx="1143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509393EF-DCF1-455C-8EC9-758515A93FB9}" type="datetimeFigureOut">
              <a:rPr lang="ar-IQ" smtClean="0"/>
              <a:t>10/03/1441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2279" y="5883275"/>
            <a:ext cx="70841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51856" y="5883275"/>
            <a:ext cx="5511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9C0D496B-F888-44A5-B4EB-68E0C2777C92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35790761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ctr" defTabSz="457200" rtl="1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285750" indent="-285750" algn="r" defTabSz="457200" rtl="1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r" defTabSz="457200" rtl="1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r" defTabSz="457200" rtl="1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r" defTabSz="457200" rtl="1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r" defTabSz="457200" rtl="1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r" defTabSz="457200" rtl="1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ubtitle 2"/>
          <p:cNvSpPr>
            <a:spLocks noGrp="1"/>
          </p:cNvSpPr>
          <p:nvPr>
            <p:ph type="subTitle" idx="1"/>
          </p:nvPr>
        </p:nvSpPr>
        <p:spPr>
          <a:xfrm>
            <a:off x="3089563" y="803564"/>
            <a:ext cx="8520545" cy="4253345"/>
          </a:xfrm>
        </p:spPr>
        <p:txBody>
          <a:bodyPr>
            <a:noAutofit/>
          </a:bodyPr>
          <a:lstStyle/>
          <a:p>
            <a:pPr algn="ctr" rtl="1"/>
            <a:r>
              <a:rPr lang="ar-SA" sz="4800" b="1" dirty="0" smtClean="0">
                <a:solidFill>
                  <a:srgbClr val="FF0000"/>
                </a:solidFill>
              </a:rPr>
              <a:t>كرة السلة</a:t>
            </a:r>
            <a:endParaRPr lang="en-US" sz="4800" b="1" dirty="0" smtClean="0">
              <a:solidFill>
                <a:srgbClr val="FF0000"/>
              </a:solidFill>
            </a:endParaRPr>
          </a:p>
          <a:p>
            <a:pPr algn="ctr" rtl="1"/>
            <a:r>
              <a:rPr lang="ar-SA" sz="4800" b="1" dirty="0" smtClean="0">
                <a:solidFill>
                  <a:srgbClr val="FF0000"/>
                </a:solidFill>
              </a:rPr>
              <a:t>المرحلة الثانية</a:t>
            </a:r>
            <a:endParaRPr lang="en-US" sz="4800" b="1" dirty="0" smtClean="0">
              <a:solidFill>
                <a:srgbClr val="FF0000"/>
              </a:solidFill>
            </a:endParaRPr>
          </a:p>
          <a:p>
            <a:pPr algn="ctr" rtl="1"/>
            <a:r>
              <a:rPr lang="ar-SA" sz="4800" b="1" dirty="0" smtClean="0">
                <a:solidFill>
                  <a:srgbClr val="FF0000"/>
                </a:solidFill>
              </a:rPr>
              <a:t> </a:t>
            </a:r>
            <a:endParaRPr lang="en-US" sz="4800" b="1" dirty="0" smtClean="0">
              <a:solidFill>
                <a:srgbClr val="FF0000"/>
              </a:solidFill>
            </a:endParaRPr>
          </a:p>
          <a:p>
            <a:pPr algn="ctr" rtl="1"/>
            <a:r>
              <a:rPr lang="ar-SA" sz="4800" b="1" dirty="0" smtClean="0">
                <a:solidFill>
                  <a:srgbClr val="FF0000"/>
                </a:solidFill>
              </a:rPr>
              <a:t>أعداد</a:t>
            </a:r>
            <a:endParaRPr lang="en-US" sz="4800" b="1" dirty="0" smtClean="0">
              <a:solidFill>
                <a:srgbClr val="FF0000"/>
              </a:solidFill>
            </a:endParaRPr>
          </a:p>
          <a:p>
            <a:pPr algn="ctr"/>
            <a:r>
              <a:rPr lang="ar-SA" sz="4800" b="1" dirty="0" err="1" smtClean="0">
                <a:solidFill>
                  <a:srgbClr val="FF0000"/>
                </a:solidFill>
              </a:rPr>
              <a:t>أ.م.د</a:t>
            </a:r>
            <a:r>
              <a:rPr lang="ar-SA" sz="4800" b="1" dirty="0" smtClean="0">
                <a:solidFill>
                  <a:srgbClr val="FF0000"/>
                </a:solidFill>
              </a:rPr>
              <a:t> علي عاشور عبيد</a:t>
            </a:r>
            <a:endParaRPr lang="en-US" sz="4800" b="1" dirty="0" smtClean="0">
              <a:solidFill>
                <a:srgbClr val="FF0000"/>
              </a:solidFill>
            </a:endParaRPr>
          </a:p>
          <a:p>
            <a:pPr algn="ctr"/>
            <a:endParaRPr lang="en-US" sz="48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783199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2237874" y="443080"/>
            <a:ext cx="8229600" cy="1143000"/>
          </a:xfrm>
        </p:spPr>
        <p:txBody>
          <a:bodyPr>
            <a:normAutofit/>
          </a:bodyPr>
          <a:lstStyle/>
          <a:p>
            <a:r>
              <a:rPr lang="ar-SA" b="1" dirty="0" smtClean="0"/>
              <a:t>شروط التبديل</a:t>
            </a:r>
            <a:endParaRPr lang="en-US" b="1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2237874" y="2261937"/>
            <a:ext cx="9168064" cy="4032668"/>
          </a:xfrm>
        </p:spPr>
        <p:txBody>
          <a:bodyPr>
            <a:noAutofit/>
          </a:bodyPr>
          <a:lstStyle/>
          <a:p>
            <a:pPr algn="r" rtl="1"/>
            <a:r>
              <a:rPr lang="ar-SA" sz="1400" b="1" dirty="0" smtClean="0"/>
              <a:t>1-  </a:t>
            </a:r>
            <a:r>
              <a:rPr lang="ar-SA" sz="1400" b="1" dirty="0"/>
              <a:t>يصبح البديل لاعبا عندما يشير الحكم الى البديل الدخول للملعب</a:t>
            </a:r>
            <a:endParaRPr lang="en-US" sz="1400" b="1" dirty="0"/>
          </a:p>
          <a:p>
            <a:pPr algn="r" rtl="1"/>
            <a:r>
              <a:rPr lang="fa-IR" sz="1400" b="1" dirty="0"/>
              <a:t>2 - </a:t>
            </a:r>
            <a:r>
              <a:rPr lang="ar-SA" sz="1400" b="1" dirty="0"/>
              <a:t>يجب أن يطلب البديل التبديل من المسجل خلال الوقت المستقطع او استراحة اللعب</a:t>
            </a:r>
            <a:endParaRPr lang="en-US" sz="1400" b="1" dirty="0"/>
          </a:p>
          <a:p>
            <a:pPr algn="r" rtl="1"/>
            <a:r>
              <a:rPr lang="ar-SA" sz="1400" b="1" dirty="0"/>
              <a:t>كرة القفز: يجب أن تبدأ المباراة بكرة قفز وشروطها:</a:t>
            </a:r>
            <a:endParaRPr lang="en-US" sz="1400" b="1" dirty="0"/>
          </a:p>
          <a:p>
            <a:pPr algn="r" rtl="1"/>
            <a:r>
              <a:rPr lang="ar-SA" sz="1400" b="1" dirty="0"/>
              <a:t>1 - يقف كل قافز داخل منتصف الدائرة من ملعب السلة الخاص بفريقة</a:t>
            </a:r>
            <a:endParaRPr lang="en-US" sz="1400" b="1" dirty="0"/>
          </a:p>
          <a:p>
            <a:pPr algn="r" rtl="1"/>
            <a:r>
              <a:rPr lang="ar-SA" sz="1400" b="1" dirty="0"/>
              <a:t>2 - يقف الحكم بين اللاعبين القافزين </a:t>
            </a:r>
            <a:endParaRPr lang="en-US" sz="1400" b="1" dirty="0"/>
          </a:p>
          <a:p>
            <a:pPr algn="r" rtl="1"/>
            <a:r>
              <a:rPr lang="ar-SA" sz="1400" b="1" dirty="0"/>
              <a:t>3 - يجب ضرب الكرة بيد واحدة ـ </a:t>
            </a:r>
            <a:endParaRPr lang="en-US" sz="1400" b="1" dirty="0"/>
          </a:p>
          <a:p>
            <a:pPr algn="r" rtl="1"/>
            <a:r>
              <a:rPr lang="ar-SA" sz="1400" b="1" dirty="0"/>
              <a:t>4- اذا لم تلمس الكرة يد أي لاعب تعاد مرة ثانية </a:t>
            </a:r>
            <a:endParaRPr lang="en-US" sz="1400" b="1" dirty="0"/>
          </a:p>
          <a:p>
            <a:pPr algn="r" rtl="1"/>
            <a:r>
              <a:rPr lang="ar-SA" sz="1400" b="1" dirty="0"/>
              <a:t>احتساب حالات كرة القفز ( سهم الحيازة ) أو الحيازة المبادلة</a:t>
            </a:r>
            <a:endParaRPr lang="en-US" sz="1400" b="1" dirty="0"/>
          </a:p>
          <a:p>
            <a:pPr algn="r" rtl="1"/>
            <a:r>
              <a:rPr lang="ar-SA" sz="1400" b="1" dirty="0"/>
              <a:t>1- الكرة الممسوكة </a:t>
            </a:r>
            <a:endParaRPr lang="en-US" sz="1400" b="1" dirty="0"/>
          </a:p>
          <a:p>
            <a:pPr algn="r" rtl="1"/>
            <a:r>
              <a:rPr lang="fa-IR" sz="1400" b="1" dirty="0"/>
              <a:t>2 - </a:t>
            </a:r>
            <a:r>
              <a:rPr lang="ar-SA" sz="1400" b="1" dirty="0"/>
              <a:t>اختلاف الحكام في القرار</a:t>
            </a:r>
            <a:endParaRPr lang="en-US" sz="1400" b="1" dirty="0"/>
          </a:p>
          <a:p>
            <a:pPr algn="r" rtl="1"/>
            <a:r>
              <a:rPr lang="fa-IR" sz="1400" b="1" dirty="0"/>
              <a:t>3 - </a:t>
            </a:r>
            <a:r>
              <a:rPr lang="ar-SA" sz="1400" b="1" dirty="0"/>
              <a:t>حدوث مخالفة بين لاعبين متنافسين عقب تنفيذ الرمية الحرة الأخيرة الغير ناجحة </a:t>
            </a:r>
            <a:endParaRPr lang="en-US" sz="1400" b="1" dirty="0"/>
          </a:p>
          <a:p>
            <a:pPr algn="r" rtl="1"/>
            <a:r>
              <a:rPr lang="ar-SA" sz="1400" b="1" dirty="0"/>
              <a:t>4- تعلق الكرة على حوامل السلة </a:t>
            </a:r>
            <a:endParaRPr lang="en-US" sz="1400" b="1" dirty="0"/>
          </a:p>
          <a:p>
            <a:pPr algn="r" rtl="1"/>
            <a:r>
              <a:rPr lang="ar-SA" sz="1400" b="1" dirty="0"/>
              <a:t>5- بداية جميع الفترات عدا الفترة الأولى </a:t>
            </a:r>
            <a:endParaRPr lang="en-US" sz="1400" b="1" dirty="0"/>
          </a:p>
          <a:p>
            <a:pPr algn="r"/>
            <a:r>
              <a:rPr lang="ar-SA" sz="1400" b="1" dirty="0"/>
              <a:t>تعريف سهم الحيازة أو الحيازة المتبادلة : هي الطريقة التي تجعل الكرة حية من رمية ادخال بدلاً من كرة القفز </a:t>
            </a:r>
            <a:endParaRPr lang="en-US" sz="1400" b="1" dirty="0"/>
          </a:p>
        </p:txBody>
      </p:sp>
    </p:spTree>
    <p:extLst>
      <p:ext uri="{BB962C8B-B14F-4D97-AF65-F5344CB8AC3E}">
        <p14:creationId xmlns:p14="http://schemas.microsoft.com/office/powerpoint/2010/main" val="119645592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CDD0D1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Parallax</Template>
  <TotalTime>2</TotalTime>
  <Words>149</Words>
  <Application>Microsoft Office PowerPoint</Application>
  <PresentationFormat>Widescreen</PresentationFormat>
  <Paragraphs>20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Corbel</vt:lpstr>
      <vt:lpstr>Tahoma</vt:lpstr>
      <vt:lpstr>Parallax</vt:lpstr>
      <vt:lpstr>PowerPoint Presentation</vt:lpstr>
      <vt:lpstr>شروط التبديل</vt:lpstr>
    </vt:vector>
  </TitlesOfParts>
  <Company>Microsoft (C)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saif raheem</dc:creator>
  <cp:lastModifiedBy>saif raheem</cp:lastModifiedBy>
  <cp:revision>1</cp:revision>
  <dcterms:created xsi:type="dcterms:W3CDTF">2019-11-07T06:18:53Z</dcterms:created>
  <dcterms:modified xsi:type="dcterms:W3CDTF">2019-11-07T06:21:00Z</dcterms:modified>
</cp:coreProperties>
</file>

<file path=docProps/thumbnail.jpeg>
</file>