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6165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/>
              <a:t>Advanced Calculus</a:t>
            </a:r>
            <a:br>
              <a:rPr lang="en-US" sz="4400" dirty="0" smtClean="0"/>
            </a:br>
            <a:r>
              <a:rPr lang="en-US" sz="4400" dirty="0" smtClean="0"/>
              <a:t>Second Class</a:t>
            </a:r>
            <a:br>
              <a:rPr lang="en-US" sz="4400" dirty="0" smtClean="0"/>
            </a:br>
            <a:r>
              <a:rPr lang="en-US" sz="4400" dirty="0" smtClean="0"/>
              <a:t>Polar Coordinates</a:t>
            </a:r>
            <a:br>
              <a:rPr lang="en-US" sz="4400" dirty="0" smtClean="0"/>
            </a:br>
            <a:r>
              <a:rPr lang="en-US" sz="4400" dirty="0" smtClean="0"/>
              <a:t>By </a:t>
            </a:r>
            <a:br>
              <a:rPr lang="en-US" sz="4400" dirty="0" smtClean="0"/>
            </a:br>
            <a:r>
              <a:rPr lang="en-US" sz="4400" dirty="0" smtClean="0"/>
              <a:t>Dr. Jawad Mahmoud </a:t>
            </a:r>
            <a:r>
              <a:rPr lang="en-US" sz="4400" dirty="0" err="1" smtClean="0"/>
              <a:t>Jassim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Dept. of Math.</a:t>
            </a:r>
            <a:br>
              <a:rPr lang="en-US" sz="4400" dirty="0" smtClean="0"/>
            </a:br>
            <a:r>
              <a:rPr lang="en-US" sz="4400" dirty="0" smtClean="0"/>
              <a:t>College of Education for Pure Sciences</a:t>
            </a:r>
            <a:br>
              <a:rPr lang="en-US" sz="4400" dirty="0" smtClean="0"/>
            </a:br>
            <a:r>
              <a:rPr lang="en-US" sz="4400" dirty="0" smtClean="0"/>
              <a:t>University of </a:t>
            </a:r>
            <a:r>
              <a:rPr lang="en-US" sz="4400" dirty="0" err="1" smtClean="0"/>
              <a:t>Basrah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Iraq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57012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404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4: Area in the Plane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313645"/>
                <a:ext cx="8596668" cy="472771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dirty="0"/>
                  <a:t> </a:t>
                </a:r>
                <a:r>
                  <a:rPr lang="en-US" sz="2400" b="1" dirty="0"/>
                  <a:t>1) Let </a:t>
                </a:r>
                <a14:m>
                  <m:oMath xmlns:m="http://schemas.openxmlformats.org/officeDocument/2006/math">
                    <m:r>
                      <a:rPr lang="en-US" sz="2400" b="1" i="1"/>
                      <m:t>𝒓</m:t>
                    </m:r>
                    <m:r>
                      <a:rPr lang="en-US" sz="2400" b="1" i="1"/>
                      <m:t>=</m:t>
                    </m:r>
                    <m:r>
                      <a:rPr lang="en-US" sz="2400" b="1" i="1"/>
                      <m:t>𝒇</m:t>
                    </m:r>
                    <m:r>
                      <a:rPr lang="en-US" sz="2400" b="1" i="1"/>
                      <m:t>(</m:t>
                    </m:r>
                    <m:r>
                      <a:rPr lang="en-US" sz="2400" b="1" i="1"/>
                      <m:t>𝜽</m:t>
                    </m:r>
                    <m:r>
                      <a:rPr lang="en-US" sz="2400" b="1" i="1"/>
                      <m:t>)</m:t>
                    </m:r>
                  </m:oMath>
                </a14:m>
                <a:r>
                  <a:rPr lang="en-US" sz="2400" b="1" dirty="0"/>
                  <a:t> be the equation of the curve in polar form. The area of the </a:t>
                </a:r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/>
                        <m:t>       </m:t>
                      </m:r>
                      <m:r>
                        <a:rPr lang="en-US" sz="2400" b="1" i="1"/>
                        <m:t>𝒓𝒆𝒈𝒊𝒐𝒏</m:t>
                      </m:r>
                      <m:r>
                        <a:rPr lang="en-US" sz="2400" b="1" i="1"/>
                        <m:t> </m:t>
                      </m:r>
                      <m:r>
                        <a:rPr lang="en-US" sz="2400" b="1" i="1"/>
                        <m:t>𝒆𝒏𝒄𝒍𝒐𝒔𝒆𝒅</m:t>
                      </m:r>
                      <m:r>
                        <a:rPr lang="en-US" sz="2400" b="1" i="1"/>
                        <m:t> </m:t>
                      </m:r>
                      <m:r>
                        <a:rPr lang="en-US" sz="2400" b="1" i="1"/>
                        <m:t>𝒃𝒚</m:t>
                      </m:r>
                      <m:r>
                        <a:rPr lang="en-US" sz="2400" b="1" i="1"/>
                        <m:t> </m:t>
                      </m:r>
                      <m:r>
                        <a:rPr lang="en-US" sz="2400" b="1" i="1"/>
                        <m:t>𝒕𝒉𝒆</m:t>
                      </m:r>
                      <m:r>
                        <a:rPr lang="en-US" sz="2400" b="1" i="1"/>
                        <m:t> </m:t>
                      </m:r>
                      <m:r>
                        <a:rPr lang="en-US" sz="2400" b="1" i="1"/>
                        <m:t>𝒄𝒖𝒓𝒗𝒆</m:t>
                      </m:r>
                      <m:r>
                        <a:rPr lang="en-US" sz="2400" b="1" i="1"/>
                        <m:t> </m:t>
                      </m:r>
                      <m:r>
                        <a:rPr lang="en-US" sz="2400" b="1" i="1"/>
                        <m:t>𝒓</m:t>
                      </m:r>
                      <m:r>
                        <a:rPr lang="en-US" sz="2400" b="1" i="1"/>
                        <m:t>=</m:t>
                      </m:r>
                      <m:r>
                        <a:rPr lang="en-US" sz="2400" b="1" i="1"/>
                        <m:t>𝒇</m:t>
                      </m:r>
                      <m:r>
                        <a:rPr lang="en-US" sz="2400" b="1" i="1"/>
                        <m:t>(</m:t>
                      </m:r>
                      <m:r>
                        <a:rPr lang="en-US" sz="2400" b="1" i="1"/>
                        <m:t>𝜽</m:t>
                      </m:r>
                      <m:r>
                        <a:rPr lang="en-US" sz="2400" b="1" i="1"/>
                        <m:t>) </m:t>
                      </m:r>
                      <m:r>
                        <a:rPr lang="en-US" sz="2400" b="1" i="1"/>
                        <m:t>𝒊𝒔</m:t>
                      </m:r>
                      <m:r>
                        <a:rPr lang="en-US" sz="2400" b="1" i="1"/>
                        <m:t> </m:t>
                      </m:r>
                      <m:r>
                        <a:rPr lang="en-US" sz="2400" b="1" i="1"/>
                        <m:t>𝒈𝒊𝒗𝒆𝒏</m:t>
                      </m:r>
                      <m:r>
                        <a:rPr lang="en-US" sz="2400" b="1" i="1"/>
                        <m:t> </m:t>
                      </m:r>
                      <m:r>
                        <a:rPr lang="en-US" sz="2400" b="1" i="1"/>
                        <m:t>𝒃𝒚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      </a:t>
                </a:r>
                <a14:m>
                  <m:oMath xmlns:m="http://schemas.openxmlformats.org/officeDocument/2006/math">
                    <m:r>
                      <a:rPr lang="en-US" sz="2400" b="1" i="1"/>
                      <m:t>           </m:t>
                    </m:r>
                    <m:r>
                      <a:rPr lang="en-US" sz="2400" b="1" i="1"/>
                      <m:t>𝑨</m:t>
                    </m:r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𝟏</m:t>
                        </m:r>
                      </m:num>
                      <m:den>
                        <m:r>
                          <a:rPr lang="en-US" sz="2400" b="1" i="1"/>
                          <m:t>𝟐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en-US" sz="2400" b="1" i="1"/>
                        </m:ctrlPr>
                      </m:naryPr>
                      <m:sub>
                        <m:r>
                          <a:rPr lang="en-US" sz="2400" b="1" i="1"/>
                          <m:t>𝜶</m:t>
                        </m:r>
                      </m:sub>
                      <m:sup>
                        <m:r>
                          <a:rPr lang="en-US" sz="2400" b="1" i="1"/>
                          <m:t>𝜷</m:t>
                        </m:r>
                      </m:sup>
                      <m:e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𝒓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r>
                          <a:rPr lang="en-US" sz="2400" b="1" i="1"/>
                          <m:t> </m:t>
                        </m:r>
                        <m:r>
                          <a:rPr lang="en-US" sz="2400" b="1" i="1"/>
                          <m:t>𝒅</m:t>
                        </m:r>
                      </m:e>
                    </m:nary>
                    <m:r>
                      <a:rPr lang="en-US" sz="2400" b="1" i="1"/>
                      <m:t>𝜽</m:t>
                    </m:r>
                    <m:r>
                      <a:rPr lang="en-US" sz="2400" b="1" i="1"/>
                      <m:t> </m:t>
                    </m:r>
                  </m:oMath>
                </a14:m>
                <a:r>
                  <a:rPr lang="en-US" sz="2400" b="1" dirty="0"/>
                  <a:t> 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b="1" dirty="0"/>
                  <a:t>  </a:t>
                </a:r>
                <a:r>
                  <a:rPr lang="en-US" sz="2400" b="1" dirty="0"/>
                  <a:t>2) The area of the region between the two curves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/>
                        </m:ctrlPr>
                      </m:sSubPr>
                      <m:e>
                        <m:r>
                          <a:rPr lang="en-US" sz="2400" b="1" i="1"/>
                          <m:t>𝒓</m:t>
                        </m:r>
                      </m:e>
                      <m:sub>
                        <m:r>
                          <a:rPr lang="en-US" sz="2400" b="1" i="1"/>
                          <m:t>𝟏</m:t>
                        </m:r>
                      </m:sub>
                    </m:sSub>
                    <m:r>
                      <a:rPr lang="en-US" sz="2400" b="1" i="1"/>
                      <m:t>=</m:t>
                    </m:r>
                    <m:sSub>
                      <m:sSubPr>
                        <m:ctrlPr>
                          <a:rPr lang="en-US" sz="2400" b="1" i="1"/>
                        </m:ctrlPr>
                      </m:sSubPr>
                      <m:e>
                        <m:r>
                          <a:rPr lang="en-US" sz="2400" b="1" i="1"/>
                          <m:t>𝒇</m:t>
                        </m:r>
                      </m:e>
                      <m:sub>
                        <m:r>
                          <a:rPr lang="en-US" sz="2400" b="1" i="1"/>
                          <m:t>𝟏</m:t>
                        </m:r>
                      </m:sub>
                    </m:sSub>
                    <m:d>
                      <m:dPr>
                        <m:ctrlPr>
                          <a:rPr lang="en-US" sz="2400" b="1" i="1"/>
                        </m:ctrlPr>
                      </m:dPr>
                      <m:e>
                        <m:r>
                          <a:rPr lang="en-US" sz="2400" b="1" i="1"/>
                          <m:t>𝜽</m:t>
                        </m:r>
                      </m:e>
                    </m:d>
                    <m:r>
                      <a:rPr lang="en-US" sz="2400" b="1" i="1"/>
                      <m:t> </m:t>
                    </m:r>
                    <m:r>
                      <a:rPr lang="en-US" sz="2400" b="1" i="1"/>
                      <m:t>𝒂𝒏𝒅</m:t>
                    </m:r>
                    <m:r>
                      <a:rPr lang="en-US" sz="2400" b="1" i="1"/>
                      <m:t> </m:t>
                    </m:r>
                    <m:sSub>
                      <m:sSubPr>
                        <m:ctrlPr>
                          <a:rPr lang="en-US" sz="2400" b="1" i="1"/>
                        </m:ctrlPr>
                      </m:sSubPr>
                      <m:e>
                        <m:r>
                          <a:rPr lang="en-US" sz="2400" b="1" i="1"/>
                          <m:t>𝒓</m:t>
                        </m:r>
                      </m:e>
                      <m:sub>
                        <m:r>
                          <a:rPr lang="en-US" sz="2400" b="1" i="1"/>
                          <m:t>𝟐</m:t>
                        </m:r>
                      </m:sub>
                    </m:sSub>
                    <m:r>
                      <a:rPr lang="en-US" sz="2400" b="1" i="1"/>
                      <m:t>=</m:t>
                    </m:r>
                    <m:sSub>
                      <m:sSubPr>
                        <m:ctrlPr>
                          <a:rPr lang="en-US" sz="2400" b="1" i="1"/>
                        </m:ctrlPr>
                      </m:sSubPr>
                      <m:e>
                        <m:r>
                          <a:rPr lang="en-US" sz="2400" b="1" i="1"/>
                          <m:t>𝒇</m:t>
                        </m:r>
                      </m:e>
                      <m:sub>
                        <m:r>
                          <a:rPr lang="en-US" sz="2400" b="1" i="1"/>
                          <m:t>𝟐</m:t>
                        </m:r>
                      </m:sub>
                    </m:sSub>
                    <m:r>
                      <a:rPr lang="en-US" sz="2400" b="1" i="1"/>
                      <m:t>(</m:t>
                    </m:r>
                    <m:r>
                      <a:rPr lang="en-US" sz="2400" b="1" i="1"/>
                      <m:t>𝜽</m:t>
                    </m:r>
                    <m:r>
                      <a:rPr lang="en-US" sz="2400" b="1" i="1"/>
                      <m:t>)</m:t>
                    </m:r>
                  </m:oMath>
                </a14:m>
                <a:r>
                  <a:rPr lang="en-US" sz="2400" b="1" dirty="0"/>
                  <a:t>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      </a:t>
                </a:r>
                <a14:m>
                  <m:oMath xmlns:m="http://schemas.openxmlformats.org/officeDocument/2006/math">
                    <m:r>
                      <a:rPr lang="en-US" sz="2400" b="1" i="1"/>
                      <m:t>𝒊𝒔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𝒈𝒊𝒗𝒆𝒏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𝒃𝒚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                </a:t>
                </a:r>
                <a14:m>
                  <m:oMath xmlns:m="http://schemas.openxmlformats.org/officeDocument/2006/math">
                    <m:r>
                      <a:rPr lang="en-US" sz="2400" b="1" i="1"/>
                      <m:t>𝑨</m:t>
                    </m:r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𝟏</m:t>
                        </m:r>
                      </m:num>
                      <m:den>
                        <m:r>
                          <a:rPr lang="en-US" sz="2400" b="1" i="1"/>
                          <m:t>𝟐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en-US" sz="2400" b="1" i="1"/>
                        </m:ctrlPr>
                      </m:naryPr>
                      <m:sub>
                        <m:r>
                          <a:rPr lang="en-US" sz="2400" b="1" i="1"/>
                          <m:t>𝜶</m:t>
                        </m:r>
                      </m:sub>
                      <m:sup>
                        <m:r>
                          <a:rPr lang="en-US" sz="2400" b="1" i="1"/>
                          <m:t>𝜷</m:t>
                        </m:r>
                      </m:sup>
                      <m:e>
                        <m:r>
                          <a:rPr lang="en-US" sz="2400" b="1" i="1"/>
                          <m:t>(</m:t>
                        </m:r>
                        <m:sSubSup>
                          <m:sSubSupPr>
                            <m:ctrlPr>
                              <a:rPr lang="en-US" sz="2400" b="1" i="1"/>
                            </m:ctrlPr>
                          </m:sSubSupPr>
                          <m:e>
                            <m:r>
                              <a:rPr lang="en-US" sz="2400" b="1" i="1"/>
                              <m:t>𝒓</m:t>
                            </m:r>
                          </m:e>
                          <m:sub>
                            <m:r>
                              <a:rPr lang="en-US" sz="2400" b="1" i="1"/>
                              <m:t>𝟐</m:t>
                            </m:r>
                          </m:sub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bSup>
                      </m:e>
                    </m:nary>
                    <m:r>
                      <a:rPr lang="en-US" sz="2400" b="1" i="1"/>
                      <m:t>−</m:t>
                    </m:r>
                    <m:sSubSup>
                      <m:sSubSupPr>
                        <m:ctrlPr>
                          <a:rPr lang="en-US" sz="2400" b="1" i="1"/>
                        </m:ctrlPr>
                      </m:sSubSupPr>
                      <m:e>
                        <m:r>
                          <a:rPr lang="en-US" sz="2400" b="1" i="1"/>
                          <m:t>𝒓</m:t>
                        </m:r>
                      </m:e>
                      <m:sub>
                        <m:r>
                          <a:rPr lang="en-US" sz="2400" b="1" i="1"/>
                          <m:t>𝟏</m:t>
                        </m:r>
                      </m:sub>
                      <m:sup>
                        <m:r>
                          <a:rPr lang="en-US" sz="2400" b="1" i="1"/>
                          <m:t>𝟐</m:t>
                        </m:r>
                      </m:sup>
                    </m:sSubSup>
                    <m:r>
                      <a:rPr lang="en-US" sz="2400" b="1" i="1"/>
                      <m:t>)</m:t>
                    </m:r>
                    <m:r>
                      <a:rPr lang="en-US" sz="2400" b="1" i="1"/>
                      <m:t>𝒅</m:t>
                    </m:r>
                    <m:r>
                      <a:rPr lang="en-US" sz="2400" b="1" i="1"/>
                      <m:t>𝜽</m:t>
                    </m:r>
                    <m:r>
                      <a:rPr lang="en-US" sz="2400" b="1" i="1"/>
                      <m:t> , </m:t>
                    </m:r>
                    <m:r>
                      <a:rPr lang="en-US" sz="2400" b="1" i="1"/>
                      <m:t>𝒊𝒇</m:t>
                    </m:r>
                    <m:r>
                      <a:rPr lang="en-US" sz="2400" b="1" i="1"/>
                      <m:t> </m:t>
                    </m:r>
                    <m:sSub>
                      <m:sSubPr>
                        <m:ctrlPr>
                          <a:rPr lang="en-US" sz="2400" b="1" i="1"/>
                        </m:ctrlPr>
                      </m:sSubPr>
                      <m:e>
                        <m:r>
                          <a:rPr lang="en-US" sz="2400" b="1" i="1"/>
                          <m:t>𝒓</m:t>
                        </m:r>
                      </m:e>
                      <m:sub>
                        <m:r>
                          <a:rPr lang="en-US" sz="2400" b="1" i="1"/>
                          <m:t>𝟐</m:t>
                        </m:r>
                      </m:sub>
                    </m:sSub>
                    <m:r>
                      <a:rPr lang="en-US" sz="2400" b="1" i="1"/>
                      <m:t>&gt;</m:t>
                    </m:r>
                    <m:sSub>
                      <m:sSubPr>
                        <m:ctrlPr>
                          <a:rPr lang="en-US" sz="2400" b="1" i="1"/>
                        </m:ctrlPr>
                      </m:sSubPr>
                      <m:e>
                        <m:r>
                          <a:rPr lang="en-US" sz="2400" b="1" i="1"/>
                          <m:t>𝒓</m:t>
                        </m:r>
                      </m:e>
                      <m:sub>
                        <m:r>
                          <a:rPr lang="en-US" sz="2400" b="1" i="1"/>
                          <m:t>𝟏</m:t>
                        </m:r>
                      </m:sub>
                    </m:sSub>
                    <m:r>
                      <a:rPr lang="en-US" sz="2400" b="1" i="1"/>
                      <m:t> </m:t>
                    </m:r>
                    <m:r>
                      <a:rPr lang="en-US" sz="2400" b="1" i="1"/>
                      <m:t>𝒇𝒐𝒓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𝒂𝒍𝒍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𝜽</m:t>
                    </m:r>
                    <m:r>
                      <a:rPr lang="en-US" sz="2400" b="1" i="1"/>
                      <m:t>.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313645"/>
                <a:ext cx="8596668" cy="4727717"/>
              </a:xfrm>
              <a:blipFill rotWithShape="0">
                <a:blip r:embed="rId2"/>
                <a:stretch>
                  <a:fillRect l="-1064" t="-10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900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8813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197735"/>
                <a:ext cx="8596668" cy="484362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 </a:t>
                </a:r>
                <a:r>
                  <a:rPr lang="en-US" b="1" dirty="0"/>
                  <a:t> </a:t>
                </a:r>
                <a:r>
                  <a:rPr lang="en-US" sz="2400" b="1" u="sng" dirty="0"/>
                  <a:t>Example (8):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Find the total area enclosed by the curve </a:t>
                </a:r>
                <a14:m>
                  <m:oMath xmlns:m="http://schemas.openxmlformats.org/officeDocument/2006/math">
                    <m:r>
                      <a:rPr lang="en-US" sz="2400" b="1" i="1"/>
                      <m:t>𝒓</m:t>
                    </m:r>
                    <m:r>
                      <a:rPr lang="en-US" sz="2400" b="1" i="1"/>
                      <m:t>=</m:t>
                    </m:r>
                    <m:r>
                      <a:rPr lang="en-US" sz="2400" b="1" i="1"/>
                      <m:t>𝒂</m:t>
                    </m:r>
                    <m:r>
                      <a:rPr lang="en-US" sz="2400" b="1" i="1"/>
                      <m:t>(</m:t>
                    </m:r>
                    <m:r>
                      <a:rPr lang="en-US" sz="2400" b="1" i="1"/>
                      <m:t>𝟏</m:t>
                    </m:r>
                    <m:r>
                      <a:rPr lang="en-US" sz="2400" b="1" i="1"/>
                      <m:t>+</m:t>
                    </m:r>
                    <m:func>
                      <m:funcPr>
                        <m:ctrlPr>
                          <a:rPr lang="en-US" sz="2400" b="1" i="1"/>
                        </m:ctrlPr>
                      </m:funcPr>
                      <m:fName>
                        <m:r>
                          <a:rPr lang="en-US" sz="2400" b="1" i="1"/>
                          <m:t>𝐜𝐨𝐬</m:t>
                        </m:r>
                      </m:fName>
                      <m:e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) , </m:t>
                        </m:r>
                        <m:r>
                          <a:rPr lang="en-US" sz="2400" b="1" i="1"/>
                          <m:t>𝒂</m:t>
                        </m:r>
                        <m:r>
                          <a:rPr lang="en-US" sz="2400" b="1" i="1"/>
                          <m:t>&gt;</m:t>
                        </m:r>
                        <m:r>
                          <a:rPr lang="en-US" sz="2400" b="1" i="1"/>
                          <m:t>𝟎</m:t>
                        </m:r>
                        <m:r>
                          <a:rPr lang="en-US" sz="2400" b="1" i="1"/>
                          <m:t> .</m:t>
                        </m:r>
                      </m:e>
                    </m:func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b="1" u="sng" dirty="0"/>
                  <a:t>Solution</a:t>
                </a:r>
                <a:r>
                  <a:rPr lang="en-US" sz="2400" b="1" u="sng" dirty="0" smtClean="0"/>
                  <a:t>:                               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 </a:t>
                </a:r>
                <a14:m>
                  <m:oMath xmlns:m="http://schemas.openxmlformats.org/officeDocument/2006/math">
                    <m:r>
                      <a:rPr lang="en-US" sz="2400" b="1" i="1"/>
                      <m:t>𝑨</m:t>
                    </m:r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𝟏</m:t>
                        </m:r>
                      </m:num>
                      <m:den>
                        <m:r>
                          <a:rPr lang="en-US" sz="2400" b="1" i="1"/>
                          <m:t>𝟐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en-US" sz="2400" b="1" i="1"/>
                        </m:ctrlPr>
                      </m:naryPr>
                      <m:sub>
                        <m:r>
                          <a:rPr lang="en-US" sz="2400" b="1" i="1"/>
                          <m:t>𝜶</m:t>
                        </m:r>
                      </m:sub>
                      <m:sup>
                        <m:r>
                          <a:rPr lang="en-US" sz="2400" b="1" i="1"/>
                          <m:t>𝜷</m:t>
                        </m:r>
                      </m:sup>
                      <m:e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𝒓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r>
                          <a:rPr lang="en-US" sz="2400" b="1" i="1"/>
                          <m:t> </m:t>
                        </m:r>
                        <m:r>
                          <a:rPr lang="en-US" sz="2400" b="1" i="1"/>
                          <m:t>𝒅</m:t>
                        </m:r>
                      </m:e>
                    </m:nary>
                    <m:r>
                      <a:rPr lang="en-US" sz="2400" b="1" i="1"/>
                      <m:t>𝜽</m:t>
                    </m:r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𝟏</m:t>
                        </m:r>
                      </m:num>
                      <m:den>
                        <m:r>
                          <a:rPr lang="en-US" sz="2400" b="1" i="1"/>
                          <m:t>𝟐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en-US" sz="2400" b="1" i="1"/>
                        </m:ctrlPr>
                      </m:naryPr>
                      <m:sub>
                        <m:r>
                          <a:rPr lang="en-US" sz="2400" b="1" i="1"/>
                          <m:t>𝟎</m:t>
                        </m:r>
                      </m:sub>
                      <m:sup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𝝅</m:t>
                        </m:r>
                      </m:sup>
                      <m:e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𝒂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(</m:t>
                            </m:r>
                            <m:r>
                              <a:rPr lang="en-US" sz="2400" b="1" i="1"/>
                              <m:t>𝟏</m:t>
                            </m:r>
                            <m:r>
                              <a:rPr lang="en-US" sz="2400" b="1" i="1"/>
                              <m:t>+</m:t>
                            </m:r>
                            <m:func>
                              <m:funcPr>
                                <m:ctrlPr>
                                  <a:rPr lang="en-US" sz="2400" b="1" i="1"/>
                                </m:ctrlPr>
                              </m:funcPr>
                              <m:fName>
                                <m:r>
                                  <a:rPr lang="en-US" sz="2400" b="1" i="1"/>
                                  <m:t>𝐜𝐨𝐬</m:t>
                                </m:r>
                              </m:fName>
                              <m:e>
                                <m:r>
                                  <a:rPr lang="en-US" sz="2400" b="1" i="1"/>
                                  <m:t>𝜽</m:t>
                                </m:r>
                                <m:r>
                                  <a:rPr lang="en-US" sz="2400" b="1" i="1"/>
                                  <m:t>)</m:t>
                                </m:r>
                              </m:e>
                            </m:func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r>
                          <a:rPr lang="en-US" sz="2400" b="1" i="1"/>
                          <m:t>𝒅</m:t>
                        </m:r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=</m:t>
                        </m:r>
                      </m:e>
                    </m:nary>
                    <m:nary>
                      <m:naryPr>
                        <m:limLoc m:val="subSup"/>
                        <m:ctrlPr>
                          <a:rPr lang="en-US" sz="2400" b="1" i="1"/>
                        </m:ctrlPr>
                      </m:naryPr>
                      <m:sub>
                        <m:r>
                          <a:rPr lang="en-US" sz="2400" b="1" i="1"/>
                          <m:t>𝟎</m:t>
                        </m:r>
                      </m:sub>
                      <m:sup>
                        <m:r>
                          <a:rPr lang="en-US" sz="2400" b="1" i="1"/>
                          <m:t>𝝅</m:t>
                        </m:r>
                      </m:sup>
                      <m:e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𝒂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(</m:t>
                            </m:r>
                            <m:r>
                              <a:rPr lang="en-US" sz="2400" b="1" i="1"/>
                              <m:t>𝟏</m:t>
                            </m:r>
                            <m:r>
                              <a:rPr lang="en-US" sz="2400" b="1" i="1"/>
                              <m:t>+</m:t>
                            </m:r>
                            <m:func>
                              <m:funcPr>
                                <m:ctrlPr>
                                  <a:rPr lang="en-US" sz="2400" b="1" i="1"/>
                                </m:ctrlPr>
                              </m:funcPr>
                              <m:fName>
                                <m:r>
                                  <a:rPr lang="en-US" sz="2400" b="1" i="1"/>
                                  <m:t>𝐜𝐨𝐬</m:t>
                                </m:r>
                              </m:fName>
                              <m:e>
                                <m:r>
                                  <a:rPr lang="en-US" sz="2400" b="1" i="1"/>
                                  <m:t>𝜽</m:t>
                                </m:r>
                                <m:r>
                                  <a:rPr lang="en-US" sz="2400" b="1" i="1"/>
                                  <m:t>)</m:t>
                                </m:r>
                              </m:e>
                            </m:func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r>
                          <a:rPr lang="en-US" sz="2400" b="1" i="1"/>
                          <m:t>𝒅</m:t>
                        </m:r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=</m:t>
                        </m:r>
                      </m:e>
                    </m:nary>
                  </m:oMath>
                </a14:m>
                <a:r>
                  <a:rPr lang="en-US" sz="2400" b="1" dirty="0" smtClean="0"/>
                  <a:t>  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𝒂</m:t>
                        </m:r>
                      </m:e>
                      <m:sup>
                        <m:r>
                          <a:rPr lang="en-US" sz="2400" b="1" i="1"/>
                          <m:t>𝟐</m:t>
                        </m:r>
                      </m:sup>
                    </m:sSup>
                    <m:nary>
                      <m:naryPr>
                        <m:limLoc m:val="subSup"/>
                        <m:ctrlPr>
                          <a:rPr lang="en-US" sz="2400" b="1" i="1"/>
                        </m:ctrlPr>
                      </m:naryPr>
                      <m:sub>
                        <m:r>
                          <a:rPr lang="en-US" sz="2400" b="1" i="1"/>
                          <m:t>𝟎</m:t>
                        </m:r>
                      </m:sub>
                      <m:sup>
                        <m:r>
                          <a:rPr lang="en-US" sz="2400" b="1" i="1"/>
                          <m:t>𝝅</m:t>
                        </m:r>
                      </m:sup>
                      <m:e>
                        <m:r>
                          <a:rPr lang="en-US" sz="2400" b="1" i="1"/>
                          <m:t>(</m:t>
                        </m:r>
                        <m:r>
                          <a:rPr lang="en-US" sz="2400" b="1" i="1"/>
                          <m:t>𝟏</m:t>
                        </m:r>
                        <m:r>
                          <a:rPr lang="en-US" sz="2400" b="1" i="1"/>
                          <m:t>+</m:t>
                        </m:r>
                        <m:r>
                          <a:rPr lang="en-US" sz="2400" b="1" i="1"/>
                          <m:t>𝟐</m:t>
                        </m:r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𝐜𝐨𝐬</m:t>
                            </m:r>
                          </m:fName>
                          <m:e>
                            <m:r>
                              <a:rPr lang="en-US" sz="2400" b="1" i="1"/>
                              <m:t>𝜽</m:t>
                            </m:r>
                            <m:r>
                              <a:rPr lang="en-US" sz="2400" b="1" i="1"/>
                              <m:t>+</m:t>
                            </m:r>
                            <m:sSup>
                              <m:sSupPr>
                                <m:ctrlPr>
                                  <a:rPr lang="en-US" sz="2400" b="1" i="1"/>
                                </m:ctrlPr>
                              </m:sSupPr>
                              <m:e>
                                <m:r>
                                  <a:rPr lang="en-US" sz="2400" b="1" i="1"/>
                                  <m:t>𝒄𝒐𝒔</m:t>
                                </m:r>
                              </m:e>
                              <m:sup>
                                <m:r>
                                  <a:rPr lang="en-US" sz="2400" b="1" i="1"/>
                                  <m:t>𝟐</m:t>
                                </m:r>
                              </m:sup>
                            </m:sSup>
                            <m:r>
                              <a:rPr lang="en-US" sz="2400" b="1" i="1"/>
                              <m:t>𝜽</m:t>
                            </m:r>
                            <m:r>
                              <a:rPr lang="en-US" sz="2400" b="1" i="1"/>
                              <m:t>)</m:t>
                            </m:r>
                            <m:r>
                              <a:rPr lang="en-US" sz="2400" b="1" i="1"/>
                              <m:t>𝒅</m:t>
                            </m:r>
                            <m:r>
                              <a:rPr lang="en-US" sz="2400" b="1" i="1"/>
                              <m:t>𝜽</m:t>
                            </m:r>
                          </m:e>
                        </m:func>
                      </m:e>
                    </m:nary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      </a:t>
                </a:r>
                <a14:m>
                  <m:oMath xmlns:m="http://schemas.openxmlformats.org/officeDocument/2006/math">
                    <m:r>
                      <a:rPr lang="en-US" sz="2400" b="1" i="1"/>
                      <m:t>= </m:t>
                    </m:r>
                    <m:sSubSup>
                      <m:sSubSupPr>
                        <m:ctrlPr>
                          <a:rPr lang="en-US" sz="2400" b="1" i="1"/>
                        </m:ctrlPr>
                      </m:sSubSupPr>
                      <m:e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𝒂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r>
                          <a:rPr lang="en-US" sz="2400" b="1" i="1"/>
                          <m:t> [ </m:t>
                        </m:r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+</m:t>
                        </m:r>
                        <m:r>
                          <a:rPr lang="en-US" sz="2400" b="1" i="1"/>
                          <m:t>𝟐</m:t>
                        </m:r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𝐬𝐢𝐧</m:t>
                            </m:r>
                          </m:fName>
                          <m:e>
                            <m:r>
                              <a:rPr lang="en-US" sz="2400" b="1" i="1"/>
                              <m:t>𝜽</m:t>
                            </m:r>
                            <m:r>
                              <a:rPr lang="en-US" sz="2400" b="1" i="1"/>
                              <m:t>+</m:t>
                            </m:r>
                            <m:f>
                              <m:fPr>
                                <m:ctrlPr>
                                  <a:rPr lang="en-US" sz="2400" b="1" i="1"/>
                                </m:ctrlPr>
                              </m:fPr>
                              <m:num>
                                <m:r>
                                  <a:rPr lang="en-US" sz="2400" b="1" i="1"/>
                                  <m:t>𝟏</m:t>
                                </m:r>
                              </m:num>
                              <m:den>
                                <m:r>
                                  <a:rPr lang="en-US" sz="2400" b="1" i="1"/>
                                  <m:t>𝟐</m:t>
                                </m:r>
                              </m:den>
                            </m:f>
                            <m:r>
                              <a:rPr lang="en-US" sz="2400" b="1" i="1"/>
                              <m:t> </m:t>
                            </m:r>
                            <m:r>
                              <a:rPr lang="en-US" sz="2400" b="1" i="1"/>
                              <m:t>𝜽</m:t>
                            </m:r>
                            <m:r>
                              <a:rPr lang="en-US" sz="2400" b="1" i="1"/>
                              <m:t> </m:t>
                            </m:r>
                            <m:func>
                              <m:funcPr>
                                <m:ctrlPr>
                                  <a:rPr lang="en-US" sz="2400" b="1" i="1"/>
                                </m:ctrlPr>
                              </m:funcPr>
                              <m:fName>
                                <m:r>
                                  <a:rPr lang="en-US" sz="2400" b="1" i="1"/>
                                  <m:t>𝐬𝐢𝐧</m:t>
                                </m:r>
                              </m:fName>
                              <m:e>
                                <m:r>
                                  <a:rPr lang="en-US" sz="2400" b="1" i="1"/>
                                  <m:t>𝟐</m:t>
                                </m:r>
                                <m:r>
                                  <a:rPr lang="en-US" sz="2400" b="1" i="1"/>
                                  <m:t>𝜽</m:t>
                                </m:r>
                                <m:r>
                                  <a:rPr lang="en-US" sz="2400" b="1" i="1"/>
                                  <m:t>]</m:t>
                                </m:r>
                              </m:e>
                            </m:func>
                          </m:e>
                        </m:func>
                      </m:e>
                      <m:sub>
                        <m:r>
                          <a:rPr lang="en-US" sz="2400" b="1" i="1"/>
                          <m:t>𝟎</m:t>
                        </m:r>
                      </m:sub>
                      <m:sup>
                        <m:r>
                          <a:rPr lang="en-US" sz="2400" b="1" i="1"/>
                          <m:t>𝝅</m:t>
                        </m:r>
                      </m:sup>
                    </m:sSubSup>
                    <m:r>
                      <a:rPr lang="en-US" sz="2400" b="1" i="1"/>
                      <m:t>= 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𝟑</m:t>
                        </m:r>
                      </m:num>
                      <m:den>
                        <m:r>
                          <a:rPr lang="en-US" sz="2400" b="1" i="1"/>
                          <m:t>𝟐</m:t>
                        </m:r>
                      </m:den>
                    </m:f>
                    <m:r>
                      <a:rPr lang="en-US" sz="2400" b="1" i="1"/>
                      <m:t> </m:t>
                    </m:r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𝒂</m:t>
                        </m:r>
                      </m:e>
                      <m:sup>
                        <m:r>
                          <a:rPr lang="en-US" sz="2400" b="1" i="1"/>
                          <m:t>𝟐</m:t>
                        </m:r>
                      </m:sup>
                    </m:sSup>
                    <m:r>
                      <a:rPr lang="en-US" sz="2400" b="1" i="1"/>
                      <m:t>𝝅</m:t>
                    </m:r>
                    <m:r>
                      <a:rPr lang="en-US" sz="2400" b="1" i="1"/>
                      <m:t>.</m:t>
                    </m:r>
                  </m:oMath>
                </a14:m>
                <a:r>
                  <a:rPr lang="en-US" sz="2400" b="1" dirty="0"/>
                  <a:t> Units square</a:t>
                </a:r>
                <a:r>
                  <a:rPr lang="en-US" sz="2400" b="1" dirty="0" smtClean="0"/>
                  <a:t>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197735"/>
                <a:ext cx="8596668" cy="4843627"/>
              </a:xfrm>
              <a:blipFill rotWithShape="0">
                <a:blip r:embed="rId2"/>
                <a:stretch>
                  <a:fillRect l="-1064" t="-1006" r="-11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نتيجة بحث الصور عن ‪graph the cardioids‬‏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133" y="2247833"/>
            <a:ext cx="1933575" cy="1666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517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101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326525"/>
                <a:ext cx="8596668" cy="47148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b="1" u="sng" dirty="0"/>
                  <a:t>Example (9):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Find the area of the region that lies inside the circle </a:t>
                </a:r>
                <a14:m>
                  <m:oMath xmlns:m="http://schemas.openxmlformats.org/officeDocument/2006/math">
                    <m:r>
                      <a:rPr lang="en-US" b="1" i="1"/>
                      <m:t>𝒓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𝒂</m:t>
                    </m:r>
                  </m:oMath>
                </a14:m>
                <a:r>
                  <a:rPr lang="en-US" b="1" dirty="0"/>
                  <a:t> and outside the curve </a:t>
                </a:r>
                <a14:m>
                  <m:oMath xmlns:m="http://schemas.openxmlformats.org/officeDocument/2006/math">
                    <m:r>
                      <a:rPr lang="en-US" b="1" i="1"/>
                      <m:t>𝒓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𝒂</m:t>
                    </m:r>
                    <m:r>
                      <a:rPr lang="en-US" b="1" i="1"/>
                      <m:t>(</m:t>
                    </m:r>
                    <m:r>
                      <a:rPr lang="en-US" b="1" i="1"/>
                      <m:t>𝟏</m:t>
                    </m:r>
                    <m:r>
                      <a:rPr lang="en-US" b="1" i="1"/>
                      <m:t>−</m:t>
                    </m:r>
                    <m:func>
                      <m:funcPr>
                        <m:ctrlPr>
                          <a:rPr lang="en-US" b="1" i="1"/>
                        </m:ctrlPr>
                      </m:funcPr>
                      <m:fName>
                        <m:r>
                          <a:rPr lang="en-US" b="1" i="1"/>
                          <m:t>𝐜𝐨𝐬</m:t>
                        </m:r>
                      </m:fName>
                      <m:e>
                        <m:r>
                          <a:rPr lang="en-US" b="1" i="1"/>
                          <m:t>𝜽</m:t>
                        </m:r>
                        <m:r>
                          <a:rPr lang="en-US" b="1" i="1"/>
                          <m:t>) , </m:t>
                        </m:r>
                        <m:r>
                          <a:rPr lang="en-US" b="1" i="1"/>
                          <m:t>𝒂</m:t>
                        </m:r>
                        <m:r>
                          <a:rPr lang="en-US" b="1" i="1"/>
                          <m:t>&gt;</m:t>
                        </m:r>
                        <m:r>
                          <a:rPr lang="en-US" b="1" i="1"/>
                          <m:t>𝟎</m:t>
                        </m:r>
                        <m:r>
                          <a:rPr lang="en-US" b="1" i="1"/>
                          <m:t> .</m:t>
                        </m:r>
                      </m:e>
                    </m:func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u="sng" dirty="0"/>
                  <a:t>Solution</a:t>
                </a:r>
                <a:r>
                  <a:rPr lang="en-US" b="1" u="sng" dirty="0" smtClean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326525"/>
                <a:ext cx="8596668" cy="4714838"/>
              </a:xfrm>
              <a:blipFill rotWithShape="0">
                <a:blip r:embed="rId2"/>
                <a:stretch>
                  <a:fillRect l="-567" t="-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 descr="نتيجة بحث الصور عن ‪graph the cardioids‬‏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4510" y="2000894"/>
            <a:ext cx="5943600" cy="55092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40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8439"/>
          </a:xfrm>
        </p:spPr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481071"/>
                <a:ext cx="8596668" cy="4560292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 smtClean="0"/>
                  <a:t> </a:t>
                </a:r>
                <a:r>
                  <a:rPr lang="en-US" sz="2400" b="1" dirty="0"/>
                  <a:t>First, we find the intersection points between the two curves.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𝒂</m:t>
                    </m:r>
                    <m:r>
                      <a:rPr lang="en-US" sz="2400" b="1" i="1"/>
                      <m:t>(</m:t>
                    </m:r>
                    <m:r>
                      <a:rPr lang="en-US" sz="2400" b="1" i="1"/>
                      <m:t>𝟏</m:t>
                    </m:r>
                    <m:r>
                      <a:rPr lang="en-US" sz="2400" b="1" i="1"/>
                      <m:t>−</m:t>
                    </m:r>
                    <m:func>
                      <m:funcPr>
                        <m:ctrlPr>
                          <a:rPr lang="en-US" sz="2400" b="1" i="1"/>
                        </m:ctrlPr>
                      </m:funcPr>
                      <m:fName>
                        <m:r>
                          <a:rPr lang="en-US" sz="2400" b="1" i="1"/>
                          <m:t>𝐜𝐨𝐬</m:t>
                        </m:r>
                      </m:fName>
                      <m:e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)=</m:t>
                        </m:r>
                        <m:r>
                          <a:rPr lang="en-US" sz="2400" b="1" i="1"/>
                          <m:t>𝒂</m:t>
                        </m:r>
                        <m:r>
                          <a:rPr lang="en-US" sz="2400" b="1" i="1"/>
                          <m:t> →</m:t>
                        </m:r>
                        <m:r>
                          <a:rPr lang="en-US" sz="2400" b="1" i="1"/>
                          <m:t>𝟏</m:t>
                        </m:r>
                        <m:r>
                          <a:rPr lang="en-US" sz="2400" b="1" i="1"/>
                          <m:t>−</m:t>
                        </m:r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𝐜𝐨𝐬</m:t>
                            </m:r>
                          </m:fName>
                          <m:e>
                            <m:r>
                              <a:rPr lang="en-US" sz="2400" b="1" i="1"/>
                              <m:t>𝜽</m:t>
                            </m:r>
                            <m:r>
                              <a:rPr lang="en-US" sz="2400" b="1" i="1"/>
                              <m:t>=</m:t>
                            </m:r>
                            <m:r>
                              <a:rPr lang="en-US" sz="2400" b="1" i="1"/>
                              <m:t>𝟏</m:t>
                            </m:r>
                            <m:r>
                              <a:rPr lang="en-US" sz="2400" b="1" i="1"/>
                              <m:t> → </m:t>
                            </m:r>
                            <m:func>
                              <m:funcPr>
                                <m:ctrlPr>
                                  <a:rPr lang="en-US" sz="2400" b="1" i="1"/>
                                </m:ctrlPr>
                              </m:funcPr>
                              <m:fName>
                                <m:r>
                                  <a:rPr lang="en-US" sz="2400" b="1" i="1"/>
                                  <m:t>𝐜𝐨𝐬</m:t>
                                </m:r>
                              </m:fName>
                              <m:e>
                                <m:r>
                                  <a:rPr lang="en-US" sz="2400" b="1" i="1"/>
                                  <m:t>𝜽</m:t>
                                </m:r>
                                <m:r>
                                  <a:rPr lang="en-US" sz="2400" b="1" i="1"/>
                                  <m:t>=</m:t>
                                </m:r>
                                <m:r>
                                  <a:rPr lang="en-US" sz="2400" b="1" i="1"/>
                                  <m:t>𝟎</m:t>
                                </m:r>
                                <m:r>
                                  <a:rPr lang="en-US" sz="2400" b="1" i="1"/>
                                  <m:t> → </m:t>
                                </m:r>
                                <m:r>
                                  <a:rPr lang="en-US" sz="2400" b="1" i="1"/>
                                  <m:t>𝜽</m:t>
                                </m:r>
                                <m:r>
                                  <a:rPr lang="en-US" sz="2400" b="1" i="1"/>
                                  <m:t>=∓</m:t>
                                </m:r>
                                <m:f>
                                  <m:fPr>
                                    <m:ctrlPr>
                                      <a:rPr lang="en-US" sz="2400" b="1" i="1"/>
                                    </m:ctrlPr>
                                  </m:fPr>
                                  <m:num>
                                    <m:r>
                                      <a:rPr lang="en-US" sz="2400" b="1" i="1"/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sz="2400" b="1" i="1"/>
                                      <m:t>𝟐</m:t>
                                    </m:r>
                                  </m:den>
                                </m:f>
                                <m:r>
                                  <a:rPr lang="en-US" sz="2400" b="1" i="1"/>
                                  <m:t> .</m:t>
                                </m:r>
                              </m:e>
                            </m:func>
                          </m:e>
                        </m:func>
                      </m:e>
                    </m:func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⸫ </a:t>
                </a:r>
                <a14:m>
                  <m:oMath xmlns:m="http://schemas.openxmlformats.org/officeDocument/2006/math">
                    <m:r>
                      <a:rPr lang="en-US" sz="2400" b="1" i="1"/>
                      <m:t>𝑨</m:t>
                    </m:r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𝟏</m:t>
                        </m:r>
                      </m:num>
                      <m:den>
                        <m:r>
                          <a:rPr lang="en-US" sz="2400" b="1" i="1"/>
                          <m:t>𝟐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en-US" sz="2400" b="1" i="1"/>
                        </m:ctrlPr>
                      </m:naryPr>
                      <m:sub>
                        <m:r>
                          <a:rPr lang="en-US" sz="2400" b="1" i="1"/>
                          <m:t>𝜶</m:t>
                        </m:r>
                      </m:sub>
                      <m:sup>
                        <m:r>
                          <a:rPr lang="en-US" sz="2400" b="1" i="1"/>
                          <m:t>𝜷</m:t>
                        </m:r>
                      </m:sup>
                      <m:e>
                        <m:r>
                          <a:rPr lang="en-US" sz="2400" b="1" i="1"/>
                          <m:t>(</m:t>
                        </m:r>
                        <m:sSubSup>
                          <m:sSubSupPr>
                            <m:ctrlPr>
                              <a:rPr lang="en-US" sz="2400" b="1" i="1"/>
                            </m:ctrlPr>
                          </m:sSubSupPr>
                          <m:e>
                            <m:r>
                              <a:rPr lang="en-US" sz="2400" b="1" i="1"/>
                              <m:t>𝒓</m:t>
                            </m:r>
                          </m:e>
                          <m:sub>
                            <m:r>
                              <a:rPr lang="en-US" sz="2400" b="1" i="1"/>
                              <m:t>𝟐</m:t>
                            </m:r>
                          </m:sub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bSup>
                      </m:e>
                    </m:nary>
                    <m:r>
                      <a:rPr lang="en-US" sz="2400" b="1" i="1"/>
                      <m:t>−</m:t>
                    </m:r>
                    <m:sSubSup>
                      <m:sSubSupPr>
                        <m:ctrlPr>
                          <a:rPr lang="en-US" sz="2400" b="1" i="1"/>
                        </m:ctrlPr>
                      </m:sSubSupPr>
                      <m:e>
                        <m:r>
                          <a:rPr lang="en-US" sz="2400" b="1" i="1"/>
                          <m:t>𝒓</m:t>
                        </m:r>
                      </m:e>
                      <m:sub>
                        <m:r>
                          <a:rPr lang="en-US" sz="2400" b="1" i="1"/>
                          <m:t>𝟏</m:t>
                        </m:r>
                      </m:sub>
                      <m:sup>
                        <m:r>
                          <a:rPr lang="en-US" sz="2400" b="1" i="1"/>
                          <m:t>𝟐</m:t>
                        </m:r>
                      </m:sup>
                    </m:sSubSup>
                    <m:r>
                      <a:rPr lang="en-US" sz="2400" b="1" i="1"/>
                      <m:t>)</m:t>
                    </m:r>
                    <m:r>
                      <a:rPr lang="en-US" sz="2400" b="1" i="1"/>
                      <m:t>𝒅</m:t>
                    </m:r>
                    <m:r>
                      <a:rPr lang="en-US" sz="2400" b="1" i="1"/>
                      <m:t>𝜽</m:t>
                    </m:r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𝟏</m:t>
                        </m:r>
                      </m:num>
                      <m:den>
                        <m:r>
                          <a:rPr lang="en-US" sz="2400" b="1" i="1"/>
                          <m:t>𝟐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en-US" sz="2400" b="1" i="1"/>
                        </m:ctrlPr>
                      </m:naryPr>
                      <m:sub>
                        <m:r>
                          <a:rPr lang="en-US" sz="2400" b="1" i="1"/>
                          <m:t>−</m:t>
                        </m:r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𝝅</m:t>
                            </m:r>
                          </m:num>
                          <m:den>
                            <m:r>
                              <a:rPr lang="en-US" sz="2400" b="1" i="1"/>
                              <m:t>𝟐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𝝅</m:t>
                            </m:r>
                          </m:num>
                          <m:den>
                            <m:r>
                              <a:rPr lang="en-US" sz="2400" b="1" i="1"/>
                              <m:t>𝟐</m:t>
                            </m:r>
                          </m:den>
                        </m:f>
                      </m:sup>
                      <m:e>
                        <m:r>
                          <a:rPr lang="en-US" sz="2400" b="1" i="1"/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1" i="1"/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b="1" i="1"/>
                                </m:ctrlPr>
                              </m:sSupPr>
                              <m:e>
                                <m:r>
                                  <a:rPr lang="en-US" sz="2400" b="1" i="1"/>
                                  <m:t>𝒂</m:t>
                                </m:r>
                              </m:e>
                              <m:sup>
                                <m:r>
                                  <a:rPr lang="en-US" sz="2400" b="1" i="1"/>
                                  <m:t>𝟐</m:t>
                                </m:r>
                              </m:sup>
                            </m:sSup>
                            <m:r>
                              <a:rPr lang="en-US" sz="2400" b="1" i="1"/>
                              <m:t>−</m:t>
                            </m:r>
                            <m:sSup>
                              <m:sSupPr>
                                <m:ctrlPr>
                                  <a:rPr lang="en-US" sz="2400" b="1" i="1"/>
                                </m:ctrlPr>
                              </m:sSupPr>
                              <m:e>
                                <m:r>
                                  <a:rPr lang="en-US" sz="2400" b="1" i="1"/>
                                  <m:t>𝒂</m:t>
                                </m:r>
                              </m:e>
                              <m:sup>
                                <m:r>
                                  <a:rPr lang="en-US" sz="2400" b="1" i="1"/>
                                  <m:t>𝟐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2400" b="1" i="1"/>
                                </m:ctrlPr>
                              </m:sSupPr>
                              <m:e>
                                <m:r>
                                  <a:rPr lang="en-US" sz="2400" b="1" i="1"/>
                                  <m:t>(</m:t>
                                </m:r>
                                <m:r>
                                  <a:rPr lang="en-US" sz="2400" b="1" i="1"/>
                                  <m:t>𝟏</m:t>
                                </m:r>
                                <m:r>
                                  <a:rPr lang="en-US" sz="2400" b="1" i="1"/>
                                  <m:t>−</m:t>
                                </m:r>
                                <m:func>
                                  <m:funcPr>
                                    <m:ctrlPr>
                                      <a:rPr lang="en-US" sz="2400" b="1" i="1"/>
                                    </m:ctrlPr>
                                  </m:funcPr>
                                  <m:fName>
                                    <m:r>
                                      <a:rPr lang="en-US" sz="2400" b="1" i="1"/>
                                      <m:t>𝐜𝐨𝐬</m:t>
                                    </m:r>
                                  </m:fName>
                                  <m:e>
                                    <m:r>
                                      <a:rPr lang="en-US" sz="2400" b="1" i="1"/>
                                      <m:t>𝜽</m:t>
                                    </m:r>
                                    <m:r>
                                      <a:rPr lang="en-US" sz="2400" b="1" i="1"/>
                                      <m:t>)</m:t>
                                    </m:r>
                                  </m:e>
                                </m:func>
                              </m:e>
                              <m:sup>
                                <m:r>
                                  <a:rPr lang="en-US" sz="2400" b="1" i="1"/>
                                  <m:t>𝟐</m:t>
                                </m:r>
                              </m:sup>
                            </m:sSup>
                          </m:e>
                        </m:d>
                        <m:r>
                          <a:rPr lang="en-US" sz="2400" b="1" i="1"/>
                          <m:t>𝒅</m:t>
                        </m:r>
                        <m:r>
                          <a:rPr lang="en-US" sz="2400" b="1" i="1"/>
                          <m:t>𝜽</m:t>
                        </m:r>
                      </m:e>
                    </m:nary>
                  </m:oMath>
                </a14:m>
                <a:r>
                  <a:rPr lang="en-US" sz="2400" b="1" dirty="0"/>
                  <a:t> 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        </a:t>
                </a:r>
                <a14:m>
                  <m:oMath xmlns:m="http://schemas.openxmlformats.org/officeDocument/2006/math">
                    <m:r>
                      <a:rPr lang="en-US" sz="2400" b="1" i="1"/>
                      <m:t>=</m:t>
                    </m:r>
                    <m:nary>
                      <m:naryPr>
                        <m:limLoc m:val="subSup"/>
                        <m:ctrlPr>
                          <a:rPr lang="en-US" sz="2400" b="1" i="1"/>
                        </m:ctrlPr>
                      </m:naryPr>
                      <m:sub>
                        <m:r>
                          <a:rPr lang="en-US" sz="2400" b="1" i="1"/>
                          <m:t>𝟎</m:t>
                        </m:r>
                      </m:sub>
                      <m:sup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𝝅</m:t>
                            </m:r>
                          </m:num>
                          <m:den>
                            <m:r>
                              <a:rPr lang="en-US" sz="2400" b="1" i="1"/>
                              <m:t>𝟐</m:t>
                            </m:r>
                          </m:den>
                        </m:f>
                      </m:sup>
                      <m:e>
                        <m:r>
                          <a:rPr lang="en-US" sz="2400" b="1" i="1"/>
                          <m:t> 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1" i="1"/>
                            </m:ctrlPr>
                          </m:dPr>
                          <m:e>
                            <m:r>
                              <a:rPr lang="en-US" sz="2400" b="1" i="1"/>
                              <m:t>𝟐</m:t>
                            </m:r>
                            <m:sSup>
                              <m:sSupPr>
                                <m:ctrlPr>
                                  <a:rPr lang="en-US" sz="2400" b="1" i="1"/>
                                </m:ctrlPr>
                              </m:sSupPr>
                              <m:e>
                                <m:r>
                                  <a:rPr lang="en-US" sz="2400" b="1" i="1"/>
                                  <m:t>𝒂</m:t>
                                </m:r>
                              </m:e>
                              <m:sup>
                                <m:r>
                                  <a:rPr lang="en-US" sz="2400" b="1" i="1"/>
                                  <m:t>𝟐</m:t>
                                </m:r>
                              </m:sup>
                            </m:sSup>
                            <m:func>
                              <m:funcPr>
                                <m:ctrlPr>
                                  <a:rPr lang="en-US" sz="2400" b="1" i="1"/>
                                </m:ctrlPr>
                              </m:funcPr>
                              <m:fName>
                                <m:r>
                                  <a:rPr lang="en-US" sz="2400" b="1" i="1"/>
                                  <m:t>𝐜𝐨𝐬</m:t>
                                </m:r>
                              </m:fName>
                              <m:e>
                                <m:r>
                                  <a:rPr lang="en-US" sz="2400" b="1" i="1"/>
                                  <m:t>𝜽</m:t>
                                </m:r>
                              </m:e>
                            </m:func>
                            <m:r>
                              <a:rPr lang="en-US" sz="2400" b="1" i="1"/>
                              <m:t>−</m:t>
                            </m:r>
                            <m:sSup>
                              <m:sSupPr>
                                <m:ctrlPr>
                                  <a:rPr lang="en-US" sz="2400" b="1" i="1"/>
                                </m:ctrlPr>
                              </m:sSupPr>
                              <m:e>
                                <m:r>
                                  <a:rPr lang="en-US" sz="2400" b="1" i="1"/>
                                  <m:t>𝒂</m:t>
                                </m:r>
                              </m:e>
                              <m:sup>
                                <m:r>
                                  <a:rPr lang="en-US" sz="2400" b="1" i="1"/>
                                  <m:t>𝟐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sz="2400" b="1" i="1"/>
                                </m:ctrlPr>
                              </m:sSupPr>
                              <m:e>
                                <m:r>
                                  <a:rPr lang="en-US" sz="2400" b="1" i="1"/>
                                  <m:t>𝒄𝒐𝒔</m:t>
                                </m:r>
                              </m:e>
                              <m:sup>
                                <m:r>
                                  <a:rPr lang="en-US" sz="2400" b="1" i="1"/>
                                  <m:t>𝟐</m:t>
                                </m:r>
                              </m:sup>
                            </m:sSup>
                            <m:r>
                              <a:rPr lang="en-US" sz="2400" b="1" i="1"/>
                              <m:t>𝜽</m:t>
                            </m:r>
                          </m:e>
                        </m:d>
                        <m:r>
                          <a:rPr lang="en-US" sz="2400" b="1" i="1"/>
                          <m:t>𝒅</m:t>
                        </m:r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=</m:t>
                        </m:r>
                        <m:sSubSup>
                          <m:sSubSupPr>
                            <m:ctrlPr>
                              <a:rPr lang="en-US" sz="2400" b="1" i="1"/>
                            </m:ctrlPr>
                          </m:sSubSupPr>
                          <m:e>
                            <m:r>
                              <a:rPr lang="en-US" sz="2400" b="1" i="1"/>
                              <m:t>[ </m:t>
                            </m:r>
                            <m:r>
                              <a:rPr lang="en-US" sz="2400" b="1" i="1"/>
                              <m:t>𝟐</m:t>
                            </m:r>
                            <m:sSup>
                              <m:sSupPr>
                                <m:ctrlPr>
                                  <a:rPr lang="en-US" sz="2400" b="1" i="1"/>
                                </m:ctrlPr>
                              </m:sSupPr>
                              <m:e>
                                <m:r>
                                  <a:rPr lang="en-US" sz="2400" b="1" i="1"/>
                                  <m:t>𝒂</m:t>
                                </m:r>
                              </m:e>
                              <m:sup>
                                <m:r>
                                  <a:rPr lang="en-US" sz="2400" b="1" i="1"/>
                                  <m:t>𝟐</m:t>
                                </m:r>
                              </m:sup>
                            </m:sSup>
                            <m:r>
                              <a:rPr lang="en-US" sz="2400" b="1" i="1"/>
                              <m:t> </m:t>
                            </m:r>
                            <m:func>
                              <m:funcPr>
                                <m:ctrlPr>
                                  <a:rPr lang="en-US" sz="2400" b="1" i="1"/>
                                </m:ctrlPr>
                              </m:funcPr>
                              <m:fName>
                                <m:r>
                                  <a:rPr lang="en-US" sz="2400" b="1" i="1"/>
                                  <m:t>𝐬𝐢𝐧</m:t>
                                </m:r>
                              </m:fName>
                              <m:e>
                                <m:r>
                                  <a:rPr lang="en-US" sz="2400" b="1" i="1"/>
                                  <m:t>𝜽</m:t>
                                </m:r>
                                <m:r>
                                  <a:rPr lang="en-US" sz="2400" b="1" i="1"/>
                                  <m:t>]</m:t>
                                </m:r>
                              </m:e>
                            </m:func>
                          </m:e>
                          <m:sub>
                            <m:r>
                              <a:rPr lang="en-US" sz="2400" b="1" i="1"/>
                              <m:t>𝟎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sz="2400" b="1" i="1"/>
                                </m:ctrlPr>
                              </m:fPr>
                              <m:num>
                                <m:r>
                                  <a:rPr lang="en-US" sz="2400" b="1" i="1"/>
                                  <m:t>𝝅</m:t>
                                </m:r>
                              </m:num>
                              <m:den>
                                <m:r>
                                  <a:rPr lang="en-US" sz="2400" b="1" i="1"/>
                                  <m:t>𝟐</m:t>
                                </m:r>
                              </m:den>
                            </m:f>
                            <m:r>
                              <a:rPr lang="en-US" sz="2400" b="1" i="1"/>
                              <m:t> </m:t>
                            </m:r>
                          </m:sup>
                        </m:sSubSup>
                      </m:e>
                    </m:nary>
                    <m:r>
                      <a:rPr lang="en-US" sz="2400" b="1" i="1"/>
                      <m:t>−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𝟏</m:t>
                        </m:r>
                      </m:num>
                      <m:den>
                        <m:r>
                          <a:rPr lang="en-US" sz="2400" b="1" i="1"/>
                          <m:t>𝟐</m:t>
                        </m:r>
                      </m:den>
                    </m:f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𝒂</m:t>
                        </m:r>
                      </m:e>
                      <m:sup>
                        <m:r>
                          <a:rPr lang="en-US" sz="2400" b="1" i="1"/>
                          <m:t>𝟐</m:t>
                        </m:r>
                      </m:sup>
                    </m:sSup>
                    <m:sSubSup>
                      <m:sSubSupPr>
                        <m:ctrlPr>
                          <a:rPr lang="en-US" sz="2400" b="1" i="1"/>
                        </m:ctrlPr>
                      </m:sSubSupPr>
                      <m:e>
                        <m:r>
                          <a:rPr lang="en-US" sz="2400" b="1" i="1"/>
                          <m:t>[</m:t>
                        </m:r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+</m:t>
                        </m:r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𝟏</m:t>
                            </m:r>
                          </m:num>
                          <m:den>
                            <m:r>
                              <a:rPr lang="en-US" sz="2400" b="1" i="1"/>
                              <m:t>𝟐</m:t>
                            </m:r>
                          </m:den>
                        </m:f>
                        <m:r>
                          <a:rPr lang="en-US" sz="2400" b="1" i="1"/>
                          <m:t>  </m:t>
                        </m:r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𝐬𝐢𝐧</m:t>
                            </m:r>
                          </m:fName>
                          <m:e>
                            <m:r>
                              <a:rPr lang="en-US" sz="2400" b="1" i="1"/>
                              <m:t>𝟐</m:t>
                            </m:r>
                            <m:r>
                              <a:rPr lang="en-US" sz="2400" b="1" i="1"/>
                              <m:t>𝜽</m:t>
                            </m:r>
                            <m:r>
                              <a:rPr lang="en-US" sz="2400" b="1" i="1"/>
                              <m:t>]</m:t>
                            </m:r>
                          </m:e>
                        </m:func>
                      </m:e>
                      <m:sub>
                        <m:r>
                          <a:rPr lang="en-US" sz="2400" b="1" i="1"/>
                          <m:t>𝟎</m:t>
                        </m:r>
                      </m:sub>
                      <m:sup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𝝅</m:t>
                            </m:r>
                          </m:num>
                          <m:den>
                            <m:r>
                              <a:rPr lang="en-US" sz="2400" b="1" i="1"/>
                              <m:t>𝟐</m:t>
                            </m:r>
                          </m:den>
                        </m:f>
                      </m:sup>
                    </m:sSubSup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         </a:t>
                </a:r>
                <a14:m>
                  <m:oMath xmlns:m="http://schemas.openxmlformats.org/officeDocument/2006/math">
                    <m:r>
                      <a:rPr lang="en-US" sz="2400" b="1" i="1"/>
                      <m:t>=</m:t>
                    </m:r>
                    <m:d>
                      <m:dPr>
                        <m:ctrlPr>
                          <a:rPr lang="en-US" sz="2400" b="1" i="1"/>
                        </m:ctrlPr>
                      </m:dPr>
                      <m:e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𝟖</m:t>
                            </m:r>
                            <m:r>
                              <a:rPr lang="en-US" sz="2400" b="1" i="1"/>
                              <m:t>−</m:t>
                            </m:r>
                            <m:r>
                              <a:rPr lang="en-US" sz="2400" b="1" i="1"/>
                              <m:t>𝝅</m:t>
                            </m:r>
                          </m:num>
                          <m:den>
                            <m:r>
                              <a:rPr lang="en-US" sz="2400" b="1" i="1"/>
                              <m:t>𝟒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𝒂</m:t>
                        </m:r>
                      </m:e>
                      <m:sup>
                        <m:r>
                          <a:rPr lang="en-US" sz="2400" b="1" i="1"/>
                          <m:t>𝟐</m:t>
                        </m:r>
                      </m:sup>
                    </m:sSup>
                    <m:r>
                      <a:rPr lang="en-US" sz="2400" b="1" i="1"/>
                      <m:t>  </m:t>
                    </m:r>
                    <m:r>
                      <a:rPr lang="en-US" sz="2400" b="1" i="1"/>
                      <m:t>𝒖𝒏𝒊𝒕𝒔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𝒔𝒒𝒖𝒂𝒓𝒆</m:t>
                    </m:r>
                    <m:r>
                      <a:rPr lang="en-US" sz="2400" b="1" i="1"/>
                      <m:t>.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481071"/>
                <a:ext cx="8596668" cy="4560292"/>
              </a:xfrm>
              <a:blipFill rotWithShape="0">
                <a:blip r:embed="rId2"/>
                <a:stretch>
                  <a:fillRect l="-1064" t="-10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84092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8287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5: Length of a Polar Curves: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287887"/>
                <a:ext cx="8596668" cy="4753475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If </a:t>
                </a:r>
                <a14:m>
                  <m:oMath xmlns:m="http://schemas.openxmlformats.org/officeDocument/2006/math">
                    <m:r>
                      <a:rPr lang="en-US" b="1" i="1"/>
                      <m:t>𝒓</m:t>
                    </m:r>
                    <m:r>
                      <a:rPr lang="en-US" b="1" i="1"/>
                      <m:t>=</m:t>
                    </m:r>
                    <m:r>
                      <a:rPr lang="en-US" b="1" i="1"/>
                      <m:t>𝒇</m:t>
                    </m:r>
                    <m:r>
                      <a:rPr lang="en-US" b="1" i="1"/>
                      <m:t>(</m:t>
                    </m:r>
                    <m:r>
                      <a:rPr lang="en-US" b="1" i="1"/>
                      <m:t>𝜽</m:t>
                    </m:r>
                    <m:r>
                      <a:rPr lang="en-US" b="1" i="1"/>
                      <m:t>)</m:t>
                    </m:r>
                  </m:oMath>
                </a14:m>
                <a:r>
                  <a:rPr lang="en-US" b="1" dirty="0"/>
                  <a:t> has continuous first derivative for </a:t>
                </a:r>
                <a14:m>
                  <m:oMath xmlns:m="http://schemas.openxmlformats.org/officeDocument/2006/math">
                    <m:r>
                      <a:rPr lang="en-US" b="1" i="1"/>
                      <m:t>𝜶</m:t>
                    </m:r>
                    <m:r>
                      <a:rPr lang="en-US" b="1" i="1"/>
                      <m:t>≤</m:t>
                    </m:r>
                    <m:r>
                      <a:rPr lang="en-US" b="1" i="1"/>
                      <m:t>𝜽</m:t>
                    </m:r>
                    <m:r>
                      <a:rPr lang="en-US" b="1" i="1"/>
                      <m:t>≤</m:t>
                    </m:r>
                    <m:r>
                      <a:rPr lang="en-US" b="1" i="1"/>
                      <m:t>𝜷</m:t>
                    </m:r>
                    <m:r>
                      <a:rPr lang="en-US" b="1" i="1"/>
                      <m:t> ,</m:t>
                    </m:r>
                  </m:oMath>
                </a14:m>
                <a:r>
                  <a:rPr lang="en-US" b="1" dirty="0"/>
                  <a:t> then the length of the curve is given by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                  </a:t>
                </a:r>
                <a:r>
                  <a:rPr lang="en-US" b="1" dirty="0" smtClean="0"/>
                  <a:t>   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FF0000"/>
                        </a:solidFill>
                      </a:rPr>
                      <m:t>𝑳</m:t>
                    </m:r>
                    <m:r>
                      <a:rPr lang="en-US" sz="2400" b="1" i="1" smtClean="0">
                        <a:solidFill>
                          <a:srgbClr val="FF0000"/>
                        </a:solidFill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en-US" sz="2400" b="1" i="1">
                            <a:solidFill>
                              <a:srgbClr val="FF0000"/>
                            </a:solidFill>
                          </a:rPr>
                        </m:ctrlPr>
                      </m:naryPr>
                      <m:sub>
                        <m:r>
                          <a:rPr lang="en-US" sz="2400" b="1" i="1">
                            <a:solidFill>
                              <a:srgbClr val="FF0000"/>
                            </a:solidFill>
                          </a:rPr>
                          <m:t>𝜶</m:t>
                        </m:r>
                      </m:sub>
                      <m:sup>
                        <m:r>
                          <a:rPr lang="en-US" sz="2400" b="1" i="1">
                            <a:solidFill>
                              <a:srgbClr val="FF0000"/>
                            </a:solidFill>
                          </a:rPr>
                          <m:t>𝜷</m:t>
                        </m:r>
                      </m:sup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</a:rPr>
                          <m:t> </m:t>
                        </m:r>
                        <m:rad>
                          <m:radPr>
                            <m:degHide m:val="on"/>
                            <m:ctrlPr>
                              <a:rPr lang="en-US" sz="2400" b="1" i="1">
                                <a:solidFill>
                                  <a:srgbClr val="FF0000"/>
                                </a:solidFill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b="1" i="1">
                                    <a:solidFill>
                                      <a:srgbClr val="FF0000"/>
                                    </a:solidFill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>
                                    <a:solidFill>
                                      <a:srgbClr val="FF0000"/>
                                    </a:solidFill>
                                  </a:rPr>
                                  <m:t>𝒓</m:t>
                                </m:r>
                              </m:e>
                              <m:sup>
                                <m:r>
                                  <a:rPr lang="en-US" sz="2400" b="1" i="1">
                                    <a:solidFill>
                                      <a:srgbClr val="FF0000"/>
                                    </a:solidFill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US" sz="2400" b="1" i="1">
                                    <a:solidFill>
                                      <a:srgbClr val="FF0000"/>
                                    </a:solidFill>
                                  </a:rPr>
                                </m:ctrlPr>
                              </m:sSupPr>
                              <m:e>
                                <m:r>
                                  <a:rPr lang="en-US" sz="2400" b="1" i="1">
                                    <a:solidFill>
                                      <a:srgbClr val="FF0000"/>
                                    </a:solidFill>
                                  </a:rPr>
                                  <m:t>(</m:t>
                                </m:r>
                                <m:f>
                                  <m:fPr>
                                    <m:ctrlPr>
                                      <a:rPr lang="en-US" sz="2400" b="1" i="1">
                                        <a:solidFill>
                                          <a:srgbClr val="FF0000"/>
                                        </a:solidFill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1" i="1">
                                        <a:solidFill>
                                          <a:srgbClr val="FF0000"/>
                                        </a:solidFill>
                                      </a:rPr>
                                      <m:t>𝒅𝒓</m:t>
                                    </m:r>
                                  </m:num>
                                  <m:den>
                                    <m:r>
                                      <a:rPr lang="en-US" sz="2400" b="1" i="1">
                                        <a:solidFill>
                                          <a:srgbClr val="FF0000"/>
                                        </a:solidFill>
                                      </a:rPr>
                                      <m:t>𝒅</m:t>
                                    </m:r>
                                    <m:r>
                                      <a:rPr lang="en-US" sz="2400" b="1" i="1">
                                        <a:solidFill>
                                          <a:srgbClr val="FF0000"/>
                                        </a:solidFill>
                                      </a:rPr>
                                      <m:t>𝜽</m:t>
                                    </m:r>
                                  </m:den>
                                </m:f>
                                <m:r>
                                  <a:rPr lang="en-US" sz="2400" b="1" i="1">
                                    <a:solidFill>
                                      <a:srgbClr val="FF0000"/>
                                    </a:solidFill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en-US" sz="2400" b="1" i="1">
                                    <a:solidFill>
                                      <a:srgbClr val="FF0000"/>
                                    </a:solidFill>
                                  </a:rPr>
                                  <m:t>𝟐</m:t>
                                </m:r>
                              </m:sup>
                            </m:sSup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</a:rPr>
                              <m:t> </m:t>
                            </m:r>
                          </m:e>
                        </m:rad>
                      </m:e>
                    </m:nary>
                    <m:r>
                      <a:rPr lang="en-US" sz="2400" b="1" i="1">
                        <a:solidFill>
                          <a:srgbClr val="FF0000"/>
                        </a:solidFill>
                      </a:rPr>
                      <m:t>𝒅</m:t>
                    </m:r>
                    <m:r>
                      <a:rPr lang="en-US" sz="2400" b="1" i="1">
                        <a:solidFill>
                          <a:srgbClr val="FF0000"/>
                        </a:solidFill>
                      </a:rPr>
                      <m:t>𝜽</m:t>
                    </m:r>
                    <m:r>
                      <a:rPr lang="en-US" sz="2400" b="1" i="1">
                        <a:solidFill>
                          <a:srgbClr val="FF0000"/>
                        </a:solidFill>
                      </a:rPr>
                      <m:t> .</m:t>
                    </m:r>
                  </m:oMath>
                </a14:m>
                <a:endParaRPr lang="en-US" sz="2400" dirty="0" smtClean="0"/>
              </a:p>
              <a:p>
                <a:pPr marL="0" indent="0">
                  <a:buNone/>
                </a:pPr>
                <a:r>
                  <a:rPr lang="en-US" sz="2400" b="1" u="sng" dirty="0"/>
                  <a:t>Example (10):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Find the length of the cardioid </a:t>
                </a:r>
                <a14:m>
                  <m:oMath xmlns:m="http://schemas.openxmlformats.org/officeDocument/2006/math">
                    <m:r>
                      <a:rPr lang="en-US" sz="2400" b="1" i="1"/>
                      <m:t>𝒓</m:t>
                    </m:r>
                    <m:r>
                      <a:rPr lang="en-US" sz="2400" b="1" i="1"/>
                      <m:t>=</m:t>
                    </m:r>
                    <m:r>
                      <a:rPr lang="en-US" sz="2400" b="1" i="1"/>
                      <m:t>𝟏</m:t>
                    </m:r>
                    <m:r>
                      <a:rPr lang="en-US" sz="2400" b="1" i="1"/>
                      <m:t>−</m:t>
                    </m:r>
                    <m:func>
                      <m:funcPr>
                        <m:ctrlPr>
                          <a:rPr lang="en-US" sz="2400" b="1" i="1"/>
                        </m:ctrlPr>
                      </m:funcPr>
                      <m:fName>
                        <m:r>
                          <a:rPr lang="en-US" sz="2400" b="1" i="1"/>
                          <m:t>𝐜𝐨𝐬</m:t>
                        </m:r>
                      </m:fName>
                      <m:e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 .</m:t>
                        </m:r>
                      </m:e>
                    </m:func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u="sng" dirty="0"/>
                  <a:t>Solution: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𝒅𝒓</m:t>
                        </m:r>
                      </m:num>
                      <m:den>
                        <m:r>
                          <a:rPr lang="en-US" sz="2400" b="1" i="1"/>
                          <m:t>𝒅</m:t>
                        </m:r>
                        <m:r>
                          <a:rPr lang="en-US" sz="2400" b="1" i="1"/>
                          <m:t>𝜽</m:t>
                        </m:r>
                      </m:den>
                    </m:f>
                    <m:r>
                      <a:rPr lang="en-US" sz="2400" b="1" i="1"/>
                      <m:t>=</m:t>
                    </m:r>
                    <m:func>
                      <m:funcPr>
                        <m:ctrlPr>
                          <a:rPr lang="en-US" sz="2400" b="1" i="1"/>
                        </m:ctrlPr>
                      </m:funcPr>
                      <m:fName>
                        <m:r>
                          <a:rPr lang="en-US" sz="2400" b="1" i="1"/>
                          <m:t>𝐬𝐢𝐧</m:t>
                        </m:r>
                      </m:fName>
                      <m:e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 → </m:t>
                        </m:r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𝒓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</m:e>
                    </m:func>
                    <m:r>
                      <a:rPr lang="en-US" sz="2400" b="1" i="1"/>
                      <m:t>+</m:t>
                    </m:r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(</m:t>
                        </m:r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𝒅𝒓</m:t>
                            </m:r>
                          </m:num>
                          <m:den>
                            <m:r>
                              <a:rPr lang="en-US" sz="2400" b="1" i="1"/>
                              <m:t>𝒅</m:t>
                            </m:r>
                            <m:r>
                              <a:rPr lang="en-US" sz="2400" b="1" i="1"/>
                              <m:t>𝜽</m:t>
                            </m:r>
                          </m:den>
                        </m:f>
                        <m:r>
                          <a:rPr lang="en-US" sz="2400" b="1" i="1"/>
                          <m:t>)</m:t>
                        </m:r>
                      </m:e>
                      <m:sup>
                        <m:r>
                          <a:rPr lang="en-US" sz="2400" b="1" i="1"/>
                          <m:t>𝟐</m:t>
                        </m:r>
                      </m:sup>
                    </m:sSup>
                    <m:r>
                      <a:rPr lang="en-US" sz="2400" b="1" i="1"/>
                      <m:t>=</m:t>
                    </m:r>
                    <m:r>
                      <a:rPr lang="en-US" sz="2400" b="1" i="1"/>
                      <m:t>𝟏</m:t>
                    </m:r>
                    <m:r>
                      <a:rPr lang="en-US" sz="2400" b="1" i="1"/>
                      <m:t>−</m:t>
                    </m:r>
                    <m:r>
                      <a:rPr lang="en-US" sz="2400" b="1" i="1"/>
                      <m:t>𝟐</m:t>
                    </m:r>
                    <m:func>
                      <m:funcPr>
                        <m:ctrlPr>
                          <a:rPr lang="en-US" sz="2400" b="1" i="1"/>
                        </m:ctrlPr>
                      </m:funcPr>
                      <m:fName>
                        <m:r>
                          <a:rPr lang="en-US" sz="2400" b="1" i="1"/>
                          <m:t>𝐜𝐨𝐬</m:t>
                        </m:r>
                      </m:fName>
                      <m:e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+</m:t>
                        </m:r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𝒄𝒐𝒔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+</m:t>
                        </m:r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𝒔𝒊𝒏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=</m:t>
                        </m:r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−</m:t>
                        </m:r>
                        <m:r>
                          <a:rPr lang="en-US" sz="2400" b="1" i="1"/>
                          <m:t>𝟐</m:t>
                        </m:r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𝐜𝐨𝐬</m:t>
                            </m:r>
                          </m:fName>
                          <m:e>
                            <m:r>
                              <a:rPr lang="en-US" sz="2400" b="1" i="1"/>
                              <m:t>𝜽</m:t>
                            </m:r>
                            <m:r>
                              <a:rPr lang="en-US" sz="2400" b="1" i="1"/>
                              <m:t> .</m:t>
                            </m:r>
                          </m:e>
                        </m:func>
                      </m:e>
                    </m:func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⸫</a:t>
                </a:r>
                <a14:m>
                  <m:oMath xmlns:m="http://schemas.openxmlformats.org/officeDocument/2006/math">
                    <m:r>
                      <a:rPr lang="en-US" sz="2400" b="1" i="1"/>
                      <m:t>𝑳</m:t>
                    </m:r>
                    <m:r>
                      <a:rPr lang="en-US" sz="2400" b="1" i="1"/>
                      <m:t>=</m:t>
                    </m:r>
                    <m:nary>
                      <m:naryPr>
                        <m:limLoc m:val="subSup"/>
                        <m:ctrlPr>
                          <a:rPr lang="en-US" sz="2400" b="1" i="1"/>
                        </m:ctrlPr>
                      </m:naryPr>
                      <m:sub>
                        <m:r>
                          <a:rPr lang="en-US" sz="2400" b="1" i="1"/>
                          <m:t>𝟎</m:t>
                        </m:r>
                      </m:sub>
                      <m:sup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𝝅</m:t>
                        </m:r>
                      </m:sup>
                      <m:e>
                        <m:r>
                          <a:rPr lang="en-US" sz="2400" b="1" i="1"/>
                          <m:t> </m:t>
                        </m:r>
                        <m:rad>
                          <m:radPr>
                            <m:degHide m:val="on"/>
                            <m:ctrlPr>
                              <a:rPr lang="en-US" sz="2400" b="1" i="1"/>
                            </m:ctrlPr>
                          </m:radPr>
                          <m:deg/>
                          <m:e>
                            <m:r>
                              <a:rPr lang="en-US" sz="2400" b="1" i="1"/>
                              <m:t>𝟐</m:t>
                            </m:r>
                            <m:r>
                              <a:rPr lang="en-US" sz="2400" b="1" i="1"/>
                              <m:t>−</m:t>
                            </m:r>
                            <m:r>
                              <a:rPr lang="en-US" sz="2400" b="1" i="1"/>
                              <m:t>𝟐</m:t>
                            </m:r>
                            <m:func>
                              <m:funcPr>
                                <m:ctrlPr>
                                  <a:rPr lang="en-US" sz="2400" b="1" i="1"/>
                                </m:ctrlPr>
                              </m:funcPr>
                              <m:fName>
                                <m:r>
                                  <a:rPr lang="en-US" sz="2400" b="1" i="1"/>
                                  <m:t>𝐜𝐨𝐬</m:t>
                                </m:r>
                              </m:fName>
                              <m:e>
                                <m:r>
                                  <a:rPr lang="en-US" sz="2400" b="1" i="1"/>
                                  <m:t>𝜽</m:t>
                                </m:r>
                                <m:r>
                                  <a:rPr lang="en-US" sz="2400" b="1" i="1"/>
                                  <m:t> </m:t>
                                </m:r>
                              </m:e>
                            </m:func>
                          </m:e>
                        </m:rad>
                      </m:e>
                    </m:nary>
                    <m:r>
                      <a:rPr lang="en-US" sz="2400" b="1" i="1"/>
                      <m:t>𝒅</m:t>
                    </m:r>
                    <m:r>
                      <a:rPr lang="en-US" sz="2400" b="1" i="1"/>
                      <m:t>𝜽</m:t>
                    </m:r>
                    <m:r>
                      <a:rPr lang="en-US" sz="2400" b="1" i="1"/>
                      <m:t>=</m:t>
                    </m:r>
                    <m:nary>
                      <m:naryPr>
                        <m:limLoc m:val="subSup"/>
                        <m:ctrlPr>
                          <a:rPr lang="en-US" sz="2400" b="1" i="1"/>
                        </m:ctrlPr>
                      </m:naryPr>
                      <m:sub>
                        <m:r>
                          <a:rPr lang="en-US" sz="2400" b="1" i="1"/>
                          <m:t>𝟎</m:t>
                        </m:r>
                      </m:sub>
                      <m:sup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𝝅</m:t>
                        </m:r>
                      </m:sup>
                      <m:e>
                        <m:r>
                          <a:rPr lang="en-US" sz="2400" b="1" i="1"/>
                          <m:t> </m:t>
                        </m:r>
                        <m:rad>
                          <m:radPr>
                            <m:degHide m:val="on"/>
                            <m:ctrlPr>
                              <a:rPr lang="en-US" sz="2400" b="1" i="1"/>
                            </m:ctrlPr>
                          </m:radPr>
                          <m:deg/>
                          <m:e>
                            <m:r>
                              <a:rPr lang="en-US" sz="2400" b="1" i="1"/>
                              <m:t>𝟒</m:t>
                            </m:r>
                            <m:sSup>
                              <m:sSupPr>
                                <m:ctrlPr>
                                  <a:rPr lang="en-US" sz="2400" b="1" i="1"/>
                                </m:ctrlPr>
                              </m:sSupPr>
                              <m:e>
                                <m:r>
                                  <a:rPr lang="en-US" sz="2400" b="1" i="1"/>
                                  <m:t>𝒔𝒊𝒏</m:t>
                                </m:r>
                              </m:e>
                              <m:sup>
                                <m:r>
                                  <a:rPr lang="en-US" sz="2400" b="1" i="1"/>
                                  <m:t>𝟐</m:t>
                                </m:r>
                              </m:sup>
                            </m:sSup>
                            <m:r>
                              <a:rPr lang="en-US" sz="2400" b="1" i="1"/>
                              <m:t> </m:t>
                            </m:r>
                            <m:f>
                              <m:fPr>
                                <m:ctrlPr>
                                  <a:rPr lang="en-US" sz="2400" b="1" i="1"/>
                                </m:ctrlPr>
                              </m:fPr>
                              <m:num>
                                <m:r>
                                  <a:rPr lang="en-US" sz="2400" b="1" i="1"/>
                                  <m:t>𝜽</m:t>
                                </m:r>
                              </m:num>
                              <m:den>
                                <m:r>
                                  <a:rPr lang="en-US" sz="2400" b="1" i="1"/>
                                  <m:t>𝟐</m:t>
                                </m:r>
                              </m:den>
                            </m:f>
                          </m:e>
                        </m:rad>
                      </m:e>
                    </m:nary>
                    <m:r>
                      <a:rPr lang="en-US" sz="2400" b="1" i="1"/>
                      <m:t> </m:t>
                    </m:r>
                    <m:r>
                      <a:rPr lang="en-US" sz="2400" b="1" i="1"/>
                      <m:t>𝒅</m:t>
                    </m:r>
                    <m:r>
                      <a:rPr lang="en-US" sz="2400" b="1" i="1"/>
                      <m:t>𝜽</m:t>
                    </m:r>
                    <m:r>
                      <a:rPr lang="en-US" sz="2400" b="1" i="1"/>
                      <m:t>=</m:t>
                    </m:r>
                    <m:r>
                      <a:rPr lang="en-US" sz="2400" b="1" i="1"/>
                      <m:t>𝟐</m:t>
                    </m:r>
                    <m:nary>
                      <m:naryPr>
                        <m:limLoc m:val="subSup"/>
                        <m:ctrlPr>
                          <a:rPr lang="en-US" sz="2400" b="1" i="1"/>
                        </m:ctrlPr>
                      </m:naryPr>
                      <m:sub>
                        <m:r>
                          <a:rPr lang="en-US" sz="2400" b="1" i="1"/>
                          <m:t>𝟎</m:t>
                        </m:r>
                      </m:sub>
                      <m:sup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𝝅</m:t>
                        </m:r>
                      </m:sup>
                      <m:e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𝐬𝐢𝐧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400" b="1" i="1"/>
                                </m:ctrlPr>
                              </m:fPr>
                              <m:num>
                                <m:r>
                                  <a:rPr lang="en-US" sz="2400" b="1" i="1"/>
                                  <m:t>𝜽</m:t>
                                </m:r>
                              </m:num>
                              <m:den>
                                <m:r>
                                  <a:rPr lang="en-US" sz="2400" b="1" i="1"/>
                                  <m:t>𝟐</m:t>
                                </m:r>
                              </m:den>
                            </m:f>
                          </m:e>
                        </m:func>
                      </m:e>
                    </m:nary>
                    <m:r>
                      <a:rPr lang="en-US" sz="2400" b="1" i="1"/>
                      <m:t> </m:t>
                    </m:r>
                    <m:r>
                      <a:rPr lang="en-US" sz="2400" b="1" i="1"/>
                      <m:t>𝒅</m:t>
                    </m:r>
                    <m:r>
                      <a:rPr lang="en-US" sz="2400" b="1" i="1"/>
                      <m:t>𝜽</m:t>
                    </m:r>
                    <m:r>
                      <a:rPr lang="en-US" sz="2400" b="1" i="1"/>
                      <m:t> .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1" i="1"/>
                        </m:ctrlPr>
                      </m:dPr>
                      <m:e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𝐬𝐢𝐧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400" b="1" i="1"/>
                                </m:ctrlPr>
                              </m:fPr>
                              <m:num>
                                <m:r>
                                  <a:rPr lang="en-US" sz="2400" b="1" i="1"/>
                                  <m:t>𝜽</m:t>
                                </m:r>
                              </m:num>
                              <m:den>
                                <m:r>
                                  <a:rPr lang="en-US" sz="2400" b="1" i="1"/>
                                  <m:t>𝟐</m:t>
                                </m:r>
                              </m:den>
                            </m:f>
                          </m:e>
                        </m:func>
                        <m:r>
                          <a:rPr lang="en-US" sz="2400" b="1" i="1"/>
                          <m:t>≥</m:t>
                        </m:r>
                        <m:r>
                          <a:rPr lang="en-US" sz="2400" b="1" i="1"/>
                          <m:t>𝟎</m:t>
                        </m:r>
                        <m:r>
                          <a:rPr lang="en-US" sz="2400" b="1" i="1"/>
                          <m:t> </m:t>
                        </m:r>
                        <m:r>
                          <a:rPr lang="en-US" sz="2400" b="1" i="1"/>
                          <m:t>𝒇𝒐𝒓</m:t>
                        </m:r>
                        <m:r>
                          <a:rPr lang="en-US" sz="2400" b="1" i="1"/>
                          <m:t> </m:t>
                        </m:r>
                        <m:r>
                          <a:rPr lang="en-US" sz="2400" b="1" i="1"/>
                          <m:t>𝟎</m:t>
                        </m:r>
                        <m:r>
                          <a:rPr lang="en-US" sz="2400" b="1" i="1"/>
                          <m:t>≤</m:t>
                        </m:r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≤</m:t>
                        </m:r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𝝅</m:t>
                        </m:r>
                        <m:r>
                          <a:rPr lang="en-US" sz="2400" b="1" i="1"/>
                          <m:t> 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⸫</a:t>
                </a:r>
                <a14:m>
                  <m:oMath xmlns:m="http://schemas.openxmlformats.org/officeDocument/2006/math">
                    <m:r>
                      <a:rPr lang="en-US" sz="2400" b="1" i="1"/>
                      <m:t>𝑳</m:t>
                    </m:r>
                    <m:r>
                      <a:rPr lang="en-US" sz="2400" b="1" i="1"/>
                      <m:t>=</m:t>
                    </m:r>
                    <m:sSubSup>
                      <m:sSubSupPr>
                        <m:ctrlPr>
                          <a:rPr lang="en-US" sz="2400" b="1" i="1"/>
                        </m:ctrlPr>
                      </m:sSubSupPr>
                      <m:e>
                        <m:r>
                          <a:rPr lang="en-US" sz="2400" b="1" i="1"/>
                          <m:t>[ −</m:t>
                        </m:r>
                        <m:r>
                          <a:rPr lang="en-US" sz="2400" b="1" i="1"/>
                          <m:t>𝟒</m:t>
                        </m:r>
                        <m:r>
                          <a:rPr lang="en-US" sz="2400" b="1" i="1"/>
                          <m:t> </m:t>
                        </m:r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𝐜𝐨𝐬</m:t>
                            </m:r>
                          </m:fName>
                          <m:e>
                            <m:f>
                              <m:fPr>
                                <m:ctrlPr>
                                  <a:rPr lang="en-US" sz="2400" b="1" i="1"/>
                                </m:ctrlPr>
                              </m:fPr>
                              <m:num>
                                <m:r>
                                  <a:rPr lang="en-US" sz="2400" b="1" i="1"/>
                                  <m:t>𝜽</m:t>
                                </m:r>
                              </m:num>
                              <m:den>
                                <m:r>
                                  <a:rPr lang="en-US" sz="2400" b="1" i="1"/>
                                  <m:t>𝟐</m:t>
                                </m:r>
                              </m:den>
                            </m:f>
                          </m:e>
                        </m:func>
                        <m:r>
                          <a:rPr lang="en-US" sz="2400" b="1" i="1"/>
                          <m:t>]</m:t>
                        </m:r>
                      </m:e>
                      <m:sub>
                        <m:r>
                          <a:rPr lang="en-US" sz="2400" b="1" i="1"/>
                          <m:t>𝟎</m:t>
                        </m:r>
                      </m:sub>
                      <m:sup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𝝅</m:t>
                        </m:r>
                      </m:sup>
                    </m:sSubSup>
                    <m:r>
                      <a:rPr lang="en-US" sz="2400" b="1" i="1"/>
                      <m:t>=</m:t>
                    </m:r>
                    <m:r>
                      <a:rPr lang="en-US" sz="2400" b="1" i="1"/>
                      <m:t>𝟖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𝒖𝒏𝒊𝒕𝒔</m:t>
                    </m:r>
                    <m:r>
                      <a:rPr lang="en-US" sz="2400" b="1" i="1"/>
                      <m:t>.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287887"/>
                <a:ext cx="8596668" cy="4753475"/>
              </a:xfrm>
              <a:blipFill rotWithShape="0">
                <a:blip r:embed="rId2"/>
                <a:stretch>
                  <a:fillRect l="-709" t="-1154" r="-1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3856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7222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262131"/>
                <a:ext cx="8596668" cy="477923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u="sng" dirty="0"/>
                  <a:t>Example (11):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1" i="1"/>
                      <m:t>𝑭𝒊𝒏𝒅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𝒕𝒉𝒆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𝒍𝒆𝒏𝒈𝒕𝒉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𝒐𝒇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𝒕𝒉𝒆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𝒄𝒖𝒓𝒗𝒆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𝒓</m:t>
                    </m:r>
                    <m:r>
                      <a:rPr lang="en-US" sz="2400" b="1" i="1"/>
                      <m:t>=</m:t>
                    </m:r>
                    <m:func>
                      <m:funcPr>
                        <m:ctrlPr>
                          <a:rPr lang="en-US" sz="2400" b="1" i="1"/>
                        </m:ctrlPr>
                      </m:funcPr>
                      <m:fName>
                        <m:r>
                          <a:rPr lang="en-US" sz="2400" b="1" i="1"/>
                          <m:t>𝒔𝒆𝒄</m:t>
                        </m:r>
                      </m:fName>
                      <m:e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 ,  </m:t>
                        </m:r>
                        <m:r>
                          <a:rPr lang="en-US" sz="2400" b="1" i="1"/>
                          <m:t>𝟎</m:t>
                        </m:r>
                        <m:r>
                          <a:rPr lang="en-US" sz="2400" b="1" i="1"/>
                          <m:t>≤</m:t>
                        </m:r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≤</m:t>
                        </m:r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𝝅</m:t>
                            </m:r>
                            <m:r>
                              <a:rPr lang="en-US" sz="2400" b="1" i="1"/>
                              <m:t> </m:t>
                            </m:r>
                          </m:num>
                          <m:den>
                            <m:r>
                              <a:rPr lang="en-US" sz="2400" b="1" i="1"/>
                              <m:t>𝟒</m:t>
                            </m:r>
                          </m:den>
                        </m:f>
                      </m:e>
                    </m:func>
                    <m:r>
                      <a:rPr lang="en-US" sz="2400" b="1" i="1"/>
                      <m:t>.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u="sng" dirty="0"/>
                  <a:t>Solution: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𝒅𝒓</m:t>
                        </m:r>
                      </m:num>
                      <m:den>
                        <m:r>
                          <a:rPr lang="en-US" sz="2400" b="1" i="1"/>
                          <m:t>𝒅</m:t>
                        </m:r>
                        <m:r>
                          <a:rPr lang="en-US" sz="2400" b="1" i="1"/>
                          <m:t>𝜽</m:t>
                        </m:r>
                      </m:den>
                    </m:f>
                    <m:r>
                      <a:rPr lang="en-US" sz="2400" b="1" i="1"/>
                      <m:t>=</m:t>
                    </m:r>
                    <m:func>
                      <m:funcPr>
                        <m:ctrlPr>
                          <a:rPr lang="en-US" sz="2400" b="1" i="1"/>
                        </m:ctrlPr>
                      </m:funcPr>
                      <m:fName>
                        <m:r>
                          <a:rPr lang="en-US" sz="2400" b="1" i="1"/>
                          <m:t>𝐬𝐞𝐜</m:t>
                        </m:r>
                      </m:fName>
                      <m:e>
                        <m:r>
                          <a:rPr lang="en-US" sz="2400" b="1" i="1"/>
                          <m:t>𝜽</m:t>
                        </m:r>
                      </m:e>
                    </m:func>
                    <m:func>
                      <m:funcPr>
                        <m:ctrlPr>
                          <a:rPr lang="en-US" sz="2400" b="1" i="1"/>
                        </m:ctrlPr>
                      </m:funcPr>
                      <m:fName>
                        <m:r>
                          <a:rPr lang="en-US" sz="2400" b="1" i="1"/>
                          <m:t>𝐭𝐚𝐧</m:t>
                        </m:r>
                      </m:fName>
                      <m:e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 → </m:t>
                        </m:r>
                      </m:e>
                    </m:func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𝒓</m:t>
                        </m:r>
                      </m:e>
                      <m:sup>
                        <m:r>
                          <a:rPr lang="en-US" sz="2400" b="1" i="1"/>
                          <m:t>𝟐</m:t>
                        </m:r>
                      </m:sup>
                    </m:sSup>
                    <m:r>
                      <a:rPr lang="en-US" sz="2400" b="1" i="1"/>
                      <m:t>+</m:t>
                    </m:r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(</m:t>
                        </m:r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𝒅𝒓</m:t>
                            </m:r>
                          </m:num>
                          <m:den>
                            <m:r>
                              <a:rPr lang="en-US" sz="2400" b="1" i="1"/>
                              <m:t>𝒅</m:t>
                            </m:r>
                            <m:r>
                              <a:rPr lang="en-US" sz="2400" b="1" i="1"/>
                              <m:t>𝜽</m:t>
                            </m:r>
                          </m:den>
                        </m:f>
                        <m:r>
                          <a:rPr lang="en-US" sz="2400" b="1" i="1"/>
                          <m:t>)</m:t>
                        </m:r>
                      </m:e>
                      <m:sup>
                        <m:r>
                          <a:rPr lang="en-US" sz="2400" b="1" i="1"/>
                          <m:t>𝟐</m:t>
                        </m:r>
                      </m:sup>
                    </m:sSup>
                    <m:r>
                      <a:rPr lang="en-US" sz="2400" b="1" i="1"/>
                      <m:t>=</m:t>
                    </m:r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𝒔𝒆𝒄</m:t>
                        </m:r>
                      </m:e>
                      <m:sup>
                        <m:r>
                          <a:rPr lang="en-US" sz="2400" b="1" i="1"/>
                          <m:t>𝟐</m:t>
                        </m:r>
                      </m:sup>
                    </m:sSup>
                    <m:r>
                      <a:rPr lang="en-US" sz="2400" b="1" i="1"/>
                      <m:t>𝜽</m:t>
                    </m:r>
                    <m:r>
                      <a:rPr lang="en-US" sz="2400" b="1" i="1"/>
                      <m:t>+</m:t>
                    </m:r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𝒔𝒆𝒄</m:t>
                        </m:r>
                      </m:e>
                      <m:sup>
                        <m:r>
                          <a:rPr lang="en-US" sz="2400" b="1" i="1"/>
                          <m:t>𝟐</m:t>
                        </m:r>
                      </m:sup>
                    </m:sSup>
                    <m:r>
                      <a:rPr lang="en-US" sz="2400" b="1" i="1"/>
                      <m:t>𝜽</m:t>
                    </m:r>
                    <m:r>
                      <a:rPr lang="en-US" sz="2400" b="1" i="1"/>
                      <m:t> </m:t>
                    </m:r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𝒕𝒂𝒏</m:t>
                        </m:r>
                      </m:e>
                      <m:sup>
                        <m:r>
                          <a:rPr lang="en-US" sz="2400" b="1" i="1"/>
                          <m:t>𝟐</m:t>
                        </m:r>
                      </m:sup>
                    </m:sSup>
                    <m:r>
                      <a:rPr lang="en-US" sz="2400" b="1" i="1"/>
                      <m:t>𝜽</m:t>
                    </m:r>
                    <m:r>
                      <a:rPr lang="en-US" sz="2400" b="1" i="1"/>
                      <m:t>=</m:t>
                    </m:r>
                    <m:sSup>
                      <m:sSupPr>
                        <m:ctrlPr>
                          <a:rPr lang="en-US" sz="2400" b="1" i="1"/>
                        </m:ctrlPr>
                      </m:sSupPr>
                      <m:e>
                        <m:r>
                          <a:rPr lang="en-US" sz="2400" b="1" i="1"/>
                          <m:t>𝒔𝒆𝒄</m:t>
                        </m:r>
                      </m:e>
                      <m:sup>
                        <m:r>
                          <a:rPr lang="en-US" sz="2400" b="1" i="1"/>
                          <m:t>𝟒</m:t>
                        </m:r>
                      </m:sup>
                    </m:sSup>
                    <m:r>
                      <a:rPr lang="en-US" sz="2400" b="1" i="1"/>
                      <m:t>𝜽</m:t>
                    </m:r>
                    <m:r>
                      <a:rPr lang="en-US" sz="2400" b="1" i="1"/>
                      <m:t> .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⸫</a:t>
                </a:r>
                <a14:m>
                  <m:oMath xmlns:m="http://schemas.openxmlformats.org/officeDocument/2006/math">
                    <m:r>
                      <a:rPr lang="en-US" sz="2400" b="1" i="1"/>
                      <m:t>𝑳</m:t>
                    </m:r>
                    <m:r>
                      <a:rPr lang="en-US" sz="2400" b="1" i="1"/>
                      <m:t>=</m:t>
                    </m:r>
                    <m:nary>
                      <m:naryPr>
                        <m:limLoc m:val="subSup"/>
                        <m:ctrlPr>
                          <a:rPr lang="en-US" sz="2400" b="1" i="1"/>
                        </m:ctrlPr>
                      </m:naryPr>
                      <m:sub>
                        <m:r>
                          <a:rPr lang="en-US" sz="2400" b="1" i="1"/>
                          <m:t>𝟎</m:t>
                        </m:r>
                      </m:sub>
                      <m:sup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𝝅</m:t>
                            </m:r>
                            <m:r>
                              <a:rPr lang="en-US" sz="2400" b="1" i="1"/>
                              <m:t> </m:t>
                            </m:r>
                          </m:num>
                          <m:den>
                            <m:r>
                              <a:rPr lang="en-US" sz="2400" b="1" i="1"/>
                              <m:t>𝟒</m:t>
                            </m:r>
                          </m:den>
                        </m:f>
                      </m:sup>
                      <m:e>
                        <m:r>
                          <a:rPr lang="en-US" sz="2400" b="1" i="1"/>
                          <m:t> </m:t>
                        </m:r>
                        <m:rad>
                          <m:radPr>
                            <m:degHide m:val="on"/>
                            <m:ctrlPr>
                              <a:rPr lang="en-US" sz="2400" b="1" i="1"/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US" sz="2400" b="1" i="1"/>
                                </m:ctrlPr>
                              </m:sSupPr>
                              <m:e>
                                <m:r>
                                  <a:rPr lang="en-US" sz="2400" b="1" i="1"/>
                                  <m:t>𝒔𝒆𝒄</m:t>
                                </m:r>
                              </m:e>
                              <m:sup>
                                <m:r>
                                  <a:rPr lang="en-US" sz="2400" b="1" i="1"/>
                                  <m:t>𝟒</m:t>
                                </m:r>
                              </m:sup>
                            </m:sSup>
                            <m:r>
                              <a:rPr lang="en-US" sz="2400" b="1" i="1"/>
                              <m:t>𝜽</m:t>
                            </m:r>
                          </m:e>
                        </m:rad>
                      </m:e>
                    </m:nary>
                    <m:r>
                      <a:rPr lang="en-US" sz="2400" b="1" i="1"/>
                      <m:t> </m:t>
                    </m:r>
                    <m:r>
                      <a:rPr lang="en-US" sz="2400" b="1" i="1"/>
                      <m:t>𝒅</m:t>
                    </m:r>
                    <m:r>
                      <a:rPr lang="en-US" sz="2400" b="1" i="1"/>
                      <m:t>𝜽</m:t>
                    </m:r>
                    <m:r>
                      <a:rPr lang="en-US" sz="2400" b="1" i="1"/>
                      <m:t>=</m:t>
                    </m:r>
                    <m:nary>
                      <m:naryPr>
                        <m:limLoc m:val="subSup"/>
                        <m:ctrlPr>
                          <a:rPr lang="en-US" sz="2400" b="1" i="1"/>
                        </m:ctrlPr>
                      </m:naryPr>
                      <m:sub>
                        <m:r>
                          <a:rPr lang="en-US" sz="2400" b="1" i="1"/>
                          <m:t>𝟎</m:t>
                        </m:r>
                      </m:sub>
                      <m:sup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𝝅</m:t>
                            </m:r>
                            <m:r>
                              <a:rPr lang="en-US" sz="2400" b="1" i="1"/>
                              <m:t> </m:t>
                            </m:r>
                          </m:num>
                          <m:den>
                            <m:r>
                              <a:rPr lang="en-US" sz="2400" b="1" i="1"/>
                              <m:t>𝟒</m:t>
                            </m:r>
                          </m:den>
                        </m:f>
                      </m:sup>
                      <m:e>
                        <m:sSup>
                          <m:sSupPr>
                            <m:ctrlPr>
                              <a:rPr lang="en-US" sz="2400" b="1" i="1"/>
                            </m:ctrlPr>
                          </m:sSupPr>
                          <m:e>
                            <m:r>
                              <a:rPr lang="en-US" sz="2400" b="1" i="1"/>
                              <m:t>𝒔𝒆𝒄</m:t>
                            </m:r>
                          </m:e>
                          <m:sup>
                            <m:r>
                              <a:rPr lang="en-US" sz="2400" b="1" i="1"/>
                              <m:t>𝟐</m:t>
                            </m:r>
                          </m:sup>
                        </m:sSup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 </m:t>
                        </m:r>
                        <m:r>
                          <a:rPr lang="en-US" sz="2400" b="1" i="1"/>
                          <m:t>𝒅</m:t>
                        </m:r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=</m:t>
                        </m:r>
                        <m:sSubSup>
                          <m:sSubSupPr>
                            <m:ctrlPr>
                              <a:rPr lang="en-US" sz="2400" b="1" i="1"/>
                            </m:ctrlPr>
                          </m:sSubSupPr>
                          <m:e>
                            <m:r>
                              <a:rPr lang="en-US" sz="2400" b="1" i="1"/>
                              <m:t>[ </m:t>
                            </m:r>
                            <m:func>
                              <m:funcPr>
                                <m:ctrlPr>
                                  <a:rPr lang="en-US" sz="2400" b="1" i="1"/>
                                </m:ctrlPr>
                              </m:funcPr>
                              <m:fName>
                                <m:r>
                                  <a:rPr lang="en-US" sz="2400" b="1" i="1"/>
                                  <m:t>𝐭𝐚𝐧</m:t>
                                </m:r>
                              </m:fName>
                              <m:e>
                                <m:r>
                                  <a:rPr lang="en-US" sz="2400" b="1" i="1"/>
                                  <m:t>𝜽</m:t>
                                </m:r>
                              </m:e>
                            </m:func>
                            <m:r>
                              <a:rPr lang="en-US" sz="2400" b="1" i="1"/>
                              <m:t>]</m:t>
                            </m:r>
                          </m:e>
                          <m:sub>
                            <m:r>
                              <a:rPr lang="en-US" sz="2400" b="1" i="1"/>
                              <m:t>𝟎</m:t>
                            </m:r>
                          </m:sub>
                          <m:sup>
                            <m:f>
                              <m:fPr>
                                <m:ctrlPr>
                                  <a:rPr lang="en-US" sz="2400" b="1" i="1"/>
                                </m:ctrlPr>
                              </m:fPr>
                              <m:num>
                                <m:r>
                                  <a:rPr lang="en-US" sz="2400" b="1" i="1"/>
                                  <m:t>𝝅</m:t>
                                </m:r>
                                <m:r>
                                  <a:rPr lang="en-US" sz="2400" b="1" i="1"/>
                                  <m:t> </m:t>
                                </m:r>
                              </m:num>
                              <m:den>
                                <m:r>
                                  <a:rPr lang="en-US" sz="2400" b="1" i="1"/>
                                  <m:t>𝟒</m:t>
                                </m:r>
                              </m:den>
                            </m:f>
                          </m:sup>
                        </m:sSubSup>
                      </m:e>
                    </m:nary>
                    <m:r>
                      <a:rPr lang="en-US" sz="2400" b="1" i="1"/>
                      <m:t>=</m:t>
                    </m:r>
                    <m:r>
                      <a:rPr lang="en-US" sz="2400" b="1" i="1"/>
                      <m:t>𝟏</m:t>
                    </m:r>
                    <m:r>
                      <a:rPr lang="en-US" sz="2400" b="1" i="1"/>
                      <m:t> </m:t>
                    </m:r>
                    <m:r>
                      <a:rPr lang="en-US" sz="2400" b="1" i="1"/>
                      <m:t>𝒖𝒏𝒊𝒕</m:t>
                    </m:r>
                    <m:r>
                      <a:rPr lang="en-US" sz="2400" b="1" i="1"/>
                      <m:t>.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262131"/>
                <a:ext cx="8596668" cy="4779232"/>
              </a:xfrm>
              <a:blipFill rotWithShape="0">
                <a:blip r:embed="rId2"/>
                <a:stretch>
                  <a:fillRect l="-1064" t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561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3965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/>
              <a:t>6: Average Value: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249251"/>
                <a:ext cx="8596668" cy="4792112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b="1" dirty="0"/>
                  <a:t> </a:t>
                </a:r>
                <a:r>
                  <a:rPr lang="en-US" sz="2600" b="1" dirty="0"/>
                  <a:t>If  </a:t>
                </a:r>
                <a14:m>
                  <m:oMath xmlns:m="http://schemas.openxmlformats.org/officeDocument/2006/math">
                    <m:r>
                      <a:rPr lang="en-US" sz="2600" b="1" i="1"/>
                      <m:t>𝒇</m:t>
                    </m:r>
                    <m:r>
                      <a:rPr lang="en-US" sz="2600" b="1" i="1"/>
                      <m:t>(</m:t>
                    </m:r>
                    <m:r>
                      <a:rPr lang="en-US" sz="2600" b="1" i="1"/>
                      <m:t>𝜽</m:t>
                    </m:r>
                    <m:r>
                      <a:rPr lang="en-US" sz="2600" b="1" i="1"/>
                      <m:t>)</m:t>
                    </m:r>
                  </m:oMath>
                </a14:m>
                <a:r>
                  <a:rPr lang="en-US" sz="2600" b="1" dirty="0"/>
                  <a:t> is continuous function, the average value of the polar coordinates over the curve </a:t>
                </a:r>
                <a14:m>
                  <m:oMath xmlns:m="http://schemas.openxmlformats.org/officeDocument/2006/math">
                    <m:r>
                      <a:rPr lang="en-US" sz="2600" b="1" i="1"/>
                      <m:t>𝒓</m:t>
                    </m:r>
                    <m:r>
                      <a:rPr lang="en-US" sz="2600" b="1" i="1"/>
                      <m:t>=</m:t>
                    </m:r>
                    <m:r>
                      <a:rPr lang="en-US" sz="2600" b="1" i="1"/>
                      <m:t>𝒇</m:t>
                    </m:r>
                    <m:d>
                      <m:dPr>
                        <m:ctrlPr>
                          <a:rPr lang="en-US" sz="2600" b="1" i="1"/>
                        </m:ctrlPr>
                      </m:dPr>
                      <m:e>
                        <m:r>
                          <a:rPr lang="en-US" sz="2600" b="1" i="1"/>
                          <m:t>𝜽</m:t>
                        </m:r>
                      </m:e>
                    </m:d>
                    <m:r>
                      <a:rPr lang="en-US" sz="2600" b="1" i="1"/>
                      <m:t>, </m:t>
                    </m:r>
                    <m:r>
                      <a:rPr lang="en-US" sz="2600" b="1" i="1"/>
                      <m:t>𝜶</m:t>
                    </m:r>
                    <m:r>
                      <a:rPr lang="en-US" sz="2600" b="1" i="1"/>
                      <m:t>≤</m:t>
                    </m:r>
                    <m:r>
                      <a:rPr lang="en-US" sz="2600" b="1" i="1"/>
                      <m:t>𝜽</m:t>
                    </m:r>
                    <m:r>
                      <a:rPr lang="en-US" sz="2600" b="1" i="1"/>
                      <m:t>≤</m:t>
                    </m:r>
                    <m:r>
                      <a:rPr lang="en-US" sz="2600" b="1" i="1"/>
                      <m:t>𝜷</m:t>
                    </m:r>
                    <m:r>
                      <a:rPr lang="en-US" sz="2600" b="1" i="1"/>
                      <m:t> ,</m:t>
                    </m:r>
                  </m:oMath>
                </a14:m>
                <a:r>
                  <a:rPr lang="en-US" sz="2600" b="1" dirty="0"/>
                  <a:t> is given by</a:t>
                </a:r>
                <a:endParaRPr lang="en-US" sz="2600" dirty="0"/>
              </a:p>
              <a:p>
                <a:pPr marL="0" indent="0">
                  <a:buNone/>
                </a:pPr>
                <a:r>
                  <a:rPr lang="en-US" b="1" dirty="0"/>
                  <a:t>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 smtClean="0">
                            <a:solidFill>
                              <a:srgbClr val="FF0000"/>
                            </a:solidFill>
                          </a:rPr>
                        </m:ctrlPr>
                      </m:sSubPr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</a:rPr>
                          <m:t>𝒓</m:t>
                        </m:r>
                      </m:e>
                      <m:sub>
                        <m:r>
                          <a:rPr lang="en-US" sz="2400" b="1" i="1">
                            <a:solidFill>
                              <a:srgbClr val="FF0000"/>
                            </a:solidFill>
                          </a:rPr>
                          <m:t>𝒂𝒗</m:t>
                        </m:r>
                      </m:sub>
                    </m:sSub>
                    <m:r>
                      <a:rPr lang="en-US" sz="2400" b="1" i="1">
                        <a:solidFill>
                          <a:srgbClr val="FF0000"/>
                        </a:solidFill>
                      </a:rPr>
                      <m:t>=</m:t>
                    </m:r>
                    <m:f>
                      <m:fPr>
                        <m:ctrlPr>
                          <a:rPr lang="en-US" sz="2400" b="1" i="1">
                            <a:solidFill>
                              <a:srgbClr val="FF0000"/>
                            </a:solidFill>
                          </a:rPr>
                        </m:ctrlPr>
                      </m:fPr>
                      <m:num>
                        <m:r>
                          <a:rPr lang="en-US" sz="2400" b="1" i="1">
                            <a:solidFill>
                              <a:srgbClr val="FF0000"/>
                            </a:solidFill>
                          </a:rPr>
                          <m:t>𝟏</m:t>
                        </m:r>
                      </m:num>
                      <m:den>
                        <m:r>
                          <a:rPr lang="en-US" sz="2400" b="1" i="1">
                            <a:solidFill>
                              <a:srgbClr val="FF0000"/>
                            </a:solidFill>
                          </a:rPr>
                          <m:t>𝜷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</a:rPr>
                          <m:t>−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</a:rPr>
                          <m:t>𝜶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en-US" sz="2400" b="1" i="1">
                            <a:solidFill>
                              <a:srgbClr val="FF0000"/>
                            </a:solidFill>
                          </a:rPr>
                        </m:ctrlPr>
                      </m:naryPr>
                      <m:sub>
                        <m:r>
                          <a:rPr lang="en-US" sz="2400" b="1" i="1">
                            <a:solidFill>
                              <a:srgbClr val="FF0000"/>
                            </a:solidFill>
                          </a:rPr>
                          <m:t>𝜶</m:t>
                        </m:r>
                      </m:sub>
                      <m:sup>
                        <m:r>
                          <a:rPr lang="en-US" sz="2400" b="1" i="1">
                            <a:solidFill>
                              <a:srgbClr val="FF0000"/>
                            </a:solidFill>
                          </a:rPr>
                          <m:t>𝜷</m:t>
                        </m:r>
                      </m:sup>
                      <m:e>
                        <m:r>
                          <a:rPr lang="en-US" sz="2400" b="1" i="1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</a:rPr>
                          <m:t>𝒇</m:t>
                        </m:r>
                        <m:d>
                          <m:dPr>
                            <m:ctrlPr>
                              <a:rPr lang="en-US" sz="2400" b="1" i="1">
                                <a:solidFill>
                                  <a:srgbClr val="FF0000"/>
                                </a:solidFill>
                              </a:rPr>
                            </m:ctrlPr>
                          </m:dPr>
                          <m:e>
                            <m:r>
                              <a:rPr lang="en-US" sz="2400" b="1" i="1">
                                <a:solidFill>
                                  <a:srgbClr val="FF0000"/>
                                </a:solidFill>
                              </a:rPr>
                              <m:t>𝜽</m:t>
                            </m:r>
                          </m:e>
                        </m:d>
                        <m:r>
                          <a:rPr lang="en-US" sz="2400" b="1" i="1">
                            <a:solidFill>
                              <a:srgbClr val="FF0000"/>
                            </a:solidFill>
                          </a:rPr>
                          <m:t>𝒅</m:t>
                        </m:r>
                        <m:r>
                          <a:rPr lang="en-US" sz="2400" b="1" i="1">
                            <a:solidFill>
                              <a:srgbClr val="FF0000"/>
                            </a:solidFill>
                          </a:rPr>
                          <m:t>𝜽</m:t>
                        </m:r>
                      </m:e>
                    </m:nary>
                  </m:oMath>
                </a14:m>
                <a:r>
                  <a:rPr lang="en-US" b="1" dirty="0"/>
                  <a:t>.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sz="2400" b="1" u="sng" dirty="0"/>
                  <a:t>Example (12):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Find the average value of </a:t>
                </a:r>
                <a14:m>
                  <m:oMath xmlns:m="http://schemas.openxmlformats.org/officeDocument/2006/math">
                    <m:r>
                      <a:rPr lang="en-US" sz="2400" b="1" i="1"/>
                      <m:t>𝒓</m:t>
                    </m:r>
                  </m:oMath>
                </a14:m>
                <a:r>
                  <a:rPr lang="en-US" sz="2400" b="1" dirty="0"/>
                  <a:t> with respect to </a:t>
                </a:r>
                <a14:m>
                  <m:oMath xmlns:m="http://schemas.openxmlformats.org/officeDocument/2006/math">
                    <m:r>
                      <a:rPr lang="en-US" sz="2400" b="1" i="1"/>
                      <m:t>𝜽</m:t>
                    </m:r>
                  </m:oMath>
                </a14:m>
                <a:r>
                  <a:rPr lang="en-US" sz="2400" b="1" dirty="0"/>
                  <a:t> over the </a:t>
                </a:r>
                <a:r>
                  <a:rPr lang="en-US" sz="2400" b="1" dirty="0" smtClean="0"/>
                  <a:t>curve</a:t>
                </a:r>
              </a:p>
              <a:p>
                <a:pPr marL="0" indent="0">
                  <a:buNone/>
                </a:pPr>
                <a:r>
                  <a:rPr lang="en-US" sz="2400" b="1" dirty="0"/>
                  <a:t> </a:t>
                </a:r>
                <a:r>
                  <a:rPr lang="en-US" sz="2400" b="1" dirty="0" smtClean="0"/>
                  <a:t>  </a:t>
                </a:r>
                <a14:m>
                  <m:oMath xmlns:m="http://schemas.openxmlformats.org/officeDocument/2006/math">
                    <m:r>
                      <a:rPr lang="en-US" sz="2400" b="1" i="1"/>
                      <m:t>𝒓</m:t>
                    </m:r>
                    <m:r>
                      <a:rPr lang="en-US" sz="2400" b="1" i="1"/>
                      <m:t>=</m:t>
                    </m:r>
                    <m:r>
                      <a:rPr lang="en-US" sz="2400" b="1" i="1"/>
                      <m:t>𝒂</m:t>
                    </m:r>
                    <m:func>
                      <m:funcPr>
                        <m:ctrlPr>
                          <a:rPr lang="en-US" sz="2400" b="1" i="1"/>
                        </m:ctrlPr>
                      </m:funcPr>
                      <m:fName>
                        <m:r>
                          <a:rPr lang="en-US" sz="2400" b="1" i="1"/>
                          <m:t>𝐜𝐨𝐬</m:t>
                        </m:r>
                      </m:fName>
                      <m:e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 ,</m:t>
                        </m:r>
                        <m:r>
                          <a:rPr lang="en-US" sz="2400" b="1" i="1"/>
                          <m:t>𝒂</m:t>
                        </m:r>
                        <m:r>
                          <a:rPr lang="en-US" sz="2400" b="1" i="1"/>
                          <m:t>&gt;</m:t>
                        </m:r>
                        <m:r>
                          <a:rPr lang="en-US" sz="2400" b="1" i="1"/>
                          <m:t>𝟎</m:t>
                        </m:r>
                        <m:r>
                          <a:rPr lang="en-US" sz="2400" b="1" i="1"/>
                          <m:t>,</m:t>
                        </m:r>
                      </m:e>
                    </m:func>
                  </m:oMath>
                </a14:m>
                <a:r>
                  <a:rPr lang="en-US" sz="2400" b="1" dirty="0"/>
                  <a:t>  </a:t>
                </a:r>
                <a14:m>
                  <m:oMath xmlns:m="http://schemas.openxmlformats.org/officeDocument/2006/math">
                    <m:r>
                      <a:rPr lang="en-US" sz="2400" b="1" i="1"/>
                      <m:t>−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𝝅</m:t>
                        </m:r>
                      </m:num>
                      <m:den>
                        <m:r>
                          <a:rPr lang="en-US" sz="2400" b="1" i="1"/>
                          <m:t>𝟐</m:t>
                        </m:r>
                      </m:den>
                    </m:f>
                    <m:r>
                      <a:rPr lang="en-US" sz="2400" b="1" i="1"/>
                      <m:t>≤</m:t>
                    </m:r>
                    <m:r>
                      <a:rPr lang="en-US" sz="2400" b="1" i="1"/>
                      <m:t>𝜽</m:t>
                    </m:r>
                    <m:r>
                      <a:rPr lang="en-US" sz="2400" b="1" i="1"/>
                      <m:t>≤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𝝅</m:t>
                        </m:r>
                      </m:num>
                      <m:den>
                        <m:r>
                          <a:rPr lang="en-US" sz="2400" b="1" i="1"/>
                          <m:t>𝟐</m:t>
                        </m:r>
                      </m:den>
                    </m:f>
                    <m:r>
                      <a:rPr lang="en-US" sz="2400" b="1" i="1"/>
                      <m:t> .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</a:t>
                </a:r>
                <a:r>
                  <a:rPr lang="en-US" sz="2400" b="1" u="sng" dirty="0"/>
                  <a:t>Solution:</a:t>
                </a:r>
                <a:endParaRPr lang="en-US" sz="2400" dirty="0"/>
              </a:p>
              <a:p>
                <a:pPr marL="0" indent="0">
                  <a:buNone/>
                </a:pPr>
                <a:r>
                  <a:rPr lang="en-US" sz="2400" b="1" dirty="0"/>
                  <a:t>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1" i="1"/>
                        </m:ctrlPr>
                      </m:sSubPr>
                      <m:e>
                        <m:r>
                          <a:rPr lang="en-US" sz="2400" b="1" i="1"/>
                          <m:t>𝒓</m:t>
                        </m:r>
                      </m:e>
                      <m:sub>
                        <m:r>
                          <a:rPr lang="en-US" sz="2400" b="1" i="1"/>
                          <m:t>𝒂𝒗</m:t>
                        </m:r>
                      </m:sub>
                    </m:sSub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𝟏</m:t>
                        </m:r>
                      </m:num>
                      <m:den>
                        <m:r>
                          <a:rPr lang="en-US" sz="2400" b="1" i="1"/>
                          <m:t>𝜷</m:t>
                        </m:r>
                        <m:r>
                          <a:rPr lang="en-US" sz="2400" b="1" i="1"/>
                          <m:t>−</m:t>
                        </m:r>
                        <m:r>
                          <a:rPr lang="en-US" sz="2400" b="1" i="1"/>
                          <m:t>𝜶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en-US" sz="2400" b="1" i="1"/>
                        </m:ctrlPr>
                      </m:naryPr>
                      <m:sub>
                        <m:r>
                          <a:rPr lang="en-US" sz="2400" b="1" i="1"/>
                          <m:t>𝜶</m:t>
                        </m:r>
                      </m:sub>
                      <m:sup>
                        <m:r>
                          <a:rPr lang="en-US" sz="2400" b="1" i="1"/>
                          <m:t>𝜷</m:t>
                        </m:r>
                      </m:sup>
                      <m:e>
                        <m:r>
                          <a:rPr lang="en-US" sz="2400" b="1" i="1"/>
                          <m:t> </m:t>
                        </m:r>
                        <m:r>
                          <a:rPr lang="en-US" sz="2400" b="1" i="1"/>
                          <m:t>𝒇</m:t>
                        </m:r>
                        <m:d>
                          <m:dPr>
                            <m:ctrlPr>
                              <a:rPr lang="en-US" sz="2400" b="1" i="1"/>
                            </m:ctrlPr>
                          </m:dPr>
                          <m:e>
                            <m:r>
                              <a:rPr lang="en-US" sz="2400" b="1" i="1"/>
                              <m:t>𝜽</m:t>
                            </m:r>
                          </m:e>
                        </m:d>
                        <m:r>
                          <a:rPr lang="en-US" sz="2400" b="1" i="1"/>
                          <m:t>𝒅</m:t>
                        </m:r>
                        <m:r>
                          <a:rPr lang="en-US" sz="2400" b="1" i="1"/>
                          <m:t>𝜽</m:t>
                        </m:r>
                        <m:r>
                          <a:rPr lang="en-US" sz="2400" b="1" i="1"/>
                          <m:t>=</m:t>
                        </m:r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𝟏</m:t>
                            </m:r>
                          </m:num>
                          <m:den>
                            <m:r>
                              <a:rPr lang="en-US" sz="2400" b="1" i="1"/>
                              <m:t>𝝅</m:t>
                            </m:r>
                          </m:den>
                        </m:f>
                      </m:e>
                    </m:nary>
                    <m:r>
                      <a:rPr lang="en-US" sz="2400" b="1" i="1"/>
                      <m:t> </m:t>
                    </m:r>
                    <m:nary>
                      <m:naryPr>
                        <m:limLoc m:val="subSup"/>
                        <m:ctrlPr>
                          <a:rPr lang="en-US" sz="2400" b="1" i="1"/>
                        </m:ctrlPr>
                      </m:naryPr>
                      <m:sub>
                        <m:r>
                          <a:rPr lang="en-US" sz="2400" b="1" i="1"/>
                          <m:t>−</m:t>
                        </m:r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𝝅</m:t>
                            </m:r>
                          </m:num>
                          <m:den>
                            <m:r>
                              <a:rPr lang="en-US" sz="2400" b="1" i="1"/>
                              <m:t>𝟐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en-US" sz="2400" b="1" i="1"/>
                            </m:ctrlPr>
                          </m:fPr>
                          <m:num>
                            <m:r>
                              <a:rPr lang="en-US" sz="2400" b="1" i="1"/>
                              <m:t>𝝅</m:t>
                            </m:r>
                          </m:num>
                          <m:den>
                            <m:r>
                              <a:rPr lang="en-US" sz="2400" b="1" i="1"/>
                              <m:t>𝟐</m:t>
                            </m:r>
                          </m:den>
                        </m:f>
                      </m:sup>
                      <m:e>
                        <m:r>
                          <a:rPr lang="en-US" sz="2400" b="1" i="1"/>
                          <m:t> </m:t>
                        </m:r>
                        <m:r>
                          <a:rPr lang="en-US" sz="2400" b="1" i="1"/>
                          <m:t>𝒂</m:t>
                        </m:r>
                        <m:func>
                          <m:funcPr>
                            <m:ctrlPr>
                              <a:rPr lang="en-US" sz="2400" b="1" i="1"/>
                            </m:ctrlPr>
                          </m:funcPr>
                          <m:fName>
                            <m:r>
                              <a:rPr lang="en-US" sz="2400" b="1" i="1"/>
                              <m:t>𝐜𝐨𝐬</m:t>
                            </m:r>
                          </m:fName>
                          <m:e>
                            <m:r>
                              <a:rPr lang="en-US" sz="2400" b="1" i="1"/>
                              <m:t>𝜽</m:t>
                            </m:r>
                            <m:r>
                              <a:rPr lang="en-US" sz="2400" b="1" i="1"/>
                              <m:t> </m:t>
                            </m:r>
                            <m:r>
                              <a:rPr lang="en-US" sz="2400" b="1" i="1"/>
                              <m:t>𝒅</m:t>
                            </m:r>
                            <m:r>
                              <a:rPr lang="en-US" sz="2400" b="1" i="1"/>
                              <m:t>𝜽</m:t>
                            </m:r>
                            <m:r>
                              <a:rPr lang="en-US" sz="2400" b="1" i="1"/>
                              <m:t>=</m:t>
                            </m:r>
                            <m:sSubSup>
                              <m:sSubSupPr>
                                <m:ctrlPr>
                                  <a:rPr lang="en-US" sz="2400" b="1" i="1"/>
                                </m:ctrlPr>
                              </m:sSubSupPr>
                              <m:e>
                                <m:r>
                                  <a:rPr lang="en-US" sz="2400" b="1" i="1"/>
                                  <m:t>[ </m:t>
                                </m:r>
                                <m:f>
                                  <m:fPr>
                                    <m:ctrlPr>
                                      <a:rPr lang="en-US" sz="2400" b="1" i="1"/>
                                    </m:ctrlPr>
                                  </m:fPr>
                                  <m:num>
                                    <m:r>
                                      <a:rPr lang="en-US" sz="2400" b="1" i="1"/>
                                      <m:t>𝒂</m:t>
                                    </m:r>
                                  </m:num>
                                  <m:den>
                                    <m:r>
                                      <a:rPr lang="en-US" sz="2400" b="1" i="1"/>
                                      <m:t>𝝅</m:t>
                                    </m:r>
                                  </m:den>
                                </m:f>
                                <m:r>
                                  <a:rPr lang="en-US" sz="2400" b="1" i="1"/>
                                  <m:t> </m:t>
                                </m:r>
                                <m:func>
                                  <m:funcPr>
                                    <m:ctrlPr>
                                      <a:rPr lang="en-US" sz="2400" b="1" i="1"/>
                                    </m:ctrlPr>
                                  </m:funcPr>
                                  <m:fName>
                                    <m:r>
                                      <a:rPr lang="en-US" sz="2400" b="1" i="1"/>
                                      <m:t>𝐬𝐢𝐧</m:t>
                                    </m:r>
                                  </m:fName>
                                  <m:e>
                                    <m:r>
                                      <a:rPr lang="en-US" sz="2400" b="1" i="1"/>
                                      <m:t>𝜽</m:t>
                                    </m:r>
                                  </m:e>
                                </m:func>
                                <m:r>
                                  <a:rPr lang="en-US" sz="2400" b="1" i="1"/>
                                  <m:t>]</m:t>
                                </m:r>
                              </m:e>
                              <m:sub>
                                <m:r>
                                  <a:rPr lang="en-US" sz="2400" b="1" i="1"/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b="1" i="1"/>
                                    </m:ctrlPr>
                                  </m:fPr>
                                  <m:num>
                                    <m:r>
                                      <a:rPr lang="en-US" sz="2400" b="1" i="1"/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sz="2400" b="1" i="1"/>
                                      <m:t>𝟐</m:t>
                                    </m:r>
                                  </m:den>
                                </m:f>
                              </m:sub>
                              <m:sup>
                                <m:f>
                                  <m:fPr>
                                    <m:ctrlPr>
                                      <a:rPr lang="en-US" sz="2400" b="1" i="1"/>
                                    </m:ctrlPr>
                                  </m:fPr>
                                  <m:num>
                                    <m:r>
                                      <a:rPr lang="en-US" sz="2400" b="1" i="1"/>
                                      <m:t>𝝅</m:t>
                                    </m:r>
                                  </m:num>
                                  <m:den>
                                    <m:r>
                                      <a:rPr lang="en-US" sz="2400" b="1" i="1"/>
                                      <m:t>𝟐</m:t>
                                    </m:r>
                                  </m:den>
                                </m:f>
                              </m:sup>
                            </m:sSubSup>
                          </m:e>
                        </m:func>
                      </m:e>
                    </m:nary>
                    <m:r>
                      <a:rPr lang="en-US" sz="2400" b="1" i="1"/>
                      <m:t>=</m:t>
                    </m:r>
                    <m:f>
                      <m:fPr>
                        <m:ctrlPr>
                          <a:rPr lang="en-US" sz="2400" b="1" i="1"/>
                        </m:ctrlPr>
                      </m:fPr>
                      <m:num>
                        <m:r>
                          <a:rPr lang="en-US" sz="2400" b="1" i="1"/>
                          <m:t>𝟐</m:t>
                        </m:r>
                        <m:r>
                          <a:rPr lang="en-US" sz="2400" b="1" i="1"/>
                          <m:t>𝒂</m:t>
                        </m:r>
                      </m:num>
                      <m:den>
                        <m:r>
                          <a:rPr lang="en-US" sz="2400" b="1" i="1"/>
                          <m:t>𝝅</m:t>
                        </m:r>
                      </m:den>
                    </m:f>
                    <m:r>
                      <a:rPr lang="en-US" sz="2400" b="1" i="1"/>
                      <m:t> .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b="1" dirty="0"/>
                  <a:t> </a:t>
                </a: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249251"/>
                <a:ext cx="8596668" cy="4792112"/>
              </a:xfrm>
              <a:blipFill rotWithShape="0">
                <a:blip r:embed="rId2"/>
                <a:stretch>
                  <a:fillRect l="-1064" t="-2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6418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</TotalTime>
  <Words>203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Advanced Calculus Second Class Polar Coordinates By  Dr. Jawad Mahmoud Jassim Dept. of Math. College of Education for Pure Sciences University of Basrah Iraq</vt:lpstr>
      <vt:lpstr>4: Area in the Plane </vt:lpstr>
      <vt:lpstr>PowerPoint Presentation</vt:lpstr>
      <vt:lpstr>PowerPoint Presentation</vt:lpstr>
      <vt:lpstr>PowerPoint Presentation</vt:lpstr>
      <vt:lpstr>5: Length of a Polar Curves: </vt:lpstr>
      <vt:lpstr>PowerPoint Presentation</vt:lpstr>
      <vt:lpstr>6: Average Value: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Calculus Second Class Polar Coordinates By  Dr. Jawad Mahmoud Jassim Dept. of Math. College of Education for Pure Sciences University of Basrah Iraq</dc:title>
  <dc:creator>Jawad</dc:creator>
  <cp:lastModifiedBy>Jawad</cp:lastModifiedBy>
  <cp:revision>3</cp:revision>
  <dcterms:created xsi:type="dcterms:W3CDTF">2019-12-13T07:30:14Z</dcterms:created>
  <dcterms:modified xsi:type="dcterms:W3CDTF">2019-12-13T07:50:15Z</dcterms:modified>
</cp:coreProperties>
</file>