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61131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Advanced Calculus</a:t>
            </a:r>
            <a:br>
              <a:rPr lang="en-US" sz="4400" dirty="0" smtClean="0"/>
            </a:br>
            <a:r>
              <a:rPr lang="en-US" sz="4400" dirty="0" smtClean="0"/>
              <a:t>Second Class</a:t>
            </a:r>
            <a:br>
              <a:rPr lang="en-US" sz="4400" dirty="0" smtClean="0"/>
            </a:br>
            <a:r>
              <a:rPr lang="en-US" sz="4400" dirty="0" smtClean="0"/>
              <a:t>Polar Coordinates</a:t>
            </a:r>
            <a:br>
              <a:rPr lang="en-US" sz="4400" dirty="0" smtClean="0"/>
            </a:br>
            <a:r>
              <a:rPr lang="en-US" sz="4400" dirty="0" smtClean="0"/>
              <a:t>By</a:t>
            </a:r>
            <a:br>
              <a:rPr lang="en-US" sz="4400" dirty="0" smtClean="0"/>
            </a:br>
            <a:r>
              <a:rPr lang="en-US" sz="4400" dirty="0" smtClean="0"/>
              <a:t>Dr. Jawad Mahmoud </a:t>
            </a:r>
            <a:r>
              <a:rPr lang="en-US" sz="4400" dirty="0" err="1" smtClean="0"/>
              <a:t>Jassim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Dept. of Math.</a:t>
            </a:r>
            <a:br>
              <a:rPr lang="en-US" sz="4400" dirty="0" smtClean="0"/>
            </a:br>
            <a:r>
              <a:rPr lang="en-US" sz="4400" dirty="0" smtClean="0"/>
              <a:t>College of Education for Pure Sciences</a:t>
            </a:r>
            <a:br>
              <a:rPr lang="en-US" sz="4400" dirty="0" smtClean="0"/>
            </a:br>
            <a:r>
              <a:rPr lang="en-US" sz="4400" dirty="0" smtClean="0"/>
              <a:t>University of </a:t>
            </a:r>
            <a:r>
              <a:rPr lang="en-US" sz="4400" dirty="0" err="1" smtClean="0"/>
              <a:t>Basrah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Iraq</a:t>
            </a:r>
            <a:br>
              <a:rPr lang="en-US" sz="4400" dirty="0" smtClean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4061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2530"/>
          </a:xfrm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90919"/>
                <a:ext cx="8596668" cy="4650444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Solution: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sz="2400" b="1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𝒅𝒚</m:t>
                        </m:r>
                      </m:num>
                      <m:den>
                        <m:r>
                          <a:rPr lang="en-US" sz="2400" b="1" i="1"/>
                          <m:t>𝒅𝒙</m:t>
                        </m:r>
                      </m:den>
                    </m:f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𝒇</m:t>
                        </m:r>
                        <m:d>
                          <m:dPr>
                            <m:ctrlPr>
                              <a:rPr lang="en-US" sz="2400" b="1" i="1"/>
                            </m:ctrlPr>
                          </m:dPr>
                          <m:e>
                            <m:r>
                              <a:rPr lang="en-US" sz="2400" b="1" i="1"/>
                              <m:t>𝜽</m:t>
                            </m:r>
                          </m:e>
                        </m:d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𝐜𝐨𝐬</m:t>
                            </m:r>
                          </m:fName>
                          <m:e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+</m:t>
                            </m:r>
                            <m:r>
                              <a:rPr lang="en-US" sz="2400" b="1" i="1"/>
                              <m:t>𝒇</m:t>
                            </m:r>
                            <m:r>
                              <a:rPr lang="en-US" sz="2400" b="1" i="1"/>
                              <m:t>´(</m:t>
                            </m:r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)</m:t>
                            </m:r>
                            <m:func>
                              <m:funcPr>
                                <m:ctrlPr>
                                  <a:rPr lang="en-US" sz="2400" b="1" i="1"/>
                                </m:ctrlPr>
                              </m:funcPr>
                              <m:fName>
                                <m:r>
                                  <a:rPr lang="en-US" sz="2400" b="1" i="1"/>
                                  <m:t>𝐬𝐢𝐧</m:t>
                                </m:r>
                              </m:fName>
                              <m:e>
                                <m:r>
                                  <a:rPr lang="en-US" sz="2400" b="1" i="1"/>
                                  <m:t>𝜽</m:t>
                                </m:r>
                              </m:e>
                            </m:func>
                          </m:e>
                        </m:func>
                      </m:num>
                      <m:den>
                        <m:r>
                          <a:rPr lang="en-US" sz="2400" b="1" i="1"/>
                          <m:t>𝒇</m:t>
                        </m:r>
                        <m:r>
                          <a:rPr lang="en-US" sz="2400" b="1" i="1"/>
                          <m:t>´(</m:t>
                        </m:r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)</m:t>
                        </m:r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𝐜𝐨𝐬</m:t>
                            </m:r>
                          </m:fName>
                          <m:e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−</m:t>
                            </m:r>
                            <m:r>
                              <a:rPr lang="en-US" sz="2400" b="1" i="1"/>
                              <m:t>𝒇</m:t>
                            </m:r>
                            <m:r>
                              <a:rPr lang="en-US" sz="2400" b="1" i="1"/>
                              <m:t>(</m:t>
                            </m:r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)</m:t>
                            </m:r>
                            <m:func>
                              <m:funcPr>
                                <m:ctrlPr>
                                  <a:rPr lang="en-US" sz="2400" b="1" i="1"/>
                                </m:ctrlPr>
                              </m:funcPr>
                              <m:fName>
                                <m:r>
                                  <a:rPr lang="en-US" sz="2400" b="1" i="1"/>
                                  <m:t>𝐬𝐢𝐧</m:t>
                                </m:r>
                              </m:fName>
                              <m:e>
                                <m:r>
                                  <a:rPr lang="en-US" sz="2400" b="1" i="1"/>
                                  <m:t>𝜽</m:t>
                                </m:r>
                              </m:e>
                            </m:func>
                          </m:e>
                        </m:func>
                      </m:den>
                    </m:f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𝐬𝐢𝐧</m:t>
                            </m:r>
                          </m:fName>
                          <m:e>
                            <m:r>
                              <a:rPr lang="en-US" sz="2400" b="1" i="1"/>
                              <m:t>𝜽</m:t>
                            </m:r>
                          </m:e>
                        </m:func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𝐜𝐨𝐬</m:t>
                            </m:r>
                          </m:fName>
                          <m:e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+</m:t>
                            </m:r>
                            <m:func>
                              <m:funcPr>
                                <m:ctrlPr>
                                  <a:rPr lang="en-US" sz="2400" b="1" i="1"/>
                                </m:ctrlPr>
                              </m:funcPr>
                              <m:fName>
                                <m:r>
                                  <a:rPr lang="en-US" sz="2400" b="1" i="1"/>
                                  <m:t>𝐬𝐢𝐧</m:t>
                                </m:r>
                              </m:fName>
                              <m:e>
                                <m:r>
                                  <a:rPr lang="en-US" sz="2400" b="1" i="1"/>
                                  <m:t>𝜽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sz="2400" b="1" i="1"/>
                                </m:ctrlPr>
                              </m:funcPr>
                              <m:fName>
                                <m:r>
                                  <a:rPr lang="en-US" sz="2400" b="1" i="1"/>
                                  <m:t>𝐜𝐨𝐬</m:t>
                                </m:r>
                              </m:fName>
                              <m:e>
                                <m:r>
                                  <a:rPr lang="en-US" sz="2400" b="1" i="1"/>
                                  <m:t>𝜽</m:t>
                                </m:r>
                              </m:e>
                            </m:func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𝒄𝒐𝒔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−</m:t>
                        </m:r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𝒔𝒊𝒏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𝜽</m:t>
                        </m:r>
                      </m:den>
                    </m:f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𝟐</m:t>
                        </m:r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𝐬𝐢𝐧</m:t>
                            </m:r>
                          </m:fName>
                          <m:e>
                            <m:r>
                              <a:rPr lang="en-US" sz="2400" b="1" i="1"/>
                              <m:t>𝜽</m:t>
                            </m:r>
                          </m:e>
                        </m:func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𝐜𝐨𝐬</m:t>
                            </m:r>
                          </m:fName>
                          <m:e>
                            <m:r>
                              <a:rPr lang="en-US" sz="2400" b="1" i="1"/>
                              <m:t>𝜽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𝐜𝐨𝐬</m:t>
                            </m:r>
                          </m:fName>
                          <m:e>
                            <m:r>
                              <a:rPr lang="en-US" sz="2400" b="1" i="1"/>
                              <m:t>𝟐</m:t>
                            </m:r>
                            <m:r>
                              <a:rPr lang="en-US" sz="2400" b="1" i="1"/>
                              <m:t>𝜽</m:t>
                            </m:r>
                          </m:e>
                        </m:func>
                      </m:den>
                    </m:f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𝐬𝐢𝐧</m:t>
                            </m:r>
                          </m:fName>
                          <m:e>
                            <m:r>
                              <a:rPr lang="en-US" sz="2400" b="1" i="1"/>
                              <m:t>𝟐</m:t>
                            </m:r>
                            <m:r>
                              <a:rPr lang="en-US" sz="2400" b="1" i="1"/>
                              <m:t>𝜽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𝐜𝐨𝐬</m:t>
                            </m:r>
                          </m:fName>
                          <m:e>
                            <m:r>
                              <a:rPr lang="en-US" sz="2400" b="1" i="1"/>
                              <m:t>𝟐</m:t>
                            </m:r>
                            <m:r>
                              <a:rPr lang="en-US" sz="2400" b="1" i="1"/>
                              <m:t>𝜽</m:t>
                            </m:r>
                          </m:e>
                        </m:func>
                      </m:den>
                    </m:f>
                    <m:r>
                      <a:rPr lang="en-US" sz="2400" b="1" i="1"/>
                      <m:t>=</m:t>
                    </m:r>
                    <m:func>
                      <m:funcPr>
                        <m:ctrlPr>
                          <a:rPr lang="en-US" sz="2400" b="1" i="1"/>
                        </m:ctrlPr>
                      </m:funcPr>
                      <m:fName>
                        <m:r>
                          <a:rPr lang="en-US" sz="2400" b="1" i="1"/>
                          <m:t>𝐭𝐚𝐧</m:t>
                        </m:r>
                      </m:fName>
                      <m:e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𝜽</m:t>
                        </m:r>
                      </m:e>
                    </m:func>
                  </m:oMath>
                </a14:m>
                <a:r>
                  <a:rPr lang="en-US" sz="2400" b="1" dirty="0"/>
                  <a:t>.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 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𝒅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𝒚</m:t>
                        </m:r>
                      </m:num>
                      <m:den>
                        <m:r>
                          <a:rPr lang="en-US" sz="2400" b="1" i="1"/>
                          <m:t>𝒅</m:t>
                        </m:r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𝒙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𝒅𝒚</m:t>
                            </m:r>
                            <m:r>
                              <a:rPr lang="en-US" sz="2400" b="1" i="1"/>
                              <m:t>´</m:t>
                            </m:r>
                          </m:num>
                          <m:den>
                            <m:r>
                              <a:rPr lang="en-US" sz="2400" b="1" i="1"/>
                              <m:t>𝒅</m:t>
                            </m:r>
                            <m:r>
                              <a:rPr lang="en-US" sz="2400" b="1" i="1"/>
                              <m:t>𝜽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𝒅𝒙</m:t>
                            </m:r>
                          </m:num>
                          <m:den>
                            <m:r>
                              <a:rPr lang="en-US" sz="2400" b="1" i="1"/>
                              <m:t>𝒅</m:t>
                            </m:r>
                            <m:r>
                              <a:rPr lang="en-US" sz="2400" b="1" i="1"/>
                              <m:t>𝜽</m:t>
                            </m:r>
                          </m:den>
                        </m:f>
                      </m:den>
                    </m:f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𝟐</m:t>
                        </m:r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𝒔𝒆𝒄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𝜽</m:t>
                        </m:r>
                      </m:num>
                      <m:den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𝐜𝐨𝐬</m:t>
                            </m:r>
                          </m:fName>
                          <m:e>
                            <m:r>
                              <a:rPr lang="en-US" sz="2400" b="1" i="1"/>
                              <m:t>𝟐</m:t>
                            </m:r>
                            <m:r>
                              <a:rPr lang="en-US" sz="2400" b="1" i="1"/>
                              <m:t>𝜽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b="1" dirty="0"/>
                  <a:t>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⸫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𝒅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𝒚</m:t>
                        </m:r>
                      </m:num>
                      <m:den>
                        <m:r>
                          <a:rPr lang="en-US" sz="2400" b="1" i="1"/>
                          <m:t>𝒅</m:t>
                        </m:r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𝒙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2400" b="1" i="1"/>
                      <m:t>  </m:t>
                    </m:r>
                    <m:r>
                      <a:rPr lang="en-US" sz="2400" b="1" i="1"/>
                      <m:t>𝒂𝒕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𝜽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𝝅</m:t>
                        </m:r>
                      </m:num>
                      <m:den>
                        <m:r>
                          <a:rPr lang="en-US" sz="2400" b="1" i="1"/>
                          <m:t>𝟔</m:t>
                        </m:r>
                      </m:den>
                    </m:f>
                  </m:oMath>
                </a14:m>
                <a:r>
                  <a:rPr lang="en-US" sz="2400" b="1" dirty="0"/>
                  <a:t>  is 16.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 </a:t>
                </a:r>
                <a:r>
                  <a:rPr lang="en-US" sz="2400" b="1" dirty="0" smtClean="0"/>
                  <a:t>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 </a:t>
                </a:r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90919"/>
                <a:ext cx="8596668" cy="4650444"/>
              </a:xfrm>
              <a:blipFill rotWithShape="0">
                <a:blip r:embed="rId2"/>
                <a:stretch>
                  <a:fillRect l="-1064" t="-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688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571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Some Common </a:t>
            </a:r>
            <a:r>
              <a:rPr lang="en-US" b="1" u="sng" dirty="0" smtClean="0"/>
              <a:t>Curves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74255"/>
                <a:ext cx="8596668" cy="436710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/>
                  <a:t>1: The </a:t>
                </a:r>
                <a:r>
                  <a:rPr lang="en-US" b="1" u="sng" dirty="0" smtClean="0"/>
                  <a:t>Cardioids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1" i="1"/>
                      <m:t>𝒓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𝒂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+</m:t>
                    </m:r>
                    <m:func>
                      <m:funcPr>
                        <m:ctrlPr>
                          <a:rPr lang="en-US" b="1" i="1"/>
                        </m:ctrlPr>
                      </m:funcPr>
                      <m:fName>
                        <m:r>
                          <a:rPr lang="en-US" b="1" i="1"/>
                          <m:t>𝐜𝐨𝐬</m:t>
                        </m:r>
                      </m:fName>
                      <m:e>
                        <m:r>
                          <a:rPr lang="en-US" b="1" i="1"/>
                          <m:t>𝜽</m:t>
                        </m:r>
                      </m:e>
                    </m:func>
                    <m:r>
                      <a:rPr lang="en-US" b="1" i="1"/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𝑟</m:t>
                      </m:r>
                      <m:r>
                        <a:rPr lang="en-US" i="1"/>
                        <m:t>=</m:t>
                      </m:r>
                      <m:r>
                        <a:rPr lang="en-US" i="1"/>
                        <m:t>𝑎</m:t>
                      </m:r>
                      <m:r>
                        <a:rPr lang="en-US" i="1"/>
                        <m:t>(1−</m:t>
                      </m:r>
                      <m:func>
                        <m:funcPr>
                          <m:ctrlPr>
                            <a:rPr lang="en-US" i="1"/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/>
                            <m:t>cos</m:t>
                          </m:r>
                        </m:fName>
                        <m:e>
                          <m:r>
                            <a:rPr lang="en-US" i="1"/>
                            <m:t>𝜃</m:t>
                          </m:r>
                        </m:e>
                      </m:func>
                      <m:r>
                        <a:rPr lang="en-US" i="1"/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74255"/>
                <a:ext cx="8596668" cy="4367108"/>
              </a:xfrm>
              <a:blipFill rotWithShape="0">
                <a:blip r:embed="rId2"/>
                <a:stretch>
                  <a:fillRect l="-567" t="-9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نتيجة بحث الصور عن ‪graph the cardioids‬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875" y="1913518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نتيجة بحث الصور عن ‪graph the cardioids‬‏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376" y="2897524"/>
            <a:ext cx="2857500" cy="2867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55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309094"/>
                <a:ext cx="8596668" cy="5138670"/>
              </a:xfrm>
            </p:spPr>
            <p:txBody>
              <a:bodyPr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/>
                        <m:t>𝒓</m:t>
                      </m:r>
                      <m:r>
                        <a:rPr lang="en-US" b="1" i="1"/>
                        <m:t>=</m:t>
                      </m:r>
                      <m:r>
                        <a:rPr lang="en-US" b="1" i="1"/>
                        <m:t>𝒂</m:t>
                      </m:r>
                      <m:r>
                        <a:rPr lang="en-US" b="1" i="1"/>
                        <m:t>(</m:t>
                      </m:r>
                      <m:r>
                        <a:rPr lang="en-US" b="1" i="1"/>
                        <m:t>𝟏</m:t>
                      </m:r>
                      <m:r>
                        <a:rPr lang="en-US" b="1" i="1"/>
                        <m:t>+</m:t>
                      </m:r>
                      <m:func>
                        <m:funcPr>
                          <m:ctrlPr>
                            <a:rPr lang="en-US" b="1" i="1"/>
                          </m:ctrlPr>
                        </m:funcPr>
                        <m:fName>
                          <m:r>
                            <a:rPr lang="en-US" b="1" i="1"/>
                            <m:t>𝐬𝐢𝐧</m:t>
                          </m:r>
                        </m:fName>
                        <m:e>
                          <m:r>
                            <a:rPr lang="en-US" b="1" i="1"/>
                            <m:t>𝜽</m:t>
                          </m:r>
                          <m:r>
                            <a:rPr lang="en-US" b="1" i="1"/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309094"/>
                <a:ext cx="8596668" cy="513867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 descr="نتيجة بحث الصور عن ‪graph the cardioids‬‏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141" y="841443"/>
            <a:ext cx="4115392" cy="460632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7173532" y="3244334"/>
                <a:ext cx="247274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0">
                          <a:latin typeface="Cambria Math" panose="02040503050406030204" pitchFamily="18" charset="0"/>
                        </a:rPr>
                        <m:t>(1−</m:t>
                      </m:r>
                      <m:func>
                        <m:func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begChr m:val=""/>
                              <m:ctrlPr>
                                <a:rPr lang="en-US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3532" y="3244334"/>
                <a:ext cx="2472743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18033" r="-8395" b="-185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839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8207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249251"/>
                <a:ext cx="8596668" cy="479211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/>
                  <a:t>2: Four-Leaved </a:t>
                </a:r>
                <a:r>
                  <a:rPr lang="en-US" b="1" u="sng" dirty="0" smtClean="0"/>
                  <a:t>Rose</a:t>
                </a:r>
              </a:p>
              <a:p>
                <a:pPr marL="0" indent="0">
                  <a:buNone/>
                </a:pPr>
                <a:r>
                  <a:rPr lang="en-US" b="1" u="sng" dirty="0"/>
                  <a:t> </a:t>
                </a:r>
                <a:r>
                  <a:rPr lang="en-US" b="1" u="sng" dirty="0" smtClean="0"/>
                  <a:t>                                              </a:t>
                </a:r>
                <a14:m>
                  <m:oMath xmlns:m="http://schemas.openxmlformats.org/officeDocument/2006/math">
                    <m:r>
                      <a:rPr lang="en-US" b="1" i="1" u="sng"/>
                      <m:t>𝒓</m:t>
                    </m:r>
                    <m:r>
                      <a:rPr lang="en-US" b="1" i="1" u="sng"/>
                      <m:t>=</m:t>
                    </m:r>
                    <m:r>
                      <a:rPr lang="en-US" b="1" i="1" u="sng"/>
                      <m:t>𝒂</m:t>
                    </m:r>
                    <m:func>
                      <m:funcPr>
                        <m:ctrlPr>
                          <a:rPr lang="en-US" b="1" i="1" u="sng"/>
                        </m:ctrlPr>
                      </m:funcPr>
                      <m:fName>
                        <m:r>
                          <a:rPr lang="en-US" b="1" i="1" u="sng"/>
                          <m:t>𝐬𝐢𝐧</m:t>
                        </m:r>
                      </m:fName>
                      <m:e>
                        <m:r>
                          <a:rPr lang="en-US" b="1" i="1" u="sng"/>
                          <m:t>𝟐</m:t>
                        </m:r>
                        <m:r>
                          <a:rPr lang="en-US" b="1" i="1" u="sng"/>
                          <m:t>𝜽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249251"/>
                <a:ext cx="8596668" cy="4792111"/>
              </a:xfrm>
              <a:blipFill rotWithShape="0">
                <a:blip r:embed="rId2"/>
                <a:stretch>
                  <a:fillRect l="-567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نتيجة بحث الصور عن ‪graph four-leaved rose‬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538" y="2501319"/>
            <a:ext cx="3333750" cy="3143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30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8207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42435"/>
                <a:ext cx="8596668" cy="459892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/>
                  <a:t>3: Three- Leaved </a:t>
                </a:r>
                <a:r>
                  <a:rPr lang="en-US" b="1" u="sng" dirty="0" smtClean="0"/>
                  <a:t>Rose</a:t>
                </a:r>
              </a:p>
              <a:p>
                <a:pPr marL="0" indent="0">
                  <a:buNone/>
                </a:pPr>
                <a:r>
                  <a:rPr lang="en-US" b="1" u="sng" dirty="0"/>
                  <a:t> </a:t>
                </a:r>
                <a:r>
                  <a:rPr lang="en-US" b="1" u="sng" dirty="0" smtClean="0"/>
                  <a:t>   </a:t>
                </a:r>
                <a14:m>
                  <m:oMath xmlns:m="http://schemas.openxmlformats.org/officeDocument/2006/math">
                    <m:r>
                      <a:rPr lang="en-US" b="1" i="1" u="sng"/>
                      <m:t>𝒓</m:t>
                    </m:r>
                    <m:r>
                      <a:rPr lang="en-US" b="1" i="1" u="sng"/>
                      <m:t>=</m:t>
                    </m:r>
                    <m:r>
                      <a:rPr lang="en-US" b="1" i="1" u="sng"/>
                      <m:t>𝒂</m:t>
                    </m:r>
                    <m:func>
                      <m:funcPr>
                        <m:ctrlPr>
                          <a:rPr lang="en-US" b="1" i="1" u="sng"/>
                        </m:ctrlPr>
                      </m:funcPr>
                      <m:fName>
                        <m:r>
                          <a:rPr lang="en-US" b="1" i="1" u="sng"/>
                          <m:t>𝐬𝐢𝐧</m:t>
                        </m:r>
                      </m:fName>
                      <m:e>
                        <m:r>
                          <a:rPr lang="en-US" b="1" i="1" u="sng"/>
                          <m:t>𝟑</m:t>
                        </m:r>
                        <m:r>
                          <a:rPr lang="en-US" b="1" i="1" u="sng"/>
                          <m:t>𝜽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42435"/>
                <a:ext cx="8596668" cy="4598928"/>
              </a:xfrm>
              <a:blipFill rotWithShape="0">
                <a:blip r:embed="rId2"/>
                <a:stretch>
                  <a:fillRect l="-567" t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نتيجة بحث الصور عن ‪graph four-leaved rose‬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555" y="2639229"/>
            <a:ext cx="3709115" cy="34021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516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563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39403"/>
                <a:ext cx="8596668" cy="470195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/>
                  <a:t>Note: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If </a:t>
                </a:r>
                <a14:m>
                  <m:oMath xmlns:m="http://schemas.openxmlformats.org/officeDocument/2006/math">
                    <m:r>
                      <a:rPr lang="en-US" b="1" i="1" u="sng"/>
                      <m:t>𝒓</m:t>
                    </m:r>
                    <m:r>
                      <a:rPr lang="en-US" b="1" i="1" u="sng"/>
                      <m:t>=</m:t>
                    </m:r>
                    <m:r>
                      <a:rPr lang="en-US" b="1" i="1" u="sng"/>
                      <m:t>𝒂</m:t>
                    </m:r>
                    <m:func>
                      <m:funcPr>
                        <m:ctrlPr>
                          <a:rPr lang="en-US" b="1" i="1" u="sng"/>
                        </m:ctrlPr>
                      </m:funcPr>
                      <m:fName>
                        <m:r>
                          <a:rPr lang="en-US" b="1" i="1" u="sng"/>
                          <m:t>𝐬𝐢𝐧</m:t>
                        </m:r>
                      </m:fName>
                      <m:e>
                        <m:r>
                          <a:rPr lang="en-US" b="1" i="1" u="sng"/>
                          <m:t>𝒎</m:t>
                        </m:r>
                        <m:r>
                          <a:rPr lang="en-US" b="1" i="1" u="sng"/>
                          <m:t>𝜽</m:t>
                        </m:r>
                      </m:e>
                    </m:func>
                  </m:oMath>
                </a14:m>
                <a:r>
                  <a:rPr lang="en-US" u="sng" dirty="0"/>
                  <a:t> </a:t>
                </a:r>
                <a:r>
                  <a:rPr lang="en-US" b="1" dirty="0"/>
                  <a:t> is a given curve.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1: If m is an even number, then the number of leaves 2m.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2: if m is an odd number, then the number of leaves m.</a:t>
                </a:r>
                <a:r>
                  <a:rPr lang="en-US" u="sng" dirty="0"/>
                  <a:t> </a:t>
                </a:r>
                <a:endParaRPr lang="en-US" u="sng" dirty="0" smtClean="0"/>
              </a:p>
              <a:p>
                <a:pPr marL="0" indent="0">
                  <a:buNone/>
                </a:pPr>
                <a:r>
                  <a:rPr lang="en-US" b="1" u="sng" dirty="0"/>
                  <a:t>4: The </a:t>
                </a:r>
                <a:r>
                  <a:rPr lang="en-US" b="1" u="sng" dirty="0" err="1" smtClean="0"/>
                  <a:t>Lemniscates</a:t>
                </a:r>
                <a:endParaRPr lang="en-US" b="1" u="sng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/>
                          </m:ctrlPr>
                        </m:sSupPr>
                        <m:e>
                          <m:r>
                            <a:rPr lang="en-US" b="1" i="1"/>
                            <m:t>𝒓</m:t>
                          </m:r>
                        </m:e>
                        <m:sup>
                          <m:r>
                            <a:rPr lang="en-US" b="1" i="1"/>
                            <m:t>𝟐</m:t>
                          </m:r>
                        </m:sup>
                      </m:sSup>
                      <m:r>
                        <a:rPr lang="en-US" b="1" i="1"/>
                        <m:t>=</m:t>
                      </m:r>
                      <m:sSup>
                        <m:sSupPr>
                          <m:ctrlPr>
                            <a:rPr lang="en-US" b="1" i="1"/>
                          </m:ctrlPr>
                        </m:sSupPr>
                        <m:e>
                          <m:r>
                            <a:rPr lang="en-US" b="1" i="1"/>
                            <m:t>𝒂</m:t>
                          </m:r>
                        </m:e>
                        <m:sup>
                          <m:r>
                            <a:rPr lang="en-US" b="1" i="1"/>
                            <m:t>𝟐</m:t>
                          </m:r>
                        </m:sup>
                      </m:sSup>
                      <m:func>
                        <m:funcPr>
                          <m:ctrlPr>
                            <a:rPr lang="en-US" b="1" i="1"/>
                          </m:ctrlPr>
                        </m:funcPr>
                        <m:fName>
                          <m:r>
                            <a:rPr lang="en-US" b="1" i="1"/>
                            <m:t>𝐜𝐨𝐬</m:t>
                          </m:r>
                        </m:fName>
                        <m:e>
                          <m:r>
                            <a:rPr lang="en-US" b="1" i="1"/>
                            <m:t>𝟐</m:t>
                          </m:r>
                          <m:r>
                            <a:rPr lang="en-US" b="1" i="1"/>
                            <m:t>𝜽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u="sng" dirty="0" smtClean="0"/>
                  <a:t>            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39403"/>
                <a:ext cx="8596668" cy="4701959"/>
              </a:xfrm>
              <a:blipFill rotWithShape="0">
                <a:blip r:embed="rId2"/>
                <a:stretch>
                  <a:fillRect l="-567" t="-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نتيجة بحث الصور عن ‪lemniscates graph‬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414" y="3690382"/>
            <a:ext cx="4419600" cy="2009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46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9192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نتيجة بحث الصور عن ‪lemniscates graph‬‏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90" y="1713293"/>
            <a:ext cx="4286250" cy="427672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239900" y="3244334"/>
                <a:ext cx="17122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b="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1" i="0">
                              <a:latin typeface="Cambria Math" panose="02040503050406030204" pitchFamily="18" charset="0"/>
                            </a:rPr>
                            <m:t>𝐬𝐢𝐧</m:t>
                          </m:r>
                        </m:fName>
                        <m:e>
                          <m:r>
                            <a:rPr lang="en-US" b="0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900" y="3244334"/>
                <a:ext cx="171220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22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600"/>
                <a:ext cx="8596668" cy="639651"/>
              </a:xfrm>
            </p:spPr>
            <p:txBody>
              <a:bodyPr>
                <a:normAutofit fontScale="90000"/>
              </a:bodyPr>
              <a:lstStyle/>
              <a:p>
                <a:pPr algn="ctr"/>
                <a:r>
                  <a:rPr lang="en-US" b="1" u="sng" dirty="0"/>
                  <a:t>Slope of the Curve </a:t>
                </a:r>
                <a14:m>
                  <m:oMath xmlns:m="http://schemas.openxmlformats.org/officeDocument/2006/math">
                    <m:r>
                      <a:rPr lang="en-US" b="1" i="1" u="sng"/>
                      <m:t>𝒓</m:t>
                    </m:r>
                    <m:r>
                      <a:rPr lang="en-US" b="1" i="1" u="sng"/>
                      <m:t>=</m:t>
                    </m:r>
                    <m:r>
                      <a:rPr lang="en-US" b="1" i="1" u="sng"/>
                      <m:t>𝒇</m:t>
                    </m:r>
                    <m:r>
                      <a:rPr lang="en-US" b="1" i="1" u="sng"/>
                      <m:t>(</m:t>
                    </m:r>
                    <m:r>
                      <a:rPr lang="en-US" b="1" i="1" u="sng"/>
                      <m:t>𝜽</m:t>
                    </m:r>
                    <m:r>
                      <a:rPr lang="en-US" b="1" i="1" u="sng"/>
                      <m:t>)</m:t>
                    </m:r>
                  </m:oMath>
                </a14:m>
                <a:r>
                  <a:rPr lang="en-US" b="1" u="sng" dirty="0"/>
                  <a:t> </a:t>
                </a:r>
                <a14:m>
                  <m:oMath xmlns:m="http://schemas.openxmlformats.org/officeDocument/2006/math">
                    <m:r>
                      <a:rPr lang="en-US" b="1" i="1" u="sng"/>
                      <m:t>𝒊𝒏</m:t>
                    </m:r>
                    <m:r>
                      <a:rPr lang="en-US" b="1" i="1" u="sng"/>
                      <m:t> </m:t>
                    </m:r>
                    <m:r>
                      <a:rPr lang="en-US" b="1" i="1" u="sng"/>
                      <m:t>𝒕𝒉𝒆</m:t>
                    </m:r>
                  </m:oMath>
                </a14:m>
                <a:r>
                  <a:rPr lang="en-US" b="1" u="sng" dirty="0"/>
                  <a:t> </a:t>
                </a:r>
                <a14:m>
                  <m:oMath xmlns:m="http://schemas.openxmlformats.org/officeDocument/2006/math">
                    <m:r>
                      <a:rPr lang="en-US" b="1" i="1" u="sng"/>
                      <m:t>𝑪𝒂𝒓𝒕𝒆𝒔𝒊𝒂𝒏</m:t>
                    </m:r>
                  </m:oMath>
                </a14:m>
                <a:r>
                  <a:rPr lang="en-US" b="1" u="sng" dirty="0"/>
                  <a:t> </a:t>
                </a:r>
                <a14:m>
                  <m:oMath xmlns:m="http://schemas.openxmlformats.org/officeDocument/2006/math">
                    <m:r>
                      <a:rPr lang="en-US" b="1" i="1" u="sng"/>
                      <m:t>𝒙𝒚</m:t>
                    </m:r>
                    <m:r>
                      <a:rPr lang="en-US" b="1" i="1" u="sng"/>
                      <m:t>−</m:t>
                    </m:r>
                    <m:r>
                      <a:rPr lang="en-US" b="1" i="1" u="sng"/>
                      <m:t>𝑷𝒍𝒂𝒏𝒆</m:t>
                    </m:r>
                  </m:oMath>
                </a14:m>
                <a:r>
                  <a:rPr lang="en-US" b="1" dirty="0"/>
                  <a:t>: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600"/>
                <a:ext cx="8596668" cy="639651"/>
              </a:xfrm>
              <a:blipFill rotWithShape="0">
                <a:blip r:embed="rId2"/>
                <a:stretch>
                  <a:fillRect t="-12381" b="-98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18952"/>
                <a:ext cx="8596668" cy="412241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 The slope of the curve </a:t>
                </a:r>
                <a14:m>
                  <m:oMath xmlns:m="http://schemas.openxmlformats.org/officeDocument/2006/math">
                    <m:r>
                      <a:rPr lang="en-US" b="1" i="1"/>
                      <m:t>𝒓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𝒇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𝜽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 in the </a:t>
                </a:r>
                <a14:m>
                  <m:oMath xmlns:m="http://schemas.openxmlformats.org/officeDocument/2006/math">
                    <m:r>
                      <a:rPr lang="en-US" b="1" i="1"/>
                      <m:t>𝒙𝒚</m:t>
                    </m:r>
                    <m:r>
                      <a:rPr lang="en-US" b="1" i="1"/>
                      <m:t>−</m:t>
                    </m:r>
                    <m:r>
                      <a:rPr lang="en-US" b="1" i="1"/>
                      <m:t>𝒑𝒍𝒂𝒏𝒆</m:t>
                    </m:r>
                    <m:r>
                      <a:rPr lang="en-US" b="1" i="1"/>
                      <m:t> </m:t>
                    </m:r>
                  </m:oMath>
                </a14:m>
                <a:r>
                  <a:rPr lang="en-US" b="1" dirty="0"/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𝒅𝒚</m:t>
                        </m:r>
                      </m:num>
                      <m:den>
                        <m:r>
                          <a:rPr lang="en-US" b="1" i="1"/>
                          <m:t>𝒅𝒙</m:t>
                        </m:r>
                      </m:den>
                    </m:f>
                    <m:r>
                      <a:rPr lang="en-US" b="1" i="1"/>
                      <m:t> 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Since </a:t>
                </a:r>
                <a14:m>
                  <m:oMath xmlns:m="http://schemas.openxmlformats.org/officeDocument/2006/math">
                    <m:r>
                      <a:rPr lang="en-US" b="1" i="1"/>
                      <m:t>𝒙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𝒓</m:t>
                    </m:r>
                    <m:func>
                      <m:funcPr>
                        <m:ctrlPr>
                          <a:rPr lang="en-US" b="1" i="1"/>
                        </m:ctrlPr>
                      </m:funcPr>
                      <m:fName>
                        <m:r>
                          <a:rPr lang="en-US" b="1" i="1"/>
                          <m:t>𝐜𝐨𝐬</m:t>
                        </m:r>
                      </m:fName>
                      <m:e>
                        <m:r>
                          <a:rPr lang="en-US" b="1" i="1"/>
                          <m:t>𝜽</m:t>
                        </m:r>
                        <m:r>
                          <a:rPr lang="en-US" b="1" i="1"/>
                          <m:t>  </m:t>
                        </m:r>
                        <m:r>
                          <a:rPr lang="en-US" b="1" i="1"/>
                          <m:t>𝒂𝒏𝒅</m:t>
                        </m:r>
                        <m:r>
                          <a:rPr lang="en-US" b="1" i="1"/>
                          <m:t>  </m:t>
                        </m:r>
                        <m:r>
                          <a:rPr lang="en-US" b="1" i="1"/>
                          <m:t>𝒚</m:t>
                        </m:r>
                        <m:r>
                          <a:rPr lang="en-US" b="1" i="1"/>
                          <m:t>=</m:t>
                        </m:r>
                        <m:r>
                          <a:rPr lang="en-US" b="1" i="1"/>
                          <m:t>𝒓</m:t>
                        </m:r>
                        <m:func>
                          <m:funcPr>
                            <m:ctrlPr>
                              <a:rPr lang="en-US" b="1" i="1"/>
                            </m:ctrlPr>
                          </m:funcPr>
                          <m:fName>
                            <m:r>
                              <a:rPr lang="en-US" b="1" i="1"/>
                              <m:t>𝐬𝐢𝐧</m:t>
                            </m:r>
                          </m:fName>
                          <m:e>
                            <m:r>
                              <a:rPr lang="en-US" b="1" i="1"/>
                              <m:t>𝜽</m:t>
                            </m:r>
                            <m:r>
                              <a:rPr lang="en-US" b="1" i="1"/>
                              <m:t>→</m:t>
                            </m:r>
                            <m:r>
                              <a:rPr lang="en-US" b="1" i="1"/>
                              <m:t>𝒙</m:t>
                            </m:r>
                            <m:r>
                              <a:rPr lang="en-US" b="1" i="1"/>
                              <m:t>=</m:t>
                            </m:r>
                            <m:r>
                              <a:rPr lang="en-US" b="1" i="1"/>
                              <m:t>𝒇</m:t>
                            </m:r>
                            <m:d>
                              <m:dPr>
                                <m:ctrlPr>
                                  <a:rPr lang="en-US" b="1" i="1"/>
                                </m:ctrlPr>
                              </m:dPr>
                              <m:e>
                                <m:r>
                                  <a:rPr lang="en-US" b="1" i="1"/>
                                  <m:t>𝜽</m:t>
                                </m:r>
                              </m:e>
                            </m:d>
                            <m:func>
                              <m:funcPr>
                                <m:ctrlPr>
                                  <a:rPr lang="en-US" b="1" i="1"/>
                                </m:ctrlPr>
                              </m:funcPr>
                              <m:fName>
                                <m:r>
                                  <a:rPr lang="en-US" b="1" i="1"/>
                                  <m:t>𝐜𝐨𝐬</m:t>
                                </m:r>
                              </m:fName>
                              <m:e>
                                <m:r>
                                  <a:rPr lang="en-US" b="1" i="1"/>
                                  <m:t>𝜽</m:t>
                                </m:r>
                                <m:r>
                                  <a:rPr lang="en-US" b="1" i="1"/>
                                  <m:t> </m:t>
                                </m:r>
                                <m:r>
                                  <a:rPr lang="en-US" b="1" i="1"/>
                                  <m:t>𝒂𝒏𝒅</m:t>
                                </m:r>
                                <m:r>
                                  <a:rPr lang="en-US" b="1" i="1"/>
                                  <m:t> </m:t>
                                </m:r>
                                <m:r>
                                  <a:rPr lang="en-US" b="1" i="1"/>
                                  <m:t>𝒚</m:t>
                                </m:r>
                                <m:r>
                                  <a:rPr lang="en-US" b="1" i="1"/>
                                  <m:t>=</m:t>
                                </m:r>
                                <m:r>
                                  <a:rPr lang="en-US" b="1" i="1"/>
                                  <m:t>𝒇</m:t>
                                </m:r>
                                <m:r>
                                  <a:rPr lang="en-US" b="1" i="1"/>
                                  <m:t>(</m:t>
                                </m:r>
                                <m:r>
                                  <a:rPr lang="en-US" b="1" i="1"/>
                                  <m:t>𝜽</m:t>
                                </m:r>
                                <m:r>
                                  <a:rPr lang="en-US" b="1" i="1"/>
                                  <m:t>)</m:t>
                                </m:r>
                                <m:func>
                                  <m:funcPr>
                                    <m:ctrlPr>
                                      <a:rPr lang="en-US" b="1" i="1"/>
                                    </m:ctrlPr>
                                  </m:funcPr>
                                  <m:fName>
                                    <m:r>
                                      <a:rPr lang="en-US" b="1" i="1"/>
                                      <m:t>𝐬𝐢𝐧</m:t>
                                    </m:r>
                                  </m:fName>
                                  <m:e>
                                    <m:r>
                                      <a:rPr lang="en-US" b="1" i="1"/>
                                      <m:t>𝜽</m:t>
                                    </m:r>
                                    <m:r>
                                      <a:rPr lang="en-US" b="1" i="1"/>
                                      <m:t> .</m:t>
                                    </m:r>
                                  </m:e>
                                </m:func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⸫</a:t>
                </a:r>
                <a14:m>
                  <m:oMath xmlns:m="http://schemas.openxmlformats.org/officeDocument/2006/math">
                    <m:r>
                      <a:rPr lang="en-US" b="1" i="1"/>
                      <m:t>                        </m:t>
                    </m:r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𝒅𝒚</m:t>
                        </m:r>
                      </m:num>
                      <m:den>
                        <m:r>
                          <a:rPr lang="en-US" b="1" i="1"/>
                          <m:t>𝒅𝒙</m:t>
                        </m:r>
                      </m:den>
                    </m:f>
                    <m:r>
                      <a:rPr lang="en-US" b="1" i="1"/>
                      <m:t>=</m:t>
                    </m:r>
                    <m:f>
                      <m:fPr>
                        <m:ctrlPr>
                          <a:rPr lang="en-US" b="1" i="1"/>
                        </m:ctrlPr>
                      </m:fPr>
                      <m:num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r>
                              <a:rPr lang="en-US" b="1" i="1"/>
                              <m:t>𝒅𝒚</m:t>
                            </m:r>
                          </m:num>
                          <m:den>
                            <m:r>
                              <a:rPr lang="en-US" b="1" i="1"/>
                              <m:t>𝒅</m:t>
                            </m:r>
                            <m:r>
                              <a:rPr lang="en-US" b="1" i="1"/>
                              <m:t>𝜽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r>
                              <a:rPr lang="en-US" b="1" i="1"/>
                              <m:t>𝒅𝒙</m:t>
                            </m:r>
                          </m:num>
                          <m:den>
                            <m:r>
                              <a:rPr lang="en-US" b="1" i="1"/>
                              <m:t>𝒅</m:t>
                            </m:r>
                            <m:r>
                              <a:rPr lang="en-US" b="1" i="1"/>
                              <m:t>𝜽</m:t>
                            </m:r>
                          </m:den>
                        </m:f>
                      </m:den>
                    </m:f>
                    <m:r>
                      <a:rPr lang="en-US" b="1" i="1"/>
                      <m:t>=</m:t>
                    </m:r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𝒇</m:t>
                        </m:r>
                        <m:d>
                          <m:dPr>
                            <m:ctrlPr>
                              <a:rPr lang="en-US" b="1" i="1"/>
                            </m:ctrlPr>
                          </m:dPr>
                          <m:e>
                            <m:r>
                              <a:rPr lang="en-US" b="1" i="1"/>
                              <m:t>𝜽</m:t>
                            </m:r>
                          </m:e>
                        </m:d>
                        <m:func>
                          <m:funcPr>
                            <m:ctrlPr>
                              <a:rPr lang="en-US" b="1" i="1"/>
                            </m:ctrlPr>
                          </m:funcPr>
                          <m:fName>
                            <m:r>
                              <a:rPr lang="en-US" b="1" i="1"/>
                              <m:t>𝐜𝐨𝐬</m:t>
                            </m:r>
                          </m:fName>
                          <m:e>
                            <m:r>
                              <a:rPr lang="en-US" b="1" i="1"/>
                              <m:t>𝜽</m:t>
                            </m:r>
                            <m:r>
                              <a:rPr lang="en-US" b="1" i="1"/>
                              <m:t>+</m:t>
                            </m:r>
                            <m:r>
                              <a:rPr lang="en-US" b="1" i="1"/>
                              <m:t>𝒇</m:t>
                            </m:r>
                            <m:r>
                              <a:rPr lang="en-US" b="1" i="1"/>
                              <m:t>´(</m:t>
                            </m:r>
                            <m:r>
                              <a:rPr lang="en-US" b="1" i="1"/>
                              <m:t>𝜽</m:t>
                            </m:r>
                            <m:r>
                              <a:rPr lang="en-US" b="1" i="1"/>
                              <m:t>)</m:t>
                            </m:r>
                            <m:func>
                              <m:funcPr>
                                <m:ctrlPr>
                                  <a:rPr lang="en-US" b="1" i="1"/>
                                </m:ctrlPr>
                              </m:funcPr>
                              <m:fName>
                                <m:r>
                                  <a:rPr lang="en-US" b="1" i="1"/>
                                  <m:t>𝐬𝐢𝐧</m:t>
                                </m:r>
                              </m:fName>
                              <m:e>
                                <m:r>
                                  <a:rPr lang="en-US" b="1" i="1"/>
                                  <m:t>𝜽</m:t>
                                </m:r>
                              </m:e>
                            </m:func>
                          </m:e>
                        </m:func>
                      </m:num>
                      <m:den>
                        <m:r>
                          <a:rPr lang="en-US" b="1" i="1"/>
                          <m:t>𝒇</m:t>
                        </m:r>
                        <m:r>
                          <a:rPr lang="en-US" b="1" i="1"/>
                          <m:t>´(</m:t>
                        </m:r>
                        <m:r>
                          <a:rPr lang="en-US" b="1" i="1"/>
                          <m:t>𝜽</m:t>
                        </m:r>
                        <m:r>
                          <a:rPr lang="en-US" b="1" i="1"/>
                          <m:t>)</m:t>
                        </m:r>
                        <m:func>
                          <m:funcPr>
                            <m:ctrlPr>
                              <a:rPr lang="en-US" b="1" i="1"/>
                            </m:ctrlPr>
                          </m:funcPr>
                          <m:fName>
                            <m:r>
                              <a:rPr lang="en-US" b="1" i="1"/>
                              <m:t>𝐜𝐨𝐬</m:t>
                            </m:r>
                          </m:fName>
                          <m:e>
                            <m:r>
                              <a:rPr lang="en-US" b="1" i="1"/>
                              <m:t>𝜽</m:t>
                            </m:r>
                            <m:r>
                              <a:rPr lang="en-US" b="1" i="1"/>
                              <m:t>−</m:t>
                            </m:r>
                            <m:r>
                              <a:rPr lang="en-US" b="1" i="1"/>
                              <m:t>𝒇</m:t>
                            </m:r>
                            <m:r>
                              <a:rPr lang="en-US" b="1" i="1"/>
                              <m:t>(</m:t>
                            </m:r>
                            <m:r>
                              <a:rPr lang="en-US" b="1" i="1"/>
                              <m:t>𝜽</m:t>
                            </m:r>
                            <m:r>
                              <a:rPr lang="en-US" b="1" i="1"/>
                              <m:t>)</m:t>
                            </m:r>
                            <m:func>
                              <m:funcPr>
                                <m:ctrlPr>
                                  <a:rPr lang="en-US" b="1" i="1"/>
                                </m:ctrlPr>
                              </m:funcPr>
                              <m:fName>
                                <m:r>
                                  <a:rPr lang="en-US" b="1" i="1"/>
                                  <m:t>𝐬𝐢𝐧</m:t>
                                </m:r>
                              </m:fName>
                              <m:e>
                                <m:r>
                                  <a:rPr lang="en-US" b="1" i="1"/>
                                  <m:t>𝜽</m:t>
                                </m:r>
                              </m:e>
                            </m:func>
                          </m:e>
                        </m:func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b="1" u="sng" dirty="0"/>
                  <a:t>Example (6):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Find the slope of the curve </a:t>
                </a:r>
                <a14:m>
                  <m:oMath xmlns:m="http://schemas.openxmlformats.org/officeDocument/2006/math">
                    <m:r>
                      <a:rPr lang="en-US" b="1" i="1"/>
                      <m:t>𝒓</m:t>
                    </m:r>
                    <m:r>
                      <a:rPr lang="en-US" b="1" i="1"/>
                      <m:t>=−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+</m:t>
                    </m:r>
                    <m:func>
                      <m:funcPr>
                        <m:ctrlPr>
                          <a:rPr lang="en-US" b="1" i="1"/>
                        </m:ctrlPr>
                      </m:funcPr>
                      <m:fName>
                        <m:r>
                          <a:rPr lang="en-US" b="1" i="1"/>
                          <m:t>𝐜𝐨𝐬</m:t>
                        </m:r>
                      </m:fName>
                      <m:e>
                        <m:r>
                          <a:rPr lang="en-US" b="1" i="1"/>
                          <m:t>𝜽</m:t>
                        </m:r>
                        <m:r>
                          <a:rPr lang="en-US" b="1" i="1"/>
                          <m:t>  </m:t>
                        </m:r>
                        <m:r>
                          <a:rPr lang="en-US" b="1" i="1"/>
                          <m:t>𝒂𝒕</m:t>
                        </m:r>
                        <m:r>
                          <a:rPr lang="en-US" b="1" i="1"/>
                          <m:t> </m:t>
                        </m:r>
                        <m:r>
                          <a:rPr lang="en-US" b="1" i="1"/>
                          <m:t>𝜽</m:t>
                        </m:r>
                        <m:r>
                          <a:rPr lang="en-US" b="1" i="1"/>
                          <m:t>=</m:t>
                        </m:r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r>
                              <a:rPr lang="en-US" b="1" i="1"/>
                              <m:t>𝝅</m:t>
                            </m:r>
                          </m:num>
                          <m:den>
                            <m:r>
                              <a:rPr lang="en-US" b="1" i="1"/>
                              <m:t>𝟐</m:t>
                            </m:r>
                          </m:den>
                        </m:f>
                        <m:r>
                          <a:rPr lang="en-US" b="1" i="1"/>
                          <m:t> .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Solution: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The slope is given by   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/>
                        <m:t>  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r>
                            <a:rPr lang="en-US" b="1" i="1"/>
                            <m:t>𝒅𝒚</m:t>
                          </m:r>
                        </m:num>
                        <m:den>
                          <m:r>
                            <a:rPr lang="en-US" b="1" i="1"/>
                            <m:t>𝒅𝒙</m:t>
                          </m:r>
                        </m:den>
                      </m:f>
                      <m:r>
                        <a:rPr lang="en-US" b="1" i="1"/>
                        <m:t>=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r>
                            <a:rPr lang="en-US" b="1" i="1"/>
                            <m:t>𝒇</m:t>
                          </m:r>
                          <m:d>
                            <m:dPr>
                              <m:ctrlPr>
                                <a:rPr lang="en-US" b="1" i="1"/>
                              </m:ctrlPr>
                            </m:dPr>
                            <m:e>
                              <m:r>
                                <a:rPr lang="en-US" b="1" i="1"/>
                                <m:t>𝜽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1" i="1"/>
                              </m:ctrlPr>
                            </m:funcPr>
                            <m:fName>
                              <m:r>
                                <a:rPr lang="en-US" b="1" i="1"/>
                                <m:t>𝐜𝐨𝐬</m:t>
                              </m:r>
                            </m:fName>
                            <m:e>
                              <m:r>
                                <a:rPr lang="en-US" b="1" i="1"/>
                                <m:t>𝜽</m:t>
                              </m:r>
                              <m:r>
                                <a:rPr lang="en-US" b="1" i="1"/>
                                <m:t>+</m:t>
                              </m:r>
                              <m:r>
                                <a:rPr lang="en-US" b="1" i="1"/>
                                <m:t>𝒇</m:t>
                              </m:r>
                              <m:r>
                                <a:rPr lang="en-US" b="1" i="1"/>
                                <m:t>´(</m:t>
                              </m:r>
                              <m:r>
                                <a:rPr lang="en-US" b="1" i="1"/>
                                <m:t>𝜽</m:t>
                              </m:r>
                              <m:r>
                                <a:rPr lang="en-US" b="1" i="1"/>
                                <m:t>)</m:t>
                              </m:r>
                              <m:func>
                                <m:funcPr>
                                  <m:ctrlPr>
                                    <a:rPr lang="en-US" b="1" i="1"/>
                                  </m:ctrlPr>
                                </m:funcPr>
                                <m:fName>
                                  <m:r>
                                    <a:rPr lang="en-US" b="1" i="1"/>
                                    <m:t>𝐬𝐢𝐧</m:t>
                                  </m:r>
                                </m:fName>
                                <m:e>
                                  <m:r>
                                    <a:rPr lang="en-US" b="1" i="1"/>
                                    <m:t>𝜽</m:t>
                                  </m:r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en-US" b="1" i="1"/>
                            <m:t>𝒇</m:t>
                          </m:r>
                          <m:r>
                            <a:rPr lang="en-US" b="1" i="1"/>
                            <m:t>´(</m:t>
                          </m:r>
                          <m:r>
                            <a:rPr lang="en-US" b="1" i="1"/>
                            <m:t>𝜽</m:t>
                          </m:r>
                          <m:r>
                            <a:rPr lang="en-US" b="1" i="1"/>
                            <m:t>)</m:t>
                          </m:r>
                          <m:func>
                            <m:funcPr>
                              <m:ctrlPr>
                                <a:rPr lang="en-US" b="1" i="1"/>
                              </m:ctrlPr>
                            </m:funcPr>
                            <m:fName>
                              <m:r>
                                <a:rPr lang="en-US" b="1" i="1"/>
                                <m:t>𝐜𝐨𝐬</m:t>
                              </m:r>
                            </m:fName>
                            <m:e>
                              <m:r>
                                <a:rPr lang="en-US" b="1" i="1"/>
                                <m:t>𝜽</m:t>
                              </m:r>
                              <m:r>
                                <a:rPr lang="en-US" b="1" i="1"/>
                                <m:t>−</m:t>
                              </m:r>
                              <m:r>
                                <a:rPr lang="en-US" b="1" i="1"/>
                                <m:t>𝒇</m:t>
                              </m:r>
                              <m:r>
                                <a:rPr lang="en-US" b="1" i="1"/>
                                <m:t>(</m:t>
                              </m:r>
                              <m:r>
                                <a:rPr lang="en-US" b="1" i="1"/>
                                <m:t>𝜽</m:t>
                              </m:r>
                              <m:r>
                                <a:rPr lang="en-US" b="1" i="1"/>
                                <m:t>)</m:t>
                              </m:r>
                              <m:func>
                                <m:funcPr>
                                  <m:ctrlPr>
                                    <a:rPr lang="en-US" b="1" i="1"/>
                                  </m:ctrlPr>
                                </m:funcPr>
                                <m:fName>
                                  <m:r>
                                    <a:rPr lang="en-US" b="1" i="1"/>
                                    <m:t>𝐬𝐢𝐧</m:t>
                                  </m:r>
                                </m:fName>
                                <m:e>
                                  <m:r>
                                    <a:rPr lang="en-US" b="1" i="1"/>
                                    <m:t>𝜽</m:t>
                                  </m:r>
                                </m:e>
                              </m:func>
                            </m:e>
                          </m:func>
                        </m:den>
                      </m:f>
                      <m:r>
                        <a:rPr lang="en-US" b="1" i="1"/>
                        <m:t>=</m:t>
                      </m:r>
                      <m:f>
                        <m:fPr>
                          <m:ctrlPr>
                            <a:rPr lang="en-US" b="1" i="1"/>
                          </m:ctrlPr>
                        </m:fPr>
                        <m:num>
                          <m:r>
                            <a:rPr lang="en-US" b="1" i="1"/>
                            <m:t>(−</m:t>
                          </m:r>
                          <m:r>
                            <a:rPr lang="en-US" b="1" i="1"/>
                            <m:t>𝟏</m:t>
                          </m:r>
                          <m:r>
                            <a:rPr lang="en-US" b="1" i="1"/>
                            <m:t>+</m:t>
                          </m:r>
                          <m:func>
                            <m:funcPr>
                              <m:ctrlPr>
                                <a:rPr lang="en-US" b="1" i="1"/>
                              </m:ctrlPr>
                            </m:funcPr>
                            <m:fName>
                              <m:r>
                                <a:rPr lang="en-US" b="1" i="1"/>
                                <m:t>𝐜𝐨𝐬</m:t>
                              </m:r>
                            </m:fName>
                            <m:e>
                              <m:r>
                                <a:rPr lang="en-US" b="1" i="1"/>
                                <m:t>𝜽</m:t>
                              </m:r>
                              <m:r>
                                <a:rPr lang="en-US" b="1" i="1"/>
                                <m:t>)</m:t>
                              </m:r>
                              <m:func>
                                <m:funcPr>
                                  <m:ctrlPr>
                                    <a:rPr lang="en-US" b="1" i="1"/>
                                  </m:ctrlPr>
                                </m:funcPr>
                                <m:fName>
                                  <m:r>
                                    <a:rPr lang="en-US" b="1" i="1"/>
                                    <m:t>𝐜𝐨𝐬</m:t>
                                  </m:r>
                                </m:fName>
                                <m:e>
                                  <m:r>
                                    <a:rPr lang="en-US" b="1" i="1"/>
                                    <m:t>𝜽</m:t>
                                  </m:r>
                                  <m:r>
                                    <a:rPr lang="en-US" b="1" i="1"/>
                                    <m:t>+(−</m:t>
                                  </m:r>
                                  <m:func>
                                    <m:funcPr>
                                      <m:ctrlPr>
                                        <a:rPr lang="en-US" b="1" i="1"/>
                                      </m:ctrlPr>
                                    </m:funcPr>
                                    <m:fName>
                                      <m:r>
                                        <a:rPr lang="en-US" b="1" i="1"/>
                                        <m:t>𝐬𝐢𝐧</m:t>
                                      </m:r>
                                    </m:fName>
                                    <m:e>
                                      <m:r>
                                        <a:rPr lang="en-US" b="1" i="1"/>
                                        <m:t>𝜽</m:t>
                                      </m:r>
                                      <m:r>
                                        <a:rPr lang="en-US" b="1" i="1"/>
                                        <m:t>)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en-US" b="1" i="1"/>
                            <m:t>−</m:t>
                          </m:r>
                          <m:func>
                            <m:funcPr>
                              <m:ctrlPr>
                                <a:rPr lang="en-US" b="1" i="1"/>
                              </m:ctrlPr>
                            </m:funcPr>
                            <m:fName>
                              <m:r>
                                <a:rPr lang="en-US" b="1" i="1"/>
                                <m:t>𝐬𝐢𝐧</m:t>
                              </m:r>
                            </m:fName>
                            <m:e>
                              <m:r>
                                <a:rPr lang="en-US" b="1" i="1"/>
                                <m:t>𝜽</m:t>
                              </m:r>
                              <m:func>
                                <m:funcPr>
                                  <m:ctrlPr>
                                    <a:rPr lang="en-US" b="1" i="1"/>
                                  </m:ctrlPr>
                                </m:funcPr>
                                <m:fName>
                                  <m:r>
                                    <a:rPr lang="en-US" b="1" i="1"/>
                                    <m:t>𝐜𝐨𝐬</m:t>
                                  </m:r>
                                </m:fName>
                                <m:e>
                                  <m:r>
                                    <a:rPr lang="en-US" b="1" i="1"/>
                                    <m:t>𝜽</m:t>
                                  </m:r>
                                  <m:r>
                                    <a:rPr lang="en-US" b="1" i="1"/>
                                    <m:t>−(−</m:t>
                                  </m:r>
                                  <m:r>
                                    <a:rPr lang="en-US" b="1" i="1"/>
                                    <m:t>𝟏</m:t>
                                  </m:r>
                                  <m:r>
                                    <a:rPr lang="en-US" b="1" i="1"/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en-US" b="1" i="1"/>
                                      </m:ctrlPr>
                                    </m:funcPr>
                                    <m:fName>
                                      <m:r>
                                        <a:rPr lang="en-US" b="1" i="1"/>
                                        <m:t>𝐜𝐨𝐬</m:t>
                                      </m:r>
                                    </m:fName>
                                    <m:e>
                                      <m:r>
                                        <a:rPr lang="en-US" b="1" i="1"/>
                                        <m:t>𝜽</m:t>
                                      </m:r>
                                    </m:e>
                                  </m:func>
                                  <m:r>
                                    <a:rPr lang="en-US" b="1" i="1"/>
                                    <m:t>)</m:t>
                                  </m:r>
                                </m:e>
                              </m:func>
                            </m:e>
                          </m:func>
                          <m:func>
                            <m:funcPr>
                              <m:ctrlPr>
                                <a:rPr lang="en-US" b="1" i="1"/>
                              </m:ctrlPr>
                            </m:funcPr>
                            <m:fName>
                              <m:r>
                                <a:rPr lang="en-US" b="1" i="1"/>
                                <m:t>𝐬𝐢𝐧</m:t>
                              </m:r>
                            </m:fName>
                            <m:e>
                              <m:r>
                                <a:rPr lang="en-US" b="1" i="1"/>
                                <m:t>𝜽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18952"/>
                <a:ext cx="8596668" cy="4122410"/>
              </a:xfrm>
              <a:blipFill rotWithShape="0">
                <a:blip r:embed="rId3"/>
                <a:stretch>
                  <a:fillRect l="-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2620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1767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287887"/>
                <a:ext cx="8596668" cy="47534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/>
                      <m:t>=</m:t>
                    </m:r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−</m:t>
                        </m:r>
                        <m:func>
                          <m:funcPr>
                            <m:ctrlPr>
                              <a:rPr lang="en-US" b="1" i="1"/>
                            </m:ctrlPr>
                          </m:funcPr>
                          <m:fName>
                            <m:r>
                              <a:rPr lang="en-US" b="1" i="1"/>
                              <m:t>𝐜𝐨𝐬</m:t>
                            </m:r>
                          </m:fName>
                          <m:e>
                            <m:r>
                              <a:rPr lang="en-US" b="1" i="1"/>
                              <m:t>𝜽</m:t>
                            </m:r>
                            <m:r>
                              <a:rPr lang="en-US" b="1" i="1"/>
                              <m:t>+</m:t>
                            </m:r>
                            <m:func>
                              <m:funcPr>
                                <m:ctrlPr>
                                  <a:rPr lang="en-US" b="1" i="1"/>
                                </m:ctrlPr>
                              </m:funcPr>
                              <m:fName>
                                <m:r>
                                  <a:rPr lang="en-US" b="1" i="1"/>
                                  <m:t>𝐜𝐨𝐬</m:t>
                                </m:r>
                              </m:fName>
                              <m:e>
                                <m:r>
                                  <a:rPr lang="en-US" b="1" i="1"/>
                                  <m:t>𝟐</m:t>
                                </m:r>
                                <m:r>
                                  <a:rPr lang="en-US" b="1" i="1"/>
                                  <m:t>𝜽</m:t>
                                </m:r>
                              </m:e>
                            </m:func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b="1" i="1"/>
                            </m:ctrlPr>
                          </m:funcPr>
                          <m:fName>
                            <m:r>
                              <a:rPr lang="en-US" b="1" i="1"/>
                              <m:t>𝐬𝐢𝐧</m:t>
                            </m:r>
                          </m:fName>
                          <m:e>
                            <m:r>
                              <a:rPr lang="en-US" b="1" i="1"/>
                              <m:t>𝜽</m:t>
                            </m:r>
                            <m:r>
                              <a:rPr lang="en-US" b="1" i="1"/>
                              <m:t>−</m:t>
                            </m:r>
                            <m:func>
                              <m:funcPr>
                                <m:ctrlPr>
                                  <a:rPr lang="en-US" b="1" i="1"/>
                                </m:ctrlPr>
                              </m:funcPr>
                              <m:fName>
                                <m:r>
                                  <a:rPr lang="en-US" b="1" i="1"/>
                                  <m:t>𝐬𝐢𝐧</m:t>
                                </m:r>
                              </m:fName>
                              <m:e>
                                <m:r>
                                  <a:rPr lang="en-US" b="1" i="1"/>
                                  <m:t>𝟐</m:t>
                                </m:r>
                                <m:r>
                                  <a:rPr lang="en-US" b="1" i="1"/>
                                  <m:t>𝜽</m:t>
                                </m:r>
                              </m:e>
                            </m:func>
                          </m:e>
                        </m:func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 ⸫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𝒅𝒚</m:t>
                        </m:r>
                      </m:num>
                      <m:den>
                        <m:r>
                          <a:rPr lang="en-US" b="1" i="1"/>
                          <m:t>𝒅𝒙</m:t>
                        </m:r>
                      </m:den>
                    </m:f>
                    <m:r>
                      <a:rPr lang="en-US" b="1" i="1"/>
                      <m:t>  </m:t>
                    </m:r>
                    <m:r>
                      <a:rPr lang="en-US" b="1" i="1"/>
                      <m:t>𝒂𝒕</m:t>
                    </m:r>
                    <m:r>
                      <a:rPr lang="en-US" b="1" i="1"/>
                      <m:t> </m:t>
                    </m:r>
                    <m:r>
                      <a:rPr lang="en-US" b="1" i="1"/>
                      <m:t>𝜽</m:t>
                    </m:r>
                    <m:r>
                      <a:rPr lang="en-US" b="1" i="1"/>
                      <m:t>=</m:t>
                    </m:r>
                    <m:f>
                      <m:fPr>
                        <m:ctrlPr>
                          <a:rPr lang="en-US" b="1" i="1"/>
                        </m:ctrlPr>
                      </m:fPr>
                      <m:num>
                        <m:r>
                          <a:rPr lang="en-US" b="1" i="1"/>
                          <m:t>𝝅</m:t>
                        </m:r>
                      </m:num>
                      <m:den>
                        <m:r>
                          <a:rPr lang="en-US" b="1" i="1"/>
                          <m:t>𝟐</m:t>
                        </m:r>
                      </m:den>
                    </m:f>
                    <m:r>
                      <a:rPr lang="en-US" b="1" i="1"/>
                      <m:t> </m:t>
                    </m:r>
                    <m:r>
                      <a:rPr lang="en-US" b="1" i="1"/>
                      <m:t>𝒊𝒔</m:t>
                    </m:r>
                    <m:r>
                      <a:rPr lang="en-US" b="1" i="1"/>
                      <m:t>−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. 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b="1" u="sng" dirty="0" smtClean="0"/>
              </a:p>
              <a:p>
                <a:pPr marL="0" indent="0">
                  <a:buNone/>
                </a:pPr>
                <a:r>
                  <a:rPr lang="en-US" b="1" u="sng" dirty="0" smtClean="0"/>
                  <a:t>Note</a:t>
                </a:r>
                <a:r>
                  <a:rPr lang="en-US" b="1" u="sng" dirty="0"/>
                  <a:t>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/>
                        </m:ctrlPr>
                      </m:fPr>
                      <m:num>
                        <m:sSup>
                          <m:sSupPr>
                            <m:ctrlPr>
                              <a:rPr lang="en-US" sz="2800" b="1" i="1"/>
                            </m:ctrlPr>
                          </m:sSupPr>
                          <m:e>
                            <m:r>
                              <a:rPr lang="en-US" sz="2800" b="1" i="1"/>
                              <m:t>𝒅</m:t>
                            </m:r>
                          </m:e>
                          <m:sup>
                            <m:r>
                              <a:rPr lang="en-US" sz="2800" b="1" i="1"/>
                              <m:t>𝟐</m:t>
                            </m:r>
                          </m:sup>
                        </m:sSup>
                        <m:r>
                          <a:rPr lang="en-US" sz="2800" b="1" i="1"/>
                          <m:t>𝒚</m:t>
                        </m:r>
                      </m:num>
                      <m:den>
                        <m:r>
                          <a:rPr lang="en-US" sz="2800" b="1" i="1"/>
                          <m:t>𝒅</m:t>
                        </m:r>
                        <m:sSup>
                          <m:sSupPr>
                            <m:ctrlPr>
                              <a:rPr lang="en-US" sz="2800" b="1" i="1"/>
                            </m:ctrlPr>
                          </m:sSupPr>
                          <m:e>
                            <m:r>
                              <a:rPr lang="en-US" sz="2800" b="1" i="1"/>
                              <m:t>𝒙</m:t>
                            </m:r>
                          </m:e>
                          <m:sup>
                            <m:r>
                              <a:rPr lang="en-US" sz="2800" b="1" i="1"/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2800" b="1" i="1"/>
                      <m:t>=</m:t>
                    </m:r>
                    <m:f>
                      <m:fPr>
                        <m:ctrlPr>
                          <a:rPr lang="en-US" sz="2800" b="1" i="1"/>
                        </m:ctrlPr>
                      </m:fPr>
                      <m:num>
                        <m:f>
                          <m:fPr>
                            <m:ctrlPr>
                              <a:rPr lang="en-US" sz="2800" b="1" i="1"/>
                            </m:ctrlPr>
                          </m:fPr>
                          <m:num>
                            <m:r>
                              <a:rPr lang="en-US" sz="2800" b="1" i="1"/>
                              <m:t>𝒅𝒚</m:t>
                            </m:r>
                            <m:r>
                              <a:rPr lang="en-US" sz="2800" b="1" i="1"/>
                              <m:t>´</m:t>
                            </m:r>
                          </m:num>
                          <m:den>
                            <m:r>
                              <a:rPr lang="en-US" sz="2800" b="1" i="1"/>
                              <m:t>𝒅</m:t>
                            </m:r>
                            <m:r>
                              <a:rPr lang="en-US" sz="2800" b="1" i="1"/>
                              <m:t>𝜽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800" b="1" i="1"/>
                            </m:ctrlPr>
                          </m:fPr>
                          <m:num>
                            <m:r>
                              <a:rPr lang="en-US" sz="2800" b="1" i="1"/>
                              <m:t>𝒅𝒙</m:t>
                            </m:r>
                          </m:num>
                          <m:den>
                            <m:r>
                              <a:rPr lang="en-US" sz="2800" b="1" i="1"/>
                              <m:t>𝒅</m:t>
                            </m:r>
                            <m:r>
                              <a:rPr lang="en-US" sz="2800" b="1" i="1"/>
                              <m:t>𝜽</m:t>
                            </m:r>
                          </m:den>
                        </m:f>
                      </m:den>
                    </m:f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b="1" u="sng" dirty="0"/>
                  <a:t>Example (7): </a:t>
                </a:r>
                <a:endParaRPr lang="en-US" sz="2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/>
                        <m:t>𝑭𝒊𝒏𝒅</m:t>
                      </m:r>
                      <m:r>
                        <a:rPr lang="en-US" sz="2800" b="1" i="1"/>
                        <m:t>  </m:t>
                      </m:r>
                      <m:f>
                        <m:fPr>
                          <m:ctrlPr>
                            <a:rPr lang="en-US" sz="2800" b="1" i="1"/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/>
                              </m:ctrlPr>
                            </m:sSupPr>
                            <m:e>
                              <m:r>
                                <a:rPr lang="en-US" sz="2800" b="1" i="1"/>
                                <m:t>𝒅</m:t>
                              </m:r>
                            </m:e>
                            <m:sup>
                              <m:r>
                                <a:rPr lang="en-US" sz="2800" b="1" i="1"/>
                                <m:t>𝟐</m:t>
                              </m:r>
                            </m:sup>
                          </m:sSup>
                          <m:r>
                            <a:rPr lang="en-US" sz="2800" b="1" i="1"/>
                            <m:t>𝒚</m:t>
                          </m:r>
                        </m:num>
                        <m:den>
                          <m:r>
                            <a:rPr lang="en-US" sz="2800" b="1" i="1"/>
                            <m:t>𝒅</m:t>
                          </m:r>
                          <m:sSup>
                            <m:sSupPr>
                              <m:ctrlPr>
                                <a:rPr lang="en-US" sz="2800" b="1" i="1"/>
                              </m:ctrlPr>
                            </m:sSupPr>
                            <m:e>
                              <m:r>
                                <a:rPr lang="en-US" sz="2800" b="1" i="1"/>
                                <m:t>𝒙</m:t>
                              </m:r>
                            </m:e>
                            <m:sup>
                              <m:r>
                                <a:rPr lang="en-US" sz="2800" b="1" i="1"/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800" b="1" i="1"/>
                        <m:t> </m:t>
                      </m:r>
                      <m:r>
                        <a:rPr lang="en-US" sz="2800" b="1" i="1"/>
                        <m:t>𝒇𝒐𝒓</m:t>
                      </m:r>
                      <m:r>
                        <a:rPr lang="en-US" sz="2800" b="1" i="1"/>
                        <m:t> </m:t>
                      </m:r>
                      <m:r>
                        <a:rPr lang="en-US" sz="2800" b="1" i="1"/>
                        <m:t>𝒕𝒉𝒆</m:t>
                      </m:r>
                      <m:r>
                        <a:rPr lang="en-US" sz="2800" b="1" i="1"/>
                        <m:t> </m:t>
                      </m:r>
                      <m:r>
                        <a:rPr lang="en-US" sz="2800" b="1" i="1"/>
                        <m:t>𝒄𝒖𝒓𝒗𝒆</m:t>
                      </m:r>
                      <m:r>
                        <a:rPr lang="en-US" sz="2800" b="1" i="1"/>
                        <m:t> </m:t>
                      </m:r>
                      <m:r>
                        <a:rPr lang="en-US" sz="2800" b="1" i="1"/>
                        <m:t>𝒓</m:t>
                      </m:r>
                      <m:r>
                        <a:rPr lang="en-US" sz="2800" b="1" i="1"/>
                        <m:t>=</m:t>
                      </m:r>
                      <m:func>
                        <m:funcPr>
                          <m:ctrlPr>
                            <a:rPr lang="en-US" sz="2800" b="1" i="1"/>
                          </m:ctrlPr>
                        </m:funcPr>
                        <m:fName>
                          <m:r>
                            <a:rPr lang="en-US" sz="2800" b="1" i="1"/>
                            <m:t>𝒔𝒊𝒏</m:t>
                          </m:r>
                        </m:fName>
                        <m:e>
                          <m:r>
                            <a:rPr lang="en-US" sz="2800" b="1" i="1"/>
                            <m:t>𝜽</m:t>
                          </m:r>
                          <m:r>
                            <a:rPr lang="en-US" sz="2800" b="1" i="1"/>
                            <m:t> </m:t>
                          </m:r>
                          <m:r>
                            <a:rPr lang="en-US" sz="2800" b="1" i="1"/>
                            <m:t>𝒂𝒕</m:t>
                          </m:r>
                          <m:r>
                            <a:rPr lang="en-US" sz="2800" b="1" i="1"/>
                            <m:t> </m:t>
                          </m:r>
                          <m:r>
                            <a:rPr lang="en-US" sz="2800" b="1" i="1"/>
                            <m:t>𝜽</m:t>
                          </m:r>
                          <m:r>
                            <a:rPr lang="en-US" sz="2800" b="1" i="1"/>
                            <m:t>=</m:t>
                          </m:r>
                          <m:f>
                            <m:fPr>
                              <m:ctrlPr>
                                <a:rPr lang="en-US" sz="2800" b="1" i="1"/>
                              </m:ctrlPr>
                            </m:fPr>
                            <m:num>
                              <m:r>
                                <a:rPr lang="en-US" sz="2800" b="1" i="1"/>
                                <m:t>𝝅</m:t>
                              </m:r>
                            </m:num>
                            <m:den>
                              <m:r>
                                <a:rPr lang="en-US" sz="2800" b="1" i="1"/>
                                <m:t>𝟔</m:t>
                              </m:r>
                            </m:den>
                          </m:f>
                        </m:e>
                      </m:func>
                      <m:r>
                        <a:rPr lang="en-US" sz="2800" b="1" i="1"/>
                        <m:t> .</m:t>
                      </m:r>
                    </m:oMath>
                  </m:oMathPara>
                </a14:m>
                <a:endParaRPr lang="en-US" sz="28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287887"/>
                <a:ext cx="8596668" cy="4753475"/>
              </a:xfrm>
              <a:blipFill rotWithShape="0">
                <a:blip r:embed="rId2"/>
                <a:stretch>
                  <a:fillRect l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6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98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Trebuchet MS</vt:lpstr>
      <vt:lpstr>Wingdings 3</vt:lpstr>
      <vt:lpstr>Facet</vt:lpstr>
      <vt:lpstr>Advanced Calculus Second Class Polar Coordinates By Dr. Jawad Mahmoud Jassim Dept. of Math. College of Education for Pure Sciences University of Basrah Iraq </vt:lpstr>
      <vt:lpstr>Some Common Curves </vt:lpstr>
      <vt:lpstr>r=a(1+sin⁡〖θ)〗</vt:lpstr>
      <vt:lpstr>PowerPoint Presentation</vt:lpstr>
      <vt:lpstr>PowerPoint Presentation</vt:lpstr>
      <vt:lpstr>PowerPoint Presentation</vt:lpstr>
      <vt:lpstr>PowerPoint Presentation</vt:lpstr>
      <vt:lpstr>Slope of the Curve r=f(θ) in the Cartesian xy-Plane: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Calculus Second Class Polar Coordinates By Dr. Jawad Mahmoud Jassim Dept. of Math. College of Education for Pure Sciences University of Basrah Iraq</dc:title>
  <dc:creator>Jawad</dc:creator>
  <cp:lastModifiedBy>Jawad</cp:lastModifiedBy>
  <cp:revision>3</cp:revision>
  <dcterms:created xsi:type="dcterms:W3CDTF">2019-12-13T07:04:33Z</dcterms:created>
  <dcterms:modified xsi:type="dcterms:W3CDTF">2019-12-13T07:29:18Z</dcterms:modified>
</cp:coreProperties>
</file>