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248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Advanced Calculus</a:t>
            </a:r>
            <a:br>
              <a:rPr lang="en-US" sz="4400" dirty="0" smtClean="0"/>
            </a:br>
            <a:r>
              <a:rPr lang="en-US" sz="4400" dirty="0" smtClean="0"/>
              <a:t>Second Class</a:t>
            </a:r>
            <a:br>
              <a:rPr lang="en-US" sz="4400" dirty="0" smtClean="0"/>
            </a:br>
            <a:r>
              <a:rPr lang="en-US" sz="4400" dirty="0" smtClean="0"/>
              <a:t>Polar Coordinates</a:t>
            </a:r>
            <a:br>
              <a:rPr lang="en-US" sz="4400" dirty="0" smtClean="0"/>
            </a:br>
            <a:r>
              <a:rPr lang="en-US" sz="4400" dirty="0" smtClean="0"/>
              <a:t>By</a:t>
            </a:r>
            <a:br>
              <a:rPr lang="en-US" sz="4400" dirty="0" smtClean="0"/>
            </a:br>
            <a:r>
              <a:rPr lang="en-US" sz="4400" dirty="0" smtClean="0"/>
              <a:t>Dr. Jawad Mahmoud </a:t>
            </a:r>
            <a:r>
              <a:rPr lang="en-US" sz="4400" dirty="0" err="1" smtClean="0"/>
              <a:t>Jassim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Dept. of Math.</a:t>
            </a:r>
            <a:br>
              <a:rPr lang="en-US" sz="4400" dirty="0" smtClean="0"/>
            </a:br>
            <a:r>
              <a:rPr lang="en-US" sz="4400" dirty="0" smtClean="0"/>
              <a:t>College of Education for Pure Sciences</a:t>
            </a:r>
            <a:br>
              <a:rPr lang="en-US" sz="4400" dirty="0" smtClean="0"/>
            </a:br>
            <a:r>
              <a:rPr lang="en-US" sz="4400" dirty="0" smtClean="0"/>
              <a:t>University of </a:t>
            </a:r>
            <a:r>
              <a:rPr lang="en-US" sz="4400" dirty="0" err="1" smtClean="0"/>
              <a:t>Basrah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Iraq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285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661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43" y="1289565"/>
            <a:ext cx="8596668" cy="49724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u="sng" dirty="0"/>
              <a:t>5: Further Points</a:t>
            </a:r>
            <a:r>
              <a:rPr lang="en-US" b="1" u="sng" dirty="0" smtClean="0"/>
              <a:t>: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/>
              <a:t> </a:t>
            </a:r>
            <a:r>
              <a:rPr lang="en-US" b="1" u="sng" dirty="0" smtClean="0"/>
              <a:t>   </a:t>
            </a:r>
            <a:r>
              <a:rPr lang="en-US" b="1" u="sng" dirty="0"/>
              <a:t>6: Draw the Curve: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                                          </a:t>
            </a: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2634885"/>
                  </p:ext>
                </p:extLst>
              </p:nvPr>
            </p:nvGraphicFramePr>
            <p:xfrm>
              <a:off x="1128095" y="1877315"/>
              <a:ext cx="6547713" cy="9847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7761"/>
                    <a:gridCol w="801472"/>
                    <a:gridCol w="1076980"/>
                    <a:gridCol w="497236"/>
                    <a:gridCol w="1030571"/>
                    <a:gridCol w="701289"/>
                    <a:gridCol w="989318"/>
                    <a:gridCol w="653086"/>
                  </a:tblGrid>
                  <a:tr h="51815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>
                                        <a:effectLst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>
                                        <a:effectLst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>
                                        <a:effectLst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>
                                        <a:effectLst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>
                                        <a:effectLst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>
                                        <a:effectLst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>
                                        <a:effectLst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>
                                        <a:effectLst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>
                                        <a:effectLst/>
                                      </a:rPr>
                                      <m:t>𝟐</m:t>
                                    </m:r>
                                    <m:r>
                                      <a:rPr lang="en-US" sz="1400">
                                        <a:effectLst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>
                                        <a:effectLst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𝟐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6664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𝟐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𝟏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.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𝟖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𝟏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.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𝟔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𝟏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.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𝟓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𝟎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.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𝟓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2634885"/>
                  </p:ext>
                </p:extLst>
              </p:nvPr>
            </p:nvGraphicFramePr>
            <p:xfrm>
              <a:off x="1128095" y="1877315"/>
              <a:ext cx="6547713" cy="9847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7761"/>
                    <a:gridCol w="801472"/>
                    <a:gridCol w="1076980"/>
                    <a:gridCol w="497236"/>
                    <a:gridCol w="1030571"/>
                    <a:gridCol w="701289"/>
                    <a:gridCol w="989318"/>
                    <a:gridCol w="653086"/>
                  </a:tblGrid>
                  <a:tr h="5181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763" t="-1163" r="-723664" b="-9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1163" r="-618182" b="-9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0000" t="-1163" r="-363636" b="-9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536585" t="-1163" r="-680488" b="-9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08876" t="-1163" r="-230178" b="-9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600870" t="-1163" r="-238261" b="-9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94479" t="-1163" r="-68098" b="-91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905607" t="-1163" r="-3738" b="-91860"/>
                          </a:stretch>
                        </a:blipFill>
                      </a:tcPr>
                    </a:tc>
                  </a:tr>
                  <a:tr h="466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763" t="-112987" r="-723664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112987" r="-618182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50000" t="-112987" r="-363636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536585" t="-112987" r="-680488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08876" t="-112987" r="-230178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600870" t="-112987" r="-238261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94479" t="-112987" r="-68098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905607" t="-112987" r="-3738" b="-25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Picture 7" descr="نتيجة بحث الصور عن ‪cardioid graph‬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77" y="2830181"/>
            <a:ext cx="4038600" cy="401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7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17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094705"/>
                <a:ext cx="8596668" cy="494665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Example (5): </a:t>
                </a:r>
                <a14:m>
                  <m:oMath xmlns:m="http://schemas.openxmlformats.org/officeDocument/2006/math">
                    <m:r>
                      <a:rPr lang="en-US" b="1" i="1"/>
                      <m:t>𝑮𝒓𝒂𝒑𝒉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𝒄𝒖𝒓𝒗𝒆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𝒓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𝟐</m:t>
                    </m:r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𝒄𝒐𝒔</m:t>
                        </m:r>
                      </m:fName>
                      <m:e>
                        <m:r>
                          <a:rPr lang="en-US" b="1" i="1"/>
                          <m:t>𝜽</m:t>
                        </m:r>
                      </m:e>
                    </m:func>
                    <m:r>
                      <a:rPr lang="en-US" b="1" i="1"/>
                      <m:t> 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  Solution: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u="sng" dirty="0"/>
                  <a:t>1: The Domain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14:m>
                  <m:oMath xmlns:m="http://schemas.openxmlformats.org/officeDocument/2006/math">
                    <m:r>
                      <a:rPr lang="en-US" b="1" i="1"/>
                      <m:t>𝟎</m:t>
                    </m:r>
                    <m:r>
                      <a:rPr lang="en-US" b="1" i="1"/>
                      <m:t>≤</m:t>
                    </m:r>
                    <m:r>
                      <a:rPr lang="en-US" b="1" i="1"/>
                      <m:t>𝜽</m:t>
                    </m:r>
                    <m:r>
                      <a:rPr lang="en-US" b="1" i="1"/>
                      <m:t>≤</m:t>
                    </m:r>
                    <m:r>
                      <a:rPr lang="en-US" b="1" i="1"/>
                      <m:t>𝟐</m:t>
                    </m:r>
                    <m:r>
                      <a:rPr lang="en-US" b="1" i="1"/>
                      <m:t>𝝅</m:t>
                    </m:r>
                    <m:r>
                      <a:rPr lang="en-US" b="1" i="1"/>
                      <m:t> 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 Since  </a:t>
                </a:r>
                <a14:m>
                  <m:oMath xmlns:m="http://schemas.openxmlformats.org/officeDocument/2006/math">
                    <m:r>
                      <a:rPr lang="en-US" b="1" i="1"/>
                      <m:t>−</m:t>
                    </m:r>
                    <m:r>
                      <a:rPr lang="en-US" b="1" i="1"/>
                      <m:t>𝟏</m:t>
                    </m:r>
                    <m:r>
                      <a:rPr lang="en-US" b="1" i="1"/>
                      <m:t>≤</m:t>
                    </m:r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𝐜𝐨𝐬</m:t>
                        </m:r>
                      </m:fName>
                      <m:e>
                        <m:r>
                          <a:rPr lang="en-US" b="1" i="1"/>
                          <m:t>𝜽</m:t>
                        </m:r>
                        <m:r>
                          <a:rPr lang="en-US" b="1" i="1"/>
                          <m:t>≤</m:t>
                        </m:r>
                        <m:r>
                          <a:rPr lang="en-US" b="1" i="1"/>
                          <m:t>𝟏</m:t>
                        </m:r>
                        <m:r>
                          <a:rPr lang="en-US" b="1" i="1"/>
                          <m:t> → −</m:t>
                        </m:r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≤</m:t>
                        </m:r>
                        <m:r>
                          <a:rPr lang="en-US" b="1" i="1"/>
                          <m:t>𝟐</m:t>
                        </m:r>
                        <m:func>
                          <m:funcPr>
                            <m:ctrlPr>
                              <a:rPr lang="en-US" b="1" i="1"/>
                            </m:ctrlPr>
                          </m:funcPr>
                          <m:fName>
                            <m:r>
                              <a:rPr lang="en-US" b="1" i="1"/>
                              <m:t>𝐜𝐨𝐬</m:t>
                            </m:r>
                          </m:fName>
                          <m:e>
                            <m:r>
                              <a:rPr lang="en-US" b="1" i="1"/>
                              <m:t>𝜽</m:t>
                            </m:r>
                            <m:r>
                              <a:rPr lang="en-US" b="1" i="1"/>
                              <m:t>≤</m:t>
                            </m:r>
                            <m:r>
                              <a:rPr lang="en-US" b="1" i="1"/>
                              <m:t>𝟐</m:t>
                            </m:r>
                            <m:r>
                              <a:rPr lang="en-US" b="1" i="1"/>
                              <m:t>  →−</m:t>
                            </m:r>
                            <m:r>
                              <a:rPr lang="en-US" b="1" i="1"/>
                              <m:t>𝟐</m:t>
                            </m:r>
                            <m:r>
                              <a:rPr lang="en-US" b="1" i="1"/>
                              <m:t>≤</m:t>
                            </m:r>
                            <m:r>
                              <a:rPr lang="en-US" b="1" i="1"/>
                              <m:t>𝒓</m:t>
                            </m:r>
                            <m:r>
                              <a:rPr lang="en-US" b="1" i="1"/>
                              <m:t>≤</m:t>
                            </m:r>
                            <m:r>
                              <a:rPr lang="en-US" b="1" i="1"/>
                              <m:t>𝟐</m:t>
                            </m:r>
                            <m:r>
                              <a:rPr lang="en-US" b="1" i="1"/>
                              <m:t>→</m:t>
                            </m:r>
                            <m:r>
                              <a:rPr lang="en-US" b="1" i="1"/>
                              <m:t>𝟎</m:t>
                            </m:r>
                            <m:r>
                              <a:rPr lang="en-US" b="1" i="1"/>
                              <m:t>≤</m:t>
                            </m:r>
                            <m:r>
                              <a:rPr lang="en-US" b="1" i="1"/>
                              <m:t>𝒓</m:t>
                            </m:r>
                            <m:r>
                              <a:rPr lang="en-US" b="1" i="1"/>
                              <m:t>≤</m:t>
                            </m:r>
                            <m:r>
                              <a:rPr lang="en-US" b="1" i="1"/>
                              <m:t>𝟐</m:t>
                            </m:r>
                            <m:r>
                              <a:rPr lang="en-US" b="1" i="1"/>
                              <m:t>.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2: The Symmetry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A: No, symmetry about the pole.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B: There is a symmetry about the polar axis 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b="1" i="1"/>
                            </m:ctrlPr>
                          </m:dPr>
                          <m:e>
                            <m:r>
                              <a:rPr lang="en-US" b="1" i="1"/>
                              <m:t>−</m:t>
                            </m:r>
                            <m:r>
                              <a:rPr lang="en-US" b="1" i="1"/>
                              <m:t>𝜽</m:t>
                            </m:r>
                          </m:e>
                        </m:d>
                        <m:r>
                          <a:rPr lang="en-US" b="1" i="1"/>
                          <m:t>=</m:t>
                        </m:r>
                        <m:func>
                          <m:funcPr>
                            <m:ctrlPr>
                              <a:rPr lang="en-US" b="1" i="1"/>
                            </m:ctrlPr>
                          </m:funcPr>
                          <m:fName>
                            <m:r>
                              <a:rPr lang="en-US" b="1" i="1"/>
                              <m:t>𝐜𝐨𝐬</m:t>
                            </m:r>
                          </m:fName>
                          <m:e>
                            <m:r>
                              <a:rPr lang="en-US" b="1" i="1"/>
                              <m:t>𝜽</m:t>
                            </m:r>
                            <m:r>
                              <a:rPr lang="en-US" b="1" i="1"/>
                              <m:t> .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C: No, symmetry about the line </a:t>
                </a:r>
                <a14:m>
                  <m:oMath xmlns:m="http://schemas.openxmlformats.org/officeDocument/2006/math">
                    <m:r>
                      <a:rPr lang="en-US" b="1" i="1"/>
                      <m:t>=</m:t>
                    </m:r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𝝅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</m:den>
                    </m:f>
                    <m:r>
                      <a:rPr lang="en-US" b="1" i="1"/>
                      <m:t> 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𝒃𝒆𝒄𝒂𝒖𝒔𝒆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𝐜𝐨𝐬</m:t>
                        </m:r>
                      </m:fName>
                      <m:e>
                        <m:r>
                          <a:rPr lang="en-US" b="1" i="1"/>
                          <m:t>(</m:t>
                        </m:r>
                        <m:r>
                          <a:rPr lang="en-US" b="1" i="1"/>
                          <m:t>𝝅</m:t>
                        </m:r>
                        <m:r>
                          <a:rPr lang="en-US" b="1" i="1"/>
                          <m:t>−</m:t>
                        </m:r>
                        <m:r>
                          <a:rPr lang="en-US" b="1" i="1"/>
                          <m:t>𝜽</m:t>
                        </m:r>
                        <m:r>
                          <a:rPr lang="en-US" b="1" i="1"/>
                          <m:t>)≠</m:t>
                        </m:r>
                        <m:func>
                          <m:funcPr>
                            <m:ctrlPr>
                              <a:rPr lang="en-US" b="1" i="1"/>
                            </m:ctrlPr>
                          </m:funcPr>
                          <m:fName>
                            <m:r>
                              <a:rPr lang="en-US" b="1" i="1"/>
                              <m:t>𝐜𝐨𝐬</m:t>
                            </m:r>
                          </m:fName>
                          <m:e>
                            <m:r>
                              <a:rPr lang="en-US" b="1" i="1"/>
                              <m:t>𝜽</m:t>
                            </m:r>
                          </m:e>
                        </m:func>
                      </m:e>
                    </m:func>
                    <m:r>
                      <a:rPr lang="en-US" b="1" i="1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3: Intersection Points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u="sng" dirty="0"/>
                  <a:t>A: With the Polar Axis: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Let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𝟎</m:t>
                    </m:r>
                    <m:r>
                      <a:rPr lang="en-US" b="1" i="1"/>
                      <m:t> →</m:t>
                    </m:r>
                    <m:r>
                      <a:rPr lang="en-US" b="1" i="1"/>
                      <m:t>𝒓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𝟐</m:t>
                    </m:r>
                    <m:r>
                      <a:rPr lang="en-US" b="1" i="1"/>
                      <m:t> →</m:t>
                    </m:r>
                    <m:r>
                      <a:rPr lang="en-US" b="1" i="1"/>
                      <m:t>𝑻𝒉𝒆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𝒊𝒏𝒕𝒆𝒓𝒔𝒆𝒄𝒕𝒊𝒐𝒏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𝒑𝒐𝒊𝒏𝒕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𝒊𝒔</m:t>
                    </m:r>
                    <m:r>
                      <a:rPr lang="en-US" b="1" i="1"/>
                      <m:t> </m:t>
                    </m:r>
                    <m:d>
                      <m:dPr>
                        <m:ctrlPr>
                          <a:rPr lang="en-US" b="1" i="1"/>
                        </m:ctrlPr>
                      </m:dPr>
                      <m:e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,</m:t>
                        </m:r>
                        <m:r>
                          <a:rPr lang="en-US" b="1" i="1"/>
                          <m:t>𝟎</m:t>
                        </m:r>
                      </m:e>
                    </m:d>
                    <m:r>
                      <a:rPr lang="en-US" b="1" i="1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Let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𝝅</m:t>
                    </m:r>
                    <m:r>
                      <a:rPr lang="en-US" b="1" i="1"/>
                      <m:t> →</m:t>
                    </m:r>
                    <m:r>
                      <a:rPr lang="en-US" b="1" i="1"/>
                      <m:t>𝒓</m:t>
                    </m:r>
                    <m:r>
                      <a:rPr lang="en-US" b="1" i="1"/>
                      <m:t>=−</m:t>
                    </m:r>
                    <m:r>
                      <a:rPr lang="en-US" b="1" i="1"/>
                      <m:t>𝟐</m:t>
                    </m:r>
                    <m:r>
                      <a:rPr lang="en-US" b="1" i="1"/>
                      <m:t> →</m:t>
                    </m:r>
                    <m:r>
                      <a:rPr lang="en-US" b="1" i="1"/>
                      <m:t>𝑻𝒉𝒆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𝒊𝒏𝒕𝒆𝒓𝒔𝒆𝒄𝒕𝒊𝒐𝒏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𝒑𝒐𝒊𝒏𝒕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𝒊𝒔</m:t>
                    </m:r>
                    <m:r>
                      <a:rPr lang="en-US" b="1" i="1"/>
                      <m:t> </m:t>
                    </m:r>
                    <m:d>
                      <m:dPr>
                        <m:ctrlPr>
                          <a:rPr lang="en-US" b="1" i="1"/>
                        </m:ctrlPr>
                      </m:dPr>
                      <m:e>
                        <m:r>
                          <a:rPr lang="en-US" b="1" i="1"/>
                          <m:t>−</m:t>
                        </m:r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,</m:t>
                        </m:r>
                        <m:r>
                          <a:rPr lang="en-US" b="1" i="1"/>
                          <m:t>𝝅</m:t>
                        </m:r>
                      </m:e>
                    </m:d>
                    <m:r>
                      <a:rPr lang="en-US" b="1" i="1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094705"/>
                <a:ext cx="8596668" cy="4946658"/>
              </a:xfrm>
              <a:blipFill rotWithShape="0">
                <a:blip r:embed="rId2"/>
                <a:stretch>
                  <a:fillRect l="-567" t="-1356" b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07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44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081825"/>
                <a:ext cx="8596668" cy="495953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B: With the Vertical Line: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Let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𝝅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</m:den>
                    </m:f>
                    <m:r>
                      <a:rPr lang="en-US" b="1" i="1"/>
                      <m:t> →</m:t>
                    </m:r>
                    <m:r>
                      <a:rPr lang="en-US" b="1" i="1"/>
                      <m:t>𝒓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𝟎</m:t>
                    </m:r>
                    <m:r>
                      <a:rPr lang="en-US" b="1" i="1"/>
                      <m:t> →</m:t>
                    </m:r>
                    <m:r>
                      <a:rPr lang="en-US" b="1" i="1"/>
                      <m:t>𝑻𝒉𝒆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𝒊𝒏𝒕𝒆𝒓𝒔𝒆𝒄𝒕𝒊𝒐𝒏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𝒑𝒐𝒊𝒏𝒕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𝒊𝒔</m:t>
                    </m:r>
                    <m:r>
                      <a:rPr lang="en-US" b="1" i="1"/>
                      <m:t> </m:t>
                    </m:r>
                    <m:d>
                      <m:dPr>
                        <m:ctrlPr>
                          <a:rPr lang="en-US" b="1" i="1"/>
                        </m:ctrlPr>
                      </m:dPr>
                      <m:e>
                        <m:r>
                          <a:rPr lang="en-US" b="1" i="1"/>
                          <m:t>𝟎</m:t>
                        </m:r>
                        <m:r>
                          <a:rPr lang="en-US" b="1" i="1"/>
                          <m:t>, </m:t>
                        </m:r>
                        <m:f>
                          <m:fPr>
                            <m:ctrlPr>
                              <a:rPr lang="en-US" b="1" i="1"/>
                            </m:ctrlPr>
                          </m:fPr>
                          <m:num>
                            <m:r>
                              <a:rPr lang="en-US" b="1" i="1"/>
                              <m:t>𝝅</m:t>
                            </m:r>
                          </m:num>
                          <m:den>
                            <m:r>
                              <a:rPr lang="en-US" b="1" i="1"/>
                              <m:t>𝟐</m:t>
                            </m:r>
                          </m:den>
                        </m:f>
                      </m:e>
                    </m:d>
                    <m:r>
                      <a:rPr lang="en-US" b="1" i="1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Let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𝟑</m:t>
                        </m:r>
                        <m:r>
                          <a:rPr lang="en-US" b="1" i="1"/>
                          <m:t>𝝅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</m:den>
                    </m:f>
                    <m:r>
                      <a:rPr lang="en-US" b="1" i="1"/>
                      <m:t> →</m:t>
                    </m:r>
                    <m:r>
                      <a:rPr lang="en-US" b="1" i="1"/>
                      <m:t>𝒓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𝟎</m:t>
                    </m:r>
                    <m:r>
                      <a:rPr lang="en-US" b="1" i="1"/>
                      <m:t> →</m:t>
                    </m:r>
                    <m:r>
                      <a:rPr lang="en-US" b="1" i="1"/>
                      <m:t>𝑻𝒉𝒆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𝒊𝒏𝒕𝒆𝒓𝒔𝒆𝒄𝒕𝒊𝒐𝒏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𝒑𝒐𝒊𝒏𝒕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𝒊𝒔</m:t>
                    </m:r>
                    <m:r>
                      <a:rPr lang="en-US" b="1" i="1"/>
                      <m:t> </m:t>
                    </m:r>
                    <m:d>
                      <m:dPr>
                        <m:ctrlPr>
                          <a:rPr lang="en-US" b="1" i="1"/>
                        </m:ctrlPr>
                      </m:dPr>
                      <m:e>
                        <m:r>
                          <a:rPr lang="en-US" b="1" i="1"/>
                          <m:t>𝟎</m:t>
                        </m:r>
                        <m:r>
                          <a:rPr lang="en-US" b="1" i="1"/>
                          <m:t>, </m:t>
                        </m:r>
                        <m:f>
                          <m:fPr>
                            <m:ctrlPr>
                              <a:rPr lang="en-US" b="1" i="1"/>
                            </m:ctrlPr>
                          </m:fPr>
                          <m:num>
                            <m:r>
                              <a:rPr lang="en-US" b="1" i="1"/>
                              <m:t>𝟑</m:t>
                            </m:r>
                            <m:r>
                              <a:rPr lang="en-US" b="1" i="1"/>
                              <m:t>𝝅</m:t>
                            </m:r>
                          </m:num>
                          <m:den>
                            <m:r>
                              <a:rPr lang="en-US" b="1" i="1"/>
                              <m:t>𝟐</m:t>
                            </m:r>
                          </m:den>
                        </m:f>
                        <m:r>
                          <a:rPr lang="en-US" b="1" i="1"/>
                          <m:t> </m:t>
                        </m:r>
                      </m:e>
                    </m:d>
                    <m:r>
                      <a:rPr lang="en-US" b="1" i="1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4: Increasing and Decreasing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We know that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𝒅𝒓</m:t>
                        </m:r>
                      </m:num>
                      <m:den>
                        <m:r>
                          <a:rPr lang="en-US" b="1" i="1"/>
                          <m:t>𝒅</m:t>
                        </m:r>
                        <m:r>
                          <a:rPr lang="en-US" b="1" i="1"/>
                          <m:t>𝜽</m:t>
                        </m:r>
                      </m:den>
                    </m:f>
                    <m:r>
                      <a:rPr lang="en-US" b="1" i="1"/>
                      <m:t>= −</m:t>
                    </m:r>
                    <m:r>
                      <a:rPr lang="en-US" b="1" i="1"/>
                      <m:t>𝟐</m:t>
                    </m:r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𝐬𝐢𝐧</m:t>
                        </m:r>
                      </m:fName>
                      <m:e>
                        <m:r>
                          <a:rPr lang="en-US" b="1" i="1"/>
                          <m:t>𝜽</m:t>
                        </m:r>
                      </m:e>
                    </m:func>
                  </m:oMath>
                </a14:m>
                <a:r>
                  <a:rPr lang="en-US" b="1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A: </a:t>
                </a:r>
                <a14:m>
                  <m:oMath xmlns:m="http://schemas.openxmlformats.org/officeDocument/2006/math">
                    <m:r>
                      <a:rPr lang="en-US" b="1" i="1"/>
                      <m:t>𝑺𝒊𝒏𝒄𝒆</m:t>
                    </m:r>
                    <m:r>
                      <a:rPr lang="en-US" b="1" i="1"/>
                      <m:t> </m:t>
                    </m:r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𝒔𝒊𝒏</m:t>
                        </m:r>
                      </m:fName>
                      <m:e>
                        <m:r>
                          <a:rPr lang="en-US" b="1" i="1"/>
                          <m:t>𝜽</m:t>
                        </m:r>
                        <m:r>
                          <a:rPr lang="en-US" b="1" i="1"/>
                          <m:t> &gt;</m:t>
                        </m:r>
                        <m:r>
                          <a:rPr lang="en-US" b="1" i="1"/>
                          <m:t>𝟎</m:t>
                        </m:r>
                      </m:e>
                    </m:func>
                    <m:r>
                      <a:rPr lang="en-US" b="1" i="1"/>
                      <m:t> </m:t>
                    </m:r>
                    <m:r>
                      <a:rPr lang="en-US" b="1" i="1"/>
                      <m:t>𝒊𝒏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𝟏</m:t>
                    </m:r>
                    <m:r>
                      <a:rPr lang="en-US" b="1" i="1" baseline="30000"/>
                      <m:t>𝒔𝒕</m:t>
                    </m:r>
                    <m:r>
                      <a:rPr lang="en-US" b="1" i="1"/>
                      <m:t>  </m:t>
                    </m:r>
                    <m:r>
                      <a:rPr lang="en-US" b="1" i="1"/>
                      <m:t>𝒂𝒏𝒅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𝟐</m:t>
                    </m:r>
                    <m:r>
                      <a:rPr lang="en-US" b="1" i="1" baseline="30000"/>
                      <m:t>𝒏𝒅</m:t>
                    </m:r>
                    <m:r>
                      <a:rPr lang="en-US" b="1" i="1"/>
                      <m:t>  </m:t>
                    </m:r>
                    <m:r>
                      <a:rPr lang="en-US" b="1" i="1"/>
                      <m:t>𝒒𝒖𝒂𝒅𝒓𝒂𝒏𝒕𝒔</m:t>
                    </m:r>
                  </m:oMath>
                </a14:m>
                <a:r>
                  <a:rPr lang="en-US" b="1" dirty="0"/>
                  <a:t> →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/>
                        <m:t>   </m:t>
                      </m:r>
                      <m:f>
                        <m:fPr>
                          <m:ctrlPr>
                            <a:rPr lang="en-US" b="1" i="1"/>
                          </m:ctrlPr>
                        </m:fPr>
                        <m:num>
                          <m:r>
                            <a:rPr lang="en-US" b="1" i="1"/>
                            <m:t>𝒅𝒓</m:t>
                          </m:r>
                        </m:num>
                        <m:den>
                          <m:r>
                            <a:rPr lang="en-US" b="1" i="1"/>
                            <m:t>𝒅</m:t>
                          </m:r>
                          <m:r>
                            <a:rPr lang="en-US" b="1" i="1"/>
                            <m:t>𝜽</m:t>
                          </m:r>
                        </m:den>
                      </m:f>
                      <m:r>
                        <a:rPr lang="en-US" b="1" i="1"/>
                        <m:t>&lt;</m:t>
                      </m:r>
                      <m:r>
                        <a:rPr lang="en-US" b="1" i="1"/>
                        <m:t>𝟎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𝒊𝒏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𝒕𝒉𝒆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𝟏</m:t>
                      </m:r>
                      <m:r>
                        <a:rPr lang="en-US" b="1" i="1" baseline="30000"/>
                        <m:t>𝒔𝒕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𝒂𝒏𝒅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𝟐</m:t>
                      </m:r>
                      <m:r>
                        <a:rPr lang="en-US" b="1" i="1" baseline="30000"/>
                        <m:t>𝒏𝒅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𝒒𝒖𝒂𝒅𝒓𝒂𝒏𝒕𝒔</m:t>
                      </m:r>
                      <m:r>
                        <a:rPr lang="en-US" b="1" i="1"/>
                        <m:t> →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/>
                        <m:t>  </m:t>
                      </m:r>
                      <m:r>
                        <a:rPr lang="en-US" b="1" i="1"/>
                        <m:t>𝑻𝒉𝒆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𝒄𝒖𝒓𝒗𝒆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𝒊𝒔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𝒅𝒆𝒄𝒓𝒆𝒂𝒔𝒊𝒏𝒈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𝒊𝒏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𝒕𝒉𝒆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𝟏</m:t>
                      </m:r>
                      <m:r>
                        <a:rPr lang="en-US" b="1" i="1"/>
                        <m:t>𝒔𝒕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𝒂𝒏𝒅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𝟐</m:t>
                      </m:r>
                      <m:r>
                        <a:rPr lang="en-US" b="1" i="1"/>
                        <m:t>𝒏𝒅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𝒒𝒖𝒂𝒅𝒓𝒂𝒏𝒕𝒔</m:t>
                      </m:r>
                      <m:r>
                        <a:rPr lang="en-US" b="1" i="1"/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/>
                        <m:t>𝑩</m:t>
                      </m:r>
                      <m:r>
                        <a:rPr lang="en-US" b="1" i="1"/>
                        <m:t>:  </m:t>
                      </m:r>
                      <m:r>
                        <a:rPr lang="en-US" b="1" i="1"/>
                        <m:t>𝑺𝒊𝒏𝒄𝒆</m:t>
                      </m:r>
                      <m:r>
                        <a:rPr lang="en-US" b="1" i="1"/>
                        <m:t> </m:t>
                      </m:r>
                      <m:func>
                        <m:funcPr>
                          <m:ctrlPr>
                            <a:rPr lang="en-US" b="1" i="1"/>
                          </m:ctrlPr>
                        </m:funcPr>
                        <m:fName>
                          <m:r>
                            <a:rPr lang="en-US" b="1" i="1"/>
                            <m:t>𝒔𝒊𝒏</m:t>
                          </m:r>
                        </m:fName>
                        <m:e>
                          <m:r>
                            <a:rPr lang="en-US" b="1" i="1"/>
                            <m:t>𝜽</m:t>
                          </m:r>
                          <m:r>
                            <a:rPr lang="en-US" b="1" i="1"/>
                            <m:t> &lt;</m:t>
                          </m:r>
                          <m:r>
                            <a:rPr lang="en-US" b="1" i="1"/>
                            <m:t>𝟎</m:t>
                          </m:r>
                        </m:e>
                      </m:func>
                      <m:r>
                        <a:rPr lang="en-US" b="1" i="1"/>
                        <m:t> </m:t>
                      </m:r>
                      <m:r>
                        <a:rPr lang="en-US" b="1" i="1"/>
                        <m:t>𝒊𝒏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𝒕𝒉𝒆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𝟑</m:t>
                      </m:r>
                      <m:r>
                        <a:rPr lang="en-US" b="1" i="1"/>
                        <m:t>𝒓𝒅</m:t>
                      </m:r>
                      <m:r>
                        <a:rPr lang="en-US" b="1" i="1"/>
                        <m:t>  </m:t>
                      </m:r>
                      <m:r>
                        <a:rPr lang="en-US" b="1" i="1"/>
                        <m:t>𝒂𝒏𝒅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𝟒</m:t>
                      </m:r>
                      <m:r>
                        <a:rPr lang="en-US" b="1" i="1"/>
                        <m:t>𝒕𝒉</m:t>
                      </m:r>
                      <m:r>
                        <a:rPr lang="en-US" b="1" i="1"/>
                        <m:t>  </m:t>
                      </m:r>
                      <m:r>
                        <a:rPr lang="en-US" b="1" i="1"/>
                        <m:t>𝒒𝒖𝒂𝒅𝒓𝒂𝒏𝒕𝒔</m:t>
                      </m:r>
                      <m:r>
                        <a:rPr lang="en-US" b="1" i="1"/>
                        <m:t> →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/>
                        <m:t>       </m:t>
                      </m:r>
                      <m:f>
                        <m:fPr>
                          <m:ctrlPr>
                            <a:rPr lang="en-US" b="1" i="1"/>
                          </m:ctrlPr>
                        </m:fPr>
                        <m:num>
                          <m:r>
                            <a:rPr lang="en-US" b="1" i="1"/>
                            <m:t>𝒅𝒓</m:t>
                          </m:r>
                        </m:num>
                        <m:den>
                          <m:r>
                            <a:rPr lang="en-US" b="1" i="1"/>
                            <m:t>𝒅</m:t>
                          </m:r>
                          <m:r>
                            <a:rPr lang="en-US" b="1" i="1"/>
                            <m:t>𝜽</m:t>
                          </m:r>
                        </m:den>
                      </m:f>
                      <m:r>
                        <a:rPr lang="en-US" b="1" i="1"/>
                        <m:t>&gt;</m:t>
                      </m:r>
                      <m:r>
                        <a:rPr lang="en-US" b="1" i="1"/>
                        <m:t>𝟎</m:t>
                      </m:r>
                      <m:r>
                        <a:rPr lang="en-US" b="1" i="1"/>
                        <m:t>  </m:t>
                      </m:r>
                      <m:r>
                        <a:rPr lang="en-US" b="1" i="1"/>
                        <m:t>𝒊𝒏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𝒕𝒉𝒆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𝟑</m:t>
                      </m:r>
                      <m:r>
                        <a:rPr lang="en-US" b="1" i="1"/>
                        <m:t>𝒓𝒅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𝒂𝒏𝒅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𝟒</m:t>
                      </m:r>
                      <m:r>
                        <a:rPr lang="en-US" b="1" i="1"/>
                        <m:t>𝒕𝒉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𝒒𝒖𝒂𝒅𝒓𝒂𝒏𝒕𝒔</m:t>
                      </m:r>
                      <m:r>
                        <a:rPr lang="en-US" b="1" i="1"/>
                        <m:t> 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/>
                        <m:t> </m:t>
                      </m:r>
                      <m:r>
                        <a:rPr lang="en-US" b="1" i="1"/>
                        <m:t>𝑻𝒉𝒆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𝒄𝒖𝒓𝒗𝒆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𝒊𝒔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𝒊𝒏𝒄𝒓𝒆𝒂𝒔𝒊𝒏𝒈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𝒊𝒏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𝒕𝒉𝒆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𝟑</m:t>
                      </m:r>
                      <m:r>
                        <a:rPr lang="en-US" b="1" i="1"/>
                        <m:t>𝒓𝒅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𝒂𝒏𝒅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𝟒</m:t>
                      </m:r>
                      <m:r>
                        <a:rPr lang="en-US" b="1" i="1"/>
                        <m:t>𝒕𝒉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𝒒𝒖𝒂𝒅𝒓𝒂𝒏𝒕𝒔</m:t>
                      </m:r>
                      <m:r>
                        <a:rPr lang="en-US" b="1" i="1"/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 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081825"/>
                <a:ext cx="8596668" cy="4959537"/>
              </a:xfrm>
              <a:blipFill rotWithShape="0">
                <a:blip r:embed="rId2"/>
                <a:stretch>
                  <a:fillRect l="-567" t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2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661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788" y="1004553"/>
            <a:ext cx="8596668" cy="483074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5: Further </a:t>
            </a:r>
            <a:r>
              <a:rPr lang="en-US" b="1" u="sng" dirty="0" smtClean="0"/>
              <a:t>Points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u="sng" dirty="0"/>
              <a:t>6: Draw the Curve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630900"/>
                  </p:ext>
                </p:extLst>
              </p:nvPr>
            </p:nvGraphicFramePr>
            <p:xfrm>
              <a:off x="677333" y="1545465"/>
              <a:ext cx="8596668" cy="89226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01142"/>
                    <a:gridCol w="1143429"/>
                    <a:gridCol w="1182858"/>
                    <a:gridCol w="762285"/>
                    <a:gridCol w="982515"/>
                    <a:gridCol w="1074813"/>
                    <a:gridCol w="1074813"/>
                    <a:gridCol w="1074813"/>
                  </a:tblGrid>
                  <a:tr h="59242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>
                                        <a:effectLst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>
                                        <a:effectLst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>
                                        <a:effectLst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>
                                        <a:effectLst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>
                                        <a:effectLst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>
                                        <a:effectLst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>
                                        <a:effectLst/>
                                      </a:rPr>
                                      <m:t>𝟐</m:t>
                                    </m:r>
                                    <m:r>
                                      <a:rPr lang="en-US" sz="1400">
                                        <a:effectLst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>
                                        <a:effectLst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>
                                        <a:effectLst/>
                                      </a:rPr>
                                      <m:t>𝟓</m:t>
                                    </m:r>
                                    <m:r>
                                      <a:rPr lang="en-US" sz="1400">
                                        <a:effectLst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>
                                        <a:effectLst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>
                                        <a:effectLst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>
                                        <a:effectLst/>
                                      </a:rPr>
                                      <m:t>𝟒</m:t>
                                    </m:r>
                                    <m:r>
                                      <a:rPr lang="en-US" sz="1400">
                                        <a:effectLst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>
                                        <a:effectLst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99839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𝟏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.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−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−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𝟏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.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</a:rPr>
                                  <m:t>−</m:t>
                                </m:r>
                                <m:r>
                                  <a:rPr lang="en-US" sz="1400">
                                    <a:effectLst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630900"/>
                  </p:ext>
                </p:extLst>
              </p:nvPr>
            </p:nvGraphicFramePr>
            <p:xfrm>
              <a:off x="677333" y="1545465"/>
              <a:ext cx="8596668" cy="89226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01142"/>
                    <a:gridCol w="1143429"/>
                    <a:gridCol w="1182858"/>
                    <a:gridCol w="762285"/>
                    <a:gridCol w="982515"/>
                    <a:gridCol w="1074813"/>
                    <a:gridCol w="1074813"/>
                    <a:gridCol w="1074813"/>
                  </a:tblGrid>
                  <a:tr h="5924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67" t="-1020" r="-561215" b="-5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4973" t="-1020" r="-542246" b="-5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7216" t="-1020" r="-422680" b="-5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76800" t="-1020" r="-556000" b="-5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45062" t="-1020" r="-329012" b="-5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501705" t="-1020" r="-202841" b="-5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598305" t="-1020" r="-101695" b="-5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702273" t="-1020" r="-2273" b="-52041"/>
                          </a:stretch>
                        </a:blipFill>
                      </a:tcPr>
                    </a:tc>
                  </a:tr>
                  <a:tr h="2998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67" t="-202041" r="-561215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4973" t="-202041" r="-542246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7216" t="-202041" r="-422680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76800" t="-202041" r="-556000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45062" t="-202041" r="-329012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501705" t="-202041" r="-202841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598305" t="-202041" r="-101695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702273" t="-202041" r="-2273" b="-40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4" descr="نتيجة بحث الصور عن ‪graphing circles in polar coordinates‬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93" y="3063526"/>
            <a:ext cx="2886075" cy="277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0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207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00767"/>
                <a:ext cx="8596668" cy="47405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 smtClean="0"/>
                  <a:t>Notes: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1: The equation </a:t>
                </a:r>
                <a14:m>
                  <m:oMath xmlns:m="http://schemas.openxmlformats.org/officeDocument/2006/math">
                    <m:r>
                      <a:rPr lang="en-US" b="1" i="1"/>
                      <m:t>𝒓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𝒂</m:t>
                    </m:r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𝐜𝐨𝐬</m:t>
                        </m:r>
                      </m:fName>
                      <m:e>
                        <m:r>
                          <a:rPr lang="en-US" b="1" i="1"/>
                          <m:t>𝜽</m:t>
                        </m:r>
                        <m:r>
                          <a:rPr lang="en-US" b="1" i="1"/>
                          <m:t> (</m:t>
                        </m:r>
                        <m:r>
                          <a:rPr lang="en-US" b="1" i="1"/>
                          <m:t>𝒂</m:t>
                        </m:r>
                        <m:r>
                          <a:rPr lang="en-US" b="1" i="1"/>
                          <m:t> </m:t>
                        </m:r>
                        <m:r>
                          <a:rPr lang="en-US" b="1" i="1"/>
                          <m:t>𝒊𝒔</m:t>
                        </m:r>
                        <m:r>
                          <a:rPr lang="en-US" b="1" i="1"/>
                          <m:t> </m:t>
                        </m:r>
                        <m:r>
                          <a:rPr lang="en-US" b="1" i="1"/>
                          <m:t>𝒂</m:t>
                        </m:r>
                        <m:r>
                          <a:rPr lang="en-US" b="1" i="1"/>
                          <m:t> </m:t>
                        </m:r>
                        <m:r>
                          <a:rPr lang="en-US" b="1" i="1"/>
                          <m:t>𝒄𝒐𝒏𝒔𝒕𝒂𝒏𝒕</m:t>
                        </m:r>
                        <m:r>
                          <a:rPr lang="en-US" b="1" i="1"/>
                          <m:t>)</m:t>
                        </m:r>
                      </m:e>
                    </m:func>
                  </m:oMath>
                </a14:m>
                <a:r>
                  <a:rPr lang="en-US" b="1" dirty="0"/>
                  <a:t> represents a circle whose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14:m>
                  <m:oMath xmlns:m="http://schemas.openxmlformats.org/officeDocument/2006/math">
                    <m:r>
                      <a:rPr lang="en-US" b="1" i="1"/>
                      <m:t>𝒄𝒆𝒏𝒕𝒆𝒓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𝒍𝒊𝒆𝒔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𝒐𝒏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𝒑𝒐𝒍𝒂𝒓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𝒂𝒙𝒊𝒔</m:t>
                    </m:r>
                  </m:oMath>
                </a14:m>
                <a:r>
                  <a:rPr lang="en-US" b="1" dirty="0"/>
                  <a:t>. If </a:t>
                </a:r>
                <a14:m>
                  <m:oMath xmlns:m="http://schemas.openxmlformats.org/officeDocument/2006/math">
                    <m:r>
                      <a:rPr lang="en-US" b="1" i="1"/>
                      <m:t>𝒂</m:t>
                    </m:r>
                    <m:r>
                      <a:rPr lang="en-US" b="1" i="1"/>
                      <m:t>&gt;</m:t>
                    </m:r>
                    <m:r>
                      <a:rPr lang="en-US" b="1" i="1"/>
                      <m:t>𝟎</m:t>
                    </m:r>
                  </m:oMath>
                </a14:m>
                <a:r>
                  <a:rPr lang="en-US" b="1" dirty="0"/>
                  <a:t> the circle lies at the right of the </a:t>
                </a:r>
                <a14:m>
                  <m:oMath xmlns:m="http://schemas.openxmlformats.org/officeDocument/2006/math">
                    <m:r>
                      <a:rPr lang="en-US" b="1" i="1"/>
                      <m:t>𝒍𝒊𝒏𝒆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𝝅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</m:den>
                    </m:f>
                    <m:r>
                      <a:rPr lang="en-US" b="1" i="1"/>
                      <m:t> .</m:t>
                    </m:r>
                  </m:oMath>
                </a14:m>
                <a:r>
                  <a:rPr lang="en-US" b="1" dirty="0"/>
                  <a:t> If </a:t>
                </a:r>
                <a14:m>
                  <m:oMath xmlns:m="http://schemas.openxmlformats.org/officeDocument/2006/math">
                    <m:r>
                      <a:rPr lang="en-US" b="1" i="1"/>
                      <m:t>𝒂</m:t>
                    </m:r>
                    <m:r>
                      <a:rPr lang="en-US" b="1" i="1"/>
                      <m:t>&lt;</m:t>
                    </m:r>
                    <m:r>
                      <a:rPr lang="en-US" b="1" i="1"/>
                      <m:t>𝟎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𝒄𝒊𝒓𝒄𝒍𝒆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𝒍𝒊𝒆𝒔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𝒂𝒕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𝒍𝒆𝒇𝒕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𝒐𝒇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𝒍𝒊𝒏𝒆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𝝅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</m:den>
                    </m:f>
                    <m:r>
                      <a:rPr lang="en-US" b="1" i="1"/>
                      <m:t> </m:t>
                    </m:r>
                  </m:oMath>
                </a14:m>
                <a:r>
                  <a:rPr lang="en-US" b="1" dirty="0"/>
                  <a:t>. 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𝑟</m:t>
                    </m:r>
                    <m:r>
                      <a:rPr lang="en-US" i="1"/>
                      <m:t>=</m:t>
                    </m:r>
                    <m:r>
                      <a:rPr lang="en-US" i="1"/>
                      <m:t>𝑎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/>
                          <m:t>cos</m:t>
                        </m:r>
                      </m:fName>
                      <m:e>
                        <m:r>
                          <a:rPr lang="en-US" i="1"/>
                          <m:t>𝜃</m:t>
                        </m:r>
                        <m:r>
                          <a:rPr lang="en-US" i="1"/>
                          <m:t> 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𝑎</m:t>
                            </m:r>
                            <m:r>
                              <a:rPr lang="en-US" i="1"/>
                              <m:t>&lt;</m:t>
                            </m:r>
                            <m:r>
                              <a:rPr lang="en-US" i="1"/>
                              <m:t>0</m:t>
                            </m:r>
                          </m:e>
                        </m:d>
                        <m:r>
                          <a:rPr lang="en-US" i="1"/>
                          <m:t>                                         </m:t>
                        </m:r>
                        <m:r>
                          <a:rPr lang="en-US" i="1"/>
                          <m:t>𝑟</m:t>
                        </m:r>
                        <m:r>
                          <a:rPr lang="en-US" i="1"/>
                          <m:t>=</m:t>
                        </m:r>
                        <m:r>
                          <a:rPr lang="en-US" i="1"/>
                          <m:t>𝑎</m:t>
                        </m:r>
                        <m:func>
                          <m:funcPr>
                            <m:ctrlPr>
                              <a:rPr lang="en-US" i="1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/>
                              <m:t>cos</m:t>
                            </m:r>
                          </m:fName>
                          <m:e>
                            <m:r>
                              <a:rPr lang="en-US" i="1"/>
                              <m:t>𝜃</m:t>
                            </m:r>
                            <m:r>
                              <a:rPr lang="en-US" i="1"/>
                              <m:t> (</m:t>
                            </m:r>
                          </m:e>
                        </m:func>
                      </m:e>
                    </m:func>
                    <m:r>
                      <a:rPr lang="en-US" i="1"/>
                      <m:t>𝑎</m:t>
                    </m:r>
                    <m:r>
                      <a:rPr lang="en-US" i="1"/>
                      <m:t>&gt;</m:t>
                    </m:r>
                    <m:r>
                      <a:rPr lang="en-US" i="1"/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00767"/>
                <a:ext cx="8596668" cy="4740596"/>
              </a:xfrm>
              <a:blipFill rotWithShape="0">
                <a:blip r:embed="rId2"/>
                <a:stretch>
                  <a:fillRect l="-567" t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نتيجة بحث الصور عن ‪graphing circles in polar coordinates‬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37" y="3671065"/>
            <a:ext cx="5943600" cy="3128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6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46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017431"/>
                <a:ext cx="8596668" cy="50239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2: The equation </a:t>
                </a:r>
                <a14:m>
                  <m:oMath xmlns:m="http://schemas.openxmlformats.org/officeDocument/2006/math">
                    <m:r>
                      <a:rPr lang="en-US" b="1" i="1"/>
                      <m:t>𝒓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𝒂</m:t>
                    </m:r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𝐬𝐢𝐧</m:t>
                        </m:r>
                      </m:fName>
                      <m:e>
                        <m:r>
                          <a:rPr lang="en-US" b="1" i="1"/>
                          <m:t>𝜽</m:t>
                        </m:r>
                        <m:r>
                          <a:rPr lang="en-US" b="1" i="1"/>
                          <m:t> (</m:t>
                        </m:r>
                        <m:r>
                          <a:rPr lang="en-US" b="1" i="1"/>
                          <m:t>𝒂</m:t>
                        </m:r>
                        <m:r>
                          <a:rPr lang="en-US" b="1" i="1"/>
                          <m:t> </m:t>
                        </m:r>
                        <m:r>
                          <a:rPr lang="en-US" b="1" i="1"/>
                          <m:t>𝒊𝒔</m:t>
                        </m:r>
                        <m:r>
                          <a:rPr lang="en-US" b="1" i="1"/>
                          <m:t> </m:t>
                        </m:r>
                        <m:r>
                          <a:rPr lang="en-US" b="1" i="1"/>
                          <m:t>𝒂</m:t>
                        </m:r>
                        <m:r>
                          <a:rPr lang="en-US" b="1" i="1"/>
                          <m:t> </m:t>
                        </m:r>
                        <m:r>
                          <a:rPr lang="en-US" b="1" i="1"/>
                          <m:t>𝒄𝒐𝒏𝒔𝒕𝒂𝒏𝒕</m:t>
                        </m:r>
                        <m:r>
                          <a:rPr lang="en-US" b="1" i="1"/>
                          <m:t>)</m:t>
                        </m:r>
                      </m:e>
                    </m:func>
                  </m:oMath>
                </a14:m>
                <a:r>
                  <a:rPr lang="en-US" b="1" dirty="0"/>
                  <a:t> represents a circle whose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 </a:t>
                </a:r>
                <a14:m>
                  <m:oMath xmlns:m="http://schemas.openxmlformats.org/officeDocument/2006/math">
                    <m:r>
                      <a:rPr lang="en-US" b="1" i="1"/>
                      <m:t>𝒄𝒆𝒏𝒕𝒆𝒓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𝒍𝒊𝒆𝒔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𝒐𝒏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𝒍𝒊𝒏𝒆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𝝅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</m:den>
                    </m:f>
                    <m:r>
                      <a:rPr lang="en-US" b="1" i="1"/>
                      <m:t> .</m:t>
                    </m:r>
                  </m:oMath>
                </a14:m>
                <a:r>
                  <a:rPr lang="en-US" b="1" dirty="0"/>
                  <a:t> If </a:t>
                </a:r>
                <a14:m>
                  <m:oMath xmlns:m="http://schemas.openxmlformats.org/officeDocument/2006/math">
                    <m:r>
                      <a:rPr lang="en-US" b="1" i="1"/>
                      <m:t>𝒂</m:t>
                    </m:r>
                    <m:r>
                      <a:rPr lang="en-US" b="1" i="1"/>
                      <m:t>&gt;</m:t>
                    </m:r>
                    <m:r>
                      <a:rPr lang="en-US" b="1" i="1"/>
                      <m:t>𝟎</m:t>
                    </m:r>
                  </m:oMath>
                </a14:m>
                <a:r>
                  <a:rPr lang="en-US" b="1" dirty="0"/>
                  <a:t> the circle lies above the polar axis.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  If </a:t>
                </a:r>
                <a14:m>
                  <m:oMath xmlns:m="http://schemas.openxmlformats.org/officeDocument/2006/math">
                    <m:r>
                      <a:rPr lang="en-US" b="1" i="1"/>
                      <m:t>𝒂</m:t>
                    </m:r>
                    <m:r>
                      <a:rPr lang="en-US" b="1" i="1"/>
                      <m:t>&lt;</m:t>
                    </m:r>
                    <m:r>
                      <a:rPr lang="en-US" b="1" i="1"/>
                      <m:t>𝟎</m:t>
                    </m:r>
                  </m:oMath>
                </a14:m>
                <a:r>
                  <a:rPr lang="en-US" b="1" dirty="0"/>
                  <a:t> the circle lies below the polar axis.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                                       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𝑟</m:t>
                    </m:r>
                    <m:r>
                      <a:rPr lang="en-US" i="1"/>
                      <m:t>=</m:t>
                    </m:r>
                    <m:r>
                      <a:rPr lang="en-US" i="1"/>
                      <m:t>𝑎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/>
                          <m:t>sin</m:t>
                        </m:r>
                      </m:fName>
                      <m:e>
                        <m:r>
                          <a:rPr lang="en-US" i="1"/>
                          <m:t>𝜃</m:t>
                        </m:r>
                        <m:r>
                          <a:rPr lang="en-US" i="1"/>
                          <m:t> (</m:t>
                        </m:r>
                        <m:r>
                          <a:rPr lang="en-US" i="1"/>
                          <m:t>𝑎</m:t>
                        </m:r>
                        <m:r>
                          <a:rPr lang="en-US" i="1"/>
                          <m:t>&gt;0)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017431"/>
                <a:ext cx="8596668" cy="5023931"/>
              </a:xfrm>
              <a:blipFill rotWithShape="0">
                <a:blip r:embed="rId2"/>
                <a:stretch>
                  <a:fillRect l="-567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نتيجة بحث الصور عن ‪graphing circles in polar coordinates‬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19" y="2614879"/>
            <a:ext cx="4638675" cy="441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6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790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نتيجة بحث الصور عن ‪graphing circles in polar coordinates‬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36" y="1184275"/>
            <a:ext cx="5176566" cy="485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65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661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081825"/>
                <a:ext cx="8596668" cy="49595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3: The equation </a:t>
                </a:r>
                <a14:m>
                  <m:oMath xmlns:m="http://schemas.openxmlformats.org/officeDocument/2006/math">
                    <m:r>
                      <a:rPr lang="en-US" b="1" i="1"/>
                      <m:t>𝒓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𝒂</m:t>
                    </m:r>
                    <m:r>
                      <a:rPr lang="en-US" b="1" i="1"/>
                      <m:t> (</m:t>
                    </m:r>
                    <m:r>
                      <a:rPr lang="en-US" b="1" i="1"/>
                      <m:t>𝒂</m:t>
                    </m:r>
                    <m:r>
                      <a:rPr lang="en-US" b="1" i="1"/>
                      <m:t>&gt;</m:t>
                    </m:r>
                    <m:r>
                      <a:rPr lang="en-US" b="1" i="1"/>
                      <m:t>𝟎</m:t>
                    </m:r>
                    <m:r>
                      <a:rPr lang="en-US" b="1" i="1"/>
                      <m:t>)</m:t>
                    </m:r>
                  </m:oMath>
                </a14:m>
                <a:r>
                  <a:rPr lang="en-US" b="1" dirty="0"/>
                  <a:t> represents a circle whose center at the origin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  </a:t>
                </a:r>
                <a14:m>
                  <m:oMath xmlns:m="http://schemas.openxmlformats.org/officeDocument/2006/math">
                    <m:r>
                      <a:rPr lang="en-US" b="1" i="1"/>
                      <m:t>𝒂𝒏𝒅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𝒓𝒂𝒅𝒊𝒖𝒔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𝒂</m:t>
                    </m:r>
                  </m:oMath>
                </a14:m>
                <a:r>
                  <a:rPr lang="en-US" b="1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081825"/>
                <a:ext cx="8596668" cy="4959537"/>
              </a:xfrm>
              <a:blipFill rotWithShape="0">
                <a:blip r:embed="rId2"/>
                <a:stretch>
                  <a:fillRect l="-567"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نتيجة بحث الصور عن ‪graphing circles in polar coordinates‬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18" y="2225294"/>
            <a:ext cx="2152650" cy="212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45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66540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3: Graphing Polar Coordinates Curves: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75009"/>
                <a:ext cx="8596668" cy="47663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/>
                      <m:t>𝑳𝒆𝒕</m:t>
                    </m:r>
                    <m:r>
                      <a:rPr lang="en-US" sz="2400" b="1" i="1"/>
                      <m:t> </m:t>
                    </m:r>
                    <m:r>
                      <a:rPr lang="en-US" sz="2400" b="1" i="1"/>
                      <m:t>𝒕𝒉𝒆</m:t>
                    </m:r>
                    <m:r>
                      <a:rPr lang="en-US" sz="2400" b="1" i="1"/>
                      <m:t> </m:t>
                    </m:r>
                    <m:r>
                      <a:rPr lang="en-US" sz="2400" b="1" i="1"/>
                      <m:t>𝒆𝒒𝒖𝒂𝒕𝒊𝒐𝒏</m:t>
                    </m:r>
                    <m:r>
                      <a:rPr lang="en-US" sz="2400" b="1" i="1"/>
                      <m:t> </m:t>
                    </m:r>
                    <m:r>
                      <a:rPr lang="en-US" sz="2400" b="1" i="1"/>
                      <m:t>𝒊𝒏</m:t>
                    </m:r>
                    <m:r>
                      <a:rPr lang="en-US" sz="2400" b="1" i="1"/>
                      <m:t> </m:t>
                    </m:r>
                    <m:r>
                      <a:rPr lang="en-US" sz="2400" b="1" i="1"/>
                      <m:t>𝒑𝒐𝒍𝒂𝒓</m:t>
                    </m:r>
                    <m:r>
                      <a:rPr lang="en-US" sz="2400" b="1" i="1"/>
                      <m:t> </m:t>
                    </m:r>
                    <m:r>
                      <a:rPr lang="en-US" sz="2400" b="1" i="1"/>
                      <m:t>𝒇𝒐𝒓𝒎</m:t>
                    </m:r>
                    <m:r>
                      <a:rPr lang="en-US" sz="2400" b="1" i="1"/>
                      <m:t> </m:t>
                    </m:r>
                    <m:r>
                      <a:rPr lang="en-US" sz="2400" b="1" i="1"/>
                      <m:t>𝒈𝒊𝒗𝒆𝒏</m:t>
                    </m:r>
                    <m:r>
                      <a:rPr lang="en-US" sz="2400" b="1" i="1"/>
                      <m:t> </m:t>
                    </m:r>
                    <m:r>
                      <a:rPr lang="en-US" sz="2400" b="1" i="1"/>
                      <m:t>𝒃𝒚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/>
                      <m:t>𝒓</m:t>
                    </m:r>
                    <m:r>
                      <a:rPr lang="en-US" sz="2400" b="1" i="1"/>
                      <m:t>=</m:t>
                    </m:r>
                    <m:r>
                      <a:rPr lang="en-US" sz="2400" b="1" i="1"/>
                      <m:t>𝒇</m:t>
                    </m:r>
                    <m:r>
                      <a:rPr lang="en-US" sz="2400" b="1" i="1"/>
                      <m:t>(</m:t>
                    </m:r>
                    <m:r>
                      <a:rPr lang="en-US" sz="2400" b="1" i="1"/>
                      <m:t>𝜽</m:t>
                    </m:r>
                    <m:r>
                      <a:rPr lang="en-US" sz="2400" b="1" i="1"/>
                      <m:t>)</m:t>
                    </m:r>
                  </m:oMath>
                </a14:m>
                <a:r>
                  <a:rPr lang="en-US" sz="2400" b="1" dirty="0"/>
                  <a:t>. To graph the curves in polar form, we must find all ordered pairs </a:t>
                </a:r>
                <a14:m>
                  <m:oMath xmlns:m="http://schemas.openxmlformats.org/officeDocument/2006/math">
                    <m:r>
                      <a:rPr lang="en-US" sz="2400" b="1" i="1"/>
                      <m:t>(</m:t>
                    </m:r>
                    <m:r>
                      <a:rPr lang="en-US" sz="2400" b="1" i="1"/>
                      <m:t>𝒓</m:t>
                    </m:r>
                    <m:r>
                      <a:rPr lang="en-US" sz="2400" b="1" i="1"/>
                      <m:t>,</m:t>
                    </m:r>
                    <m:r>
                      <a:rPr lang="en-US" sz="2400" b="1" i="1"/>
                      <m:t>𝜽</m:t>
                    </m:r>
                    <m:r>
                      <a:rPr lang="en-US" sz="2400" b="1" i="1"/>
                      <m:t>)</m:t>
                    </m:r>
                  </m:oMath>
                </a14:m>
                <a:r>
                  <a:rPr lang="en-US" sz="2400" b="1" dirty="0"/>
                  <a:t> which satisfy the equation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/>
                      <m:t>𝒓</m:t>
                    </m:r>
                    <m:r>
                      <a:rPr lang="en-US" sz="2400" b="1" i="1"/>
                      <m:t>=</m:t>
                    </m:r>
                    <m:r>
                      <a:rPr lang="en-US" sz="2400" b="1" i="1"/>
                      <m:t>𝒇</m:t>
                    </m:r>
                    <m:r>
                      <a:rPr lang="en-US" sz="2400" b="1" i="1"/>
                      <m:t>(</m:t>
                    </m:r>
                    <m:r>
                      <a:rPr lang="en-US" sz="2400" b="1" i="1"/>
                      <m:t>𝜽</m:t>
                    </m:r>
                    <m:r>
                      <a:rPr lang="en-US" sz="2400" b="1" i="1"/>
                      <m:t>)</m:t>
                    </m:r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1"/>
                      <m:t>𝒕𝒉𝒆𝒏</m:t>
                    </m:r>
                    <m:r>
                      <a:rPr lang="en-US" sz="2400" b="1" i="1"/>
                      <m:t> </m:t>
                    </m:r>
                    <m:r>
                      <a:rPr lang="en-US" sz="2400" b="1" i="1"/>
                      <m:t>𝒑𝒍𝒐𝒕</m:t>
                    </m:r>
                    <m:r>
                      <a:rPr lang="en-US" sz="2400" b="1" i="1"/>
                      <m:t> </m:t>
                    </m:r>
                    <m:r>
                      <a:rPr lang="en-US" sz="2400" b="1" i="1"/>
                      <m:t>𝒕𝒉𝒆</m:t>
                    </m:r>
                    <m:r>
                      <a:rPr lang="en-US" sz="2400" b="1" i="1"/>
                      <m:t> </m:t>
                    </m:r>
                    <m:r>
                      <a:rPr lang="en-US" sz="2400" b="1" i="1"/>
                      <m:t>𝒑𝒐𝒊𝒏𝒕𝒔</m:t>
                    </m:r>
                    <m:r>
                      <a:rPr lang="en-US" sz="2400" b="1" i="1"/>
                      <m:t> (</m:t>
                    </m:r>
                    <m:r>
                      <a:rPr lang="en-US" sz="2400" b="1" i="1"/>
                      <m:t>𝒓</m:t>
                    </m:r>
                    <m:r>
                      <a:rPr lang="en-US" sz="2400" b="1" i="1"/>
                      <m:t>,</m:t>
                    </m:r>
                    <m:r>
                      <a:rPr lang="en-US" sz="2400" b="1" i="1"/>
                      <m:t>𝜽</m:t>
                    </m:r>
                    <m:r>
                      <a:rPr lang="en-US" sz="2400" b="1" i="1"/>
                      <m:t>).</m:t>
                    </m:r>
                  </m:oMath>
                </a14:m>
                <a:r>
                  <a:rPr lang="en-US" sz="2400" b="1" dirty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smtClean="0"/>
                  <a:t> We </a:t>
                </a:r>
                <a:r>
                  <a:rPr lang="en-US" sz="2400" b="1" dirty="0"/>
                  <a:t>do the following steps</a:t>
                </a:r>
                <a:r>
                  <a:rPr lang="en-US" sz="2400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400" b="1" u="sng" dirty="0"/>
                  <a:t>First: Determine the Domain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 We find the values of </a:t>
                </a:r>
                <a14:m>
                  <m:oMath xmlns:m="http://schemas.openxmlformats.org/officeDocument/2006/math">
                    <m:r>
                      <a:rPr lang="en-US" sz="2400" b="1" i="1"/>
                      <m:t>𝜽</m:t>
                    </m:r>
                  </m:oMath>
                </a14:m>
                <a:r>
                  <a:rPr lang="en-US" sz="2400" b="1" dirty="0"/>
                  <a:t> which satisfy the given equation.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 For example the domain of the function </a:t>
                </a:r>
                <a14:m>
                  <m:oMath xmlns:m="http://schemas.openxmlformats.org/officeDocument/2006/math">
                    <m:r>
                      <a:rPr lang="en-US" sz="2400" b="1" i="1"/>
                      <m:t>𝒓</m:t>
                    </m:r>
                    <m:r>
                      <a:rPr lang="en-US" sz="2400" b="1" i="1"/>
                      <m:t>=</m:t>
                    </m:r>
                    <m:rad>
                      <m:radPr>
                        <m:degHide m:val="on"/>
                        <m:ctrlPr>
                          <a:rPr lang="en-US" sz="2400" b="1" i="1"/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400" b="1" i="1"/>
                            </m:ctrlPr>
                          </m:funcPr>
                          <m:fName>
                            <m:r>
                              <a:rPr lang="en-US" sz="2400" b="1" i="1"/>
                              <m:t>𝐜𝐨𝐬</m:t>
                            </m:r>
                          </m:fName>
                          <m:e>
                            <m:r>
                              <a:rPr lang="en-US" sz="2400" b="1" i="1"/>
                              <m:t>𝜽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400" b="1" dirty="0"/>
                  <a:t>  is: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/>
                        </m:ctrlPr>
                      </m:funcPr>
                      <m:fName>
                        <m:r>
                          <a:rPr lang="en-US" sz="2400" b="1" i="1"/>
                          <m:t>𝐜𝐨𝐬</m:t>
                        </m:r>
                      </m:fName>
                      <m:e>
                        <m:r>
                          <a:rPr lang="en-US" sz="2400" b="1" i="1"/>
                          <m:t>𝜽</m:t>
                        </m:r>
                        <m:r>
                          <a:rPr lang="en-US" sz="2400" b="1" i="1"/>
                          <m:t> ≥</m:t>
                        </m:r>
                        <m:r>
                          <a:rPr lang="en-US" sz="2400" b="1" i="1"/>
                          <m:t>𝟎</m:t>
                        </m:r>
                        <m:r>
                          <a:rPr lang="en-US" sz="2400" b="1" i="1"/>
                          <m:t> → −</m:t>
                        </m:r>
                        <m:f>
                          <m:fPr>
                            <m:ctrlPr>
                              <a:rPr lang="en-US" sz="2400" b="1" i="1"/>
                            </m:ctrlPr>
                          </m:fPr>
                          <m:num>
                            <m:r>
                              <a:rPr lang="en-US" sz="2400" b="1" i="1"/>
                              <m:t>𝝅</m:t>
                            </m:r>
                          </m:num>
                          <m:den>
                            <m:r>
                              <a:rPr lang="en-US" sz="2400" b="1" i="1"/>
                              <m:t>𝟐</m:t>
                            </m:r>
                          </m:den>
                        </m:f>
                        <m:r>
                          <a:rPr lang="en-US" sz="2400" b="1" i="1"/>
                          <m:t>≤</m:t>
                        </m:r>
                        <m:r>
                          <a:rPr lang="en-US" sz="2400" b="1" i="1"/>
                          <m:t>𝜽</m:t>
                        </m:r>
                        <m:r>
                          <a:rPr lang="en-US" sz="2400" b="1" i="1"/>
                          <m:t>≤</m:t>
                        </m:r>
                        <m:f>
                          <m:fPr>
                            <m:ctrlPr>
                              <a:rPr lang="en-US" sz="2400" b="1" i="1"/>
                            </m:ctrlPr>
                          </m:fPr>
                          <m:num>
                            <m:r>
                              <a:rPr lang="en-US" sz="2400" b="1" i="1"/>
                              <m:t>𝝅</m:t>
                            </m:r>
                          </m:num>
                          <m:den>
                            <m:r>
                              <a:rPr lang="en-US" sz="2400" b="1" i="1"/>
                              <m:t>𝟐</m:t>
                            </m:r>
                          </m:den>
                        </m:f>
                        <m:r>
                          <a:rPr lang="en-US" sz="2400" b="1" i="1"/>
                          <m:t> .</m:t>
                        </m:r>
                      </m:e>
                    </m:func>
                  </m:oMath>
                </a14:m>
                <a:r>
                  <a:rPr lang="en-US" sz="2400" b="1" dirty="0"/>
                  <a:t> That is θ lies in the 1</a:t>
                </a:r>
                <a:r>
                  <a:rPr lang="en-US" sz="2400" b="1" baseline="30000" dirty="0"/>
                  <a:t>st</a:t>
                </a:r>
                <a:r>
                  <a:rPr lang="en-US" sz="2400" b="1" dirty="0"/>
                  <a:t> and 4</a:t>
                </a:r>
                <a:r>
                  <a:rPr lang="en-US" sz="2400" b="1" baseline="30000" dirty="0"/>
                  <a:t>th</a:t>
                </a:r>
                <a:r>
                  <a:rPr lang="en-US" sz="2400" b="1" dirty="0"/>
                  <a:t> </a:t>
                </a:r>
                <a:r>
                  <a:rPr lang="en-US" sz="2000" b="1" dirty="0"/>
                  <a:t>quadrants.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75009"/>
                <a:ext cx="8596668" cy="4766354"/>
              </a:xfrm>
              <a:blipFill rotWithShape="0">
                <a:blip r:embed="rId2"/>
                <a:stretch>
                  <a:fillRect l="-1064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6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404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965915"/>
                <a:ext cx="8596668" cy="507544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Second: Determine the Symmetry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There are three types of symmetries</a:t>
                </a:r>
                <a:r>
                  <a:rPr lang="en-US" b="1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  </a:t>
                </a:r>
                <a:r>
                  <a:rPr lang="en-US" b="1" u="sng" dirty="0"/>
                  <a:t>1: Symmetry about the Pole</a:t>
                </a:r>
                <a:r>
                  <a:rPr lang="en-US" b="1" u="sng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      </a:t>
                </a:r>
                <a:r>
                  <a:rPr lang="en-US" b="1" dirty="0"/>
                  <a:t>A curve is symmetric about the pole if replacing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</m:oMath>
                </a14:m>
                <a:r>
                  <a:rPr lang="en-US" b="1" dirty="0"/>
                  <a:t> by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+</m:t>
                    </m:r>
                    <m:r>
                      <a:rPr lang="en-US" b="1" i="1"/>
                      <m:t>𝝅</m:t>
                    </m:r>
                  </m:oMath>
                </a14:m>
                <a:r>
                  <a:rPr lang="en-US" b="1" dirty="0"/>
                  <a:t> or replacing </a:t>
                </a:r>
                <a14:m>
                  <m:oMath xmlns:m="http://schemas.openxmlformats.org/officeDocument/2006/math">
                    <m:r>
                      <a:rPr lang="en-US" b="1" i="1"/>
                      <m:t>𝒓</m:t>
                    </m:r>
                  </m:oMath>
                </a14:m>
                <a:r>
                  <a:rPr lang="en-US" b="1" dirty="0"/>
                  <a:t>         </a:t>
                </a:r>
                <a14:m>
                  <m:oMath xmlns:m="http://schemas.openxmlformats.org/officeDocument/2006/math">
                    <m:r>
                      <a:rPr lang="en-US" b="1" i="1"/>
                      <m:t>       </m:t>
                    </m:r>
                    <m:r>
                      <a:rPr lang="en-US" b="1" i="1"/>
                      <m:t>𝒃𝒚</m:t>
                    </m:r>
                    <m:r>
                      <a:rPr lang="en-US" b="1" i="1"/>
                      <m:t> −</m:t>
                    </m:r>
                    <m:r>
                      <a:rPr lang="en-US" b="1" i="1"/>
                      <m:t>𝒓</m:t>
                    </m:r>
                  </m:oMath>
                </a14:m>
                <a:r>
                  <a:rPr lang="en-US" b="1" dirty="0"/>
                  <a:t> in its equation produces an equivalent equation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                                          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(r,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(- r,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or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(r,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965915"/>
                <a:ext cx="8596668" cy="5075447"/>
              </a:xfrm>
              <a:blipFill rotWithShape="0">
                <a:blip r:embed="rId2"/>
                <a:stretch>
                  <a:fillRect l="-426" t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2125014" y="4056845"/>
            <a:ext cx="3670478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25780" y="2968580"/>
            <a:ext cx="0" cy="2176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25014" y="3374266"/>
            <a:ext cx="2575775" cy="1412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5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661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23493"/>
                <a:ext cx="8596668" cy="48178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2: Symmetry about the Polar Axis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A curve is symmetric about the polar axis (initial axis) if replacing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</m:oMath>
                </a14:m>
                <a:r>
                  <a:rPr lang="en-US" b="1" dirty="0"/>
                  <a:t> by </a:t>
                </a:r>
                <a14:m>
                  <m:oMath xmlns:m="http://schemas.openxmlformats.org/officeDocument/2006/math">
                    <m:r>
                      <a:rPr lang="en-US" b="1" i="1"/>
                      <m:t>–</m:t>
                    </m:r>
                    <m:r>
                      <a:rPr lang="en-US" b="1" i="1"/>
                      <m:t>𝜽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/>
                      <m:t>    </m:t>
                    </m:r>
                    <m:r>
                      <a:rPr lang="en-US" b="1" i="1"/>
                      <m:t>𝒊𝒏</m:t>
                    </m:r>
                  </m:oMath>
                </a14:m>
                <a:r>
                  <a:rPr lang="en-US" b="1" dirty="0"/>
                  <a:t> its equation produces an equivalent equation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                                                                (r, </a:t>
                </a:r>
                <a:r>
                  <a:rPr lang="el-G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( r, - </a:t>
                </a:r>
                <a:r>
                  <a:rPr lang="el-G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23493"/>
                <a:ext cx="8596668" cy="4817869"/>
              </a:xfrm>
              <a:blipFill rotWithShape="0">
                <a:blip r:embed="rId2"/>
                <a:stretch>
                  <a:fillRect l="-567" t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3361386" y="4018209"/>
            <a:ext cx="3631842" cy="1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76541" y="2653049"/>
            <a:ext cx="51515" cy="2781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02298" y="3078051"/>
            <a:ext cx="1532587" cy="953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02298" y="4018209"/>
            <a:ext cx="1622739" cy="837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7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159099"/>
                <a:ext cx="8596668" cy="48822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3: Symmetry about the Vertical Line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𝝅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</a:t>
                </a:r>
                <a14:m>
                  <m:oMath xmlns:m="http://schemas.openxmlformats.org/officeDocument/2006/math">
                    <m:r>
                      <a:rPr lang="en-US" b="1" i="1"/>
                      <m:t>𝑨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𝒄𝒖𝒓𝒗𝒆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𝒊𝒔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𝒔𝒚𝒎𝒎𝒆𝒕𝒓𝒊𝒄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𝒂𝒃𝒐𝒖𝒕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𝒍𝒊𝒏𝒆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𝝅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</m:den>
                    </m:f>
                    <m:r>
                      <a:rPr lang="en-US" b="1" i="1"/>
                      <m:t>  </m:t>
                    </m:r>
                    <m:r>
                      <a:rPr lang="en-US" b="1" i="1"/>
                      <m:t>𝒊𝒇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𝒓𝒆𝒑𝒍𝒂𝒄𝒊𝒏𝒈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𝒃𝒚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𝝅</m:t>
                    </m:r>
                    <m:r>
                      <a:rPr lang="en-US" b="1" i="1"/>
                      <m:t>−</m:t>
                    </m:r>
                    <m:r>
                      <a:rPr lang="en-US" b="1" i="1"/>
                      <m:t>𝜽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   </m:t>
                    </m:r>
                    <m:r>
                      <a:rPr lang="en-US" b="1" i="1"/>
                      <m:t>𝒊𝒏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𝒊𝒕𝒔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𝒆𝒒𝒖𝒂𝒕𝒊𝒐𝒏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𝒑𝒓𝒐𝒅𝒖𝒄𝒆𝒔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𝒂𝒏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𝒆𝒒𝒖𝒊𝒗𝒂𝒍𝒆𝒏𝒕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𝒆𝒒𝒖𝒂𝒕𝒊𝒐𝒏</m:t>
                    </m:r>
                    <m:r>
                      <a:rPr lang="en-US" b="1" i="1"/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(r, </a:t>
                </a:r>
                <a:r>
                  <a:rPr lang="el-GR" dirty="0" smtClean="0"/>
                  <a:t>π</a:t>
                </a:r>
                <a:r>
                  <a:rPr lang="en-US" dirty="0" smtClean="0"/>
                  <a:t>-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                                  (r,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159099"/>
                <a:ext cx="8596668" cy="4882263"/>
              </a:xfrm>
              <a:blipFill rotWithShape="0">
                <a:blip r:embed="rId2"/>
                <a:stretch>
                  <a:fillRect l="-567" t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4649273" y="2859111"/>
            <a:ext cx="25758" cy="2640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49262" y="4134118"/>
            <a:ext cx="37219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49273" y="2871989"/>
            <a:ext cx="1403797" cy="1275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039413" y="2833354"/>
            <a:ext cx="1635618" cy="130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5328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120463"/>
                <a:ext cx="8596668" cy="49209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Third: Determine the Intersection Points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1: The Intersection Points with the Polar Axis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To find the intersection points with the polar axis put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𝟎</m:t>
                    </m:r>
                  </m:oMath>
                </a14:m>
                <a:r>
                  <a:rPr lang="en-US" b="1" dirty="0"/>
                  <a:t>  &amp;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𝝅</m:t>
                    </m:r>
                  </m:oMath>
                </a14:m>
                <a:r>
                  <a:rPr lang="en-US" b="1" dirty="0"/>
                  <a:t>  in the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 </a:t>
                </a:r>
                <a14:m>
                  <m:oMath xmlns:m="http://schemas.openxmlformats.org/officeDocument/2006/math">
                    <m:r>
                      <a:rPr lang="en-US" b="1" i="1"/>
                      <m:t>𝒆𝒒𝒖𝒂𝒕𝒊𝒐𝒏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𝒐𝒇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𝒄𝒖𝒓𝒗𝒆</m:t>
                    </m:r>
                  </m:oMath>
                </a14:m>
                <a:r>
                  <a:rPr lang="en-US" b="1" dirty="0"/>
                  <a:t>, then find </a:t>
                </a:r>
                <a14:m>
                  <m:oMath xmlns:m="http://schemas.openxmlformats.org/officeDocument/2006/math">
                    <m:r>
                      <a:rPr lang="en-US" b="1" i="1"/>
                      <m:t>𝒓</m:t>
                    </m:r>
                    <m:r>
                      <a:rPr lang="en-US" b="1" i="1"/>
                      <m:t> .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 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2: The Intersection Points with the Vertical Line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To find the intersection points with the </a:t>
                </a:r>
                <a14:m>
                  <m:oMath xmlns:m="http://schemas.openxmlformats.org/officeDocument/2006/math">
                    <m:r>
                      <a:rPr lang="en-US" b="1" i="1"/>
                      <m:t>𝒍𝒊𝒏𝒆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𝝅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 , put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𝝅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</m:den>
                    </m:f>
                    <m:r>
                      <a:rPr lang="en-US" b="1" i="1"/>
                      <m:t>  &amp;  </m:t>
                    </m:r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𝟑</m:t>
                        </m:r>
                        <m:r>
                          <a:rPr lang="en-US" b="1" i="1"/>
                          <m:t>𝝅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 in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</a:t>
                </a:r>
                <a14:m>
                  <m:oMath xmlns:m="http://schemas.openxmlformats.org/officeDocument/2006/math"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𝒆𝒒𝒖𝒂𝒕𝒊𝒐𝒏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𝒐𝒇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𝒄𝒖𝒓𝒗𝒆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/>
                      <m:t>𝒕𝒉𝒆𝒏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𝒇𝒊𝒏𝒅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𝒓</m:t>
                    </m:r>
                  </m:oMath>
                </a14:m>
                <a:r>
                  <a:rPr lang="en-US" b="1" dirty="0"/>
                  <a:t> 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 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120463"/>
                <a:ext cx="8596668" cy="4920900"/>
              </a:xfrm>
              <a:blipFill rotWithShape="0">
                <a:blip r:embed="rId2"/>
                <a:stretch>
                  <a:fillRect l="-567" t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0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171977"/>
                <a:ext cx="8596668" cy="48693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Forth: Determine Increasing and Decreasing Intervals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The curve of the function </a:t>
                </a:r>
                <a14:m>
                  <m:oMath xmlns:m="http://schemas.openxmlformats.org/officeDocument/2006/math">
                    <m:r>
                      <a:rPr lang="en-US" b="1" i="1"/>
                      <m:t>𝒓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𝒇</m:t>
                    </m:r>
                    <m:r>
                      <a:rPr lang="en-US" b="1" i="1"/>
                      <m:t>(</m:t>
                    </m:r>
                    <m:r>
                      <a:rPr lang="en-US" b="1" i="1"/>
                      <m:t>𝜽</m:t>
                    </m:r>
                    <m:r>
                      <a:rPr lang="en-US" b="1" i="1"/>
                      <m:t>)</m:t>
                    </m:r>
                  </m:oMath>
                </a14:m>
                <a:r>
                  <a:rPr lang="en-US" b="1" dirty="0"/>
                  <a:t> is </a:t>
                </a:r>
                <a:r>
                  <a:rPr lang="en-US" b="1" u="sng" dirty="0"/>
                  <a:t>increasing</a:t>
                </a:r>
                <a:r>
                  <a:rPr lang="en-US" b="1" dirty="0"/>
                  <a:t>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𝒅𝒓</m:t>
                        </m:r>
                      </m:num>
                      <m:den>
                        <m:r>
                          <a:rPr lang="en-US" b="1" i="1"/>
                          <m:t>𝒅</m:t>
                        </m:r>
                        <m:r>
                          <a:rPr lang="en-US" b="1" i="1"/>
                          <m:t>𝜽</m:t>
                        </m:r>
                      </m:den>
                    </m:f>
                    <m:r>
                      <a:rPr lang="en-US" b="1" i="1"/>
                      <m:t> &gt;</m:t>
                    </m:r>
                    <m:r>
                      <a:rPr lang="en-US" b="1" i="1"/>
                      <m:t>𝟎</m:t>
                    </m:r>
                    <m:r>
                      <a:rPr lang="en-US" b="1" i="1"/>
                      <m:t>  </m:t>
                    </m:r>
                  </m:oMath>
                </a14:m>
                <a:r>
                  <a:rPr lang="en-US" b="1" dirty="0"/>
                  <a:t>and it is </a:t>
                </a:r>
                <a:r>
                  <a:rPr lang="en-US" b="1" u="sng" dirty="0"/>
                  <a:t>decreasing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b="1" i="1"/>
                      <m:t>𝒊𝒇</m:t>
                    </m:r>
                  </m:oMath>
                </a14:m>
                <a:r>
                  <a:rPr lang="en-US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𝒅𝒓</m:t>
                        </m:r>
                      </m:num>
                      <m:den>
                        <m:r>
                          <a:rPr lang="en-US" b="1" i="1"/>
                          <m:t>𝒅</m:t>
                        </m:r>
                        <m:r>
                          <a:rPr lang="en-US" b="1" i="1"/>
                          <m:t>𝜽</m:t>
                        </m:r>
                      </m:den>
                    </m:f>
                    <m:r>
                      <a:rPr lang="en-US" b="1" i="1"/>
                      <m:t> &lt;</m:t>
                    </m:r>
                    <m:r>
                      <a:rPr lang="en-US" b="1" i="1"/>
                      <m:t>𝟎</m:t>
                    </m:r>
                    <m:r>
                      <a:rPr lang="en-US" b="1" i="1"/>
                      <m:t> 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 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Fifth: Determine Further Points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We can select further points in the domain of the function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Sixth: Graphing the Curve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/>
                      <m:t>     </m:t>
                    </m:r>
                    <m:r>
                      <a:rPr lang="en-US" b="1" i="1"/>
                      <m:t>𝑷𝒍𝒐𝒕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𝒐𝒃𝒕𝒂𝒊𝒏𝒆𝒅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𝒑𝒐𝒊𝒏𝒕𝒔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𝒙𝒚</m:t>
                    </m:r>
                    <m:r>
                      <a:rPr lang="en-US" b="1" i="1"/>
                      <m:t>− </m:t>
                    </m:r>
                    <m:r>
                      <a:rPr lang="en-US" b="1" i="1"/>
                      <m:t>𝒑𝒍𝒂𝒏𝒆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𝒂𝒏𝒅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𝒅𝒓𝒂𝒘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𝒕𝒉𝒆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𝒈𝒊𝒗𝒆𝒏</m:t>
                    </m:r>
                    <m:r>
                      <a:rPr lang="en-US" b="1" i="1"/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 </a:t>
                </a:r>
                <a14:m>
                  <m:oMath xmlns:m="http://schemas.openxmlformats.org/officeDocument/2006/math">
                    <m:r>
                      <a:rPr lang="en-US" b="1" i="1"/>
                      <m:t>𝒄𝒖𝒓𝒗𝒆</m:t>
                    </m:r>
                  </m:oMath>
                </a14:m>
                <a:r>
                  <a:rPr lang="en-US" b="1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171977"/>
                <a:ext cx="8596668" cy="4869385"/>
              </a:xfrm>
              <a:blipFill rotWithShape="0">
                <a:blip r:embed="rId2"/>
                <a:stretch>
                  <a:fillRect l="-567" t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8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60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940159"/>
                <a:ext cx="8596668" cy="51012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b="1" u="sng" dirty="0"/>
                  <a:t>Example (4):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Graph the curve </a:t>
                </a:r>
                <a14:m>
                  <m:oMath xmlns:m="http://schemas.openxmlformats.org/officeDocument/2006/math">
                    <m:r>
                      <a:rPr lang="en-US" b="1" i="1"/>
                      <m:t>𝒓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𝒂</m:t>
                    </m:r>
                    <m:r>
                      <a:rPr lang="en-US" b="1" i="1"/>
                      <m:t>(</m:t>
                    </m:r>
                    <m:r>
                      <a:rPr lang="en-US" b="1" i="1"/>
                      <m:t>𝟏</m:t>
                    </m:r>
                    <m:r>
                      <a:rPr lang="en-US" b="1" i="1"/>
                      <m:t>+</m:t>
                    </m:r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𝐜𝐨𝐬</m:t>
                        </m:r>
                      </m:fName>
                      <m:e>
                        <m:r>
                          <a:rPr lang="en-US" b="1" i="1"/>
                          <m:t>𝜽</m:t>
                        </m:r>
                        <m:r>
                          <a:rPr lang="en-US" b="1" i="1"/>
                          <m:t>) , </m:t>
                        </m:r>
                        <m:r>
                          <a:rPr lang="en-US" b="1" i="1"/>
                          <m:t>𝒂</m:t>
                        </m:r>
                        <m:r>
                          <a:rPr lang="en-US" b="1" i="1"/>
                          <m:t>&gt;</m:t>
                        </m:r>
                        <m:r>
                          <a:rPr lang="en-US" b="1" i="1"/>
                          <m:t>𝟎</m:t>
                        </m:r>
                      </m:e>
                    </m:func>
                  </m:oMath>
                </a14:m>
                <a:r>
                  <a:rPr lang="en-US" b="1" dirty="0"/>
                  <a:t> (constant).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Solution:</a:t>
                </a:r>
                <a:endParaRPr lang="en-US" dirty="0"/>
              </a:p>
              <a:p>
                <a:pPr marL="0" indent="0">
                  <a:buNone/>
                </a:pPr>
                <a:r>
                  <a:rPr lang="ar-SA" b="1" u="sng" dirty="0"/>
                  <a:t>1</a:t>
                </a:r>
                <a:r>
                  <a:rPr lang="en-US" b="1" u="sng" dirty="0"/>
                  <a:t>: The Domain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       </m:t>
                    </m:r>
                    <m:r>
                      <a:rPr lang="en-US" b="1" i="1"/>
                      <m:t>𝟎</m:t>
                    </m:r>
                    <m:r>
                      <a:rPr lang="en-US" b="1" i="1"/>
                      <m:t>≤</m:t>
                    </m:r>
                    <m:r>
                      <a:rPr lang="en-US" b="1" i="1"/>
                      <m:t>𝜽</m:t>
                    </m:r>
                    <m:r>
                      <a:rPr lang="en-US" b="1" i="1"/>
                      <m:t>≤</m:t>
                    </m:r>
                    <m:r>
                      <a:rPr lang="en-US" b="1" i="1"/>
                      <m:t>𝟐</m:t>
                    </m:r>
                    <m:r>
                      <a:rPr lang="en-US" b="1" i="1"/>
                      <m:t>𝝅</m:t>
                    </m:r>
                    <m:r>
                      <a:rPr lang="en-US" b="1" i="1"/>
                      <m:t> 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Since  </a:t>
                </a:r>
                <a14:m>
                  <m:oMath xmlns:m="http://schemas.openxmlformats.org/officeDocument/2006/math">
                    <m:r>
                      <a:rPr lang="en-US" b="1" i="1"/>
                      <m:t>−</m:t>
                    </m:r>
                    <m:r>
                      <a:rPr lang="en-US" b="1" i="1"/>
                      <m:t>𝟏</m:t>
                    </m:r>
                    <m:r>
                      <a:rPr lang="en-US" b="1" i="1"/>
                      <m:t>≤</m:t>
                    </m:r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𝐜𝐨𝐬</m:t>
                        </m:r>
                      </m:fName>
                      <m:e>
                        <m:r>
                          <a:rPr lang="en-US" b="1" i="1"/>
                          <m:t>𝜽</m:t>
                        </m:r>
                        <m:r>
                          <a:rPr lang="en-US" b="1" i="1"/>
                          <m:t>≤</m:t>
                        </m:r>
                        <m:r>
                          <a:rPr lang="en-US" b="1" i="1"/>
                          <m:t>𝟏</m:t>
                        </m:r>
                        <m:r>
                          <a:rPr lang="en-US" b="1" i="1"/>
                          <m:t> → </m:t>
                        </m:r>
                        <m:r>
                          <a:rPr lang="en-US" b="1" i="1"/>
                          <m:t>𝟏</m:t>
                        </m:r>
                        <m:r>
                          <a:rPr lang="en-US" b="1" i="1"/>
                          <m:t>−</m:t>
                        </m:r>
                        <m:r>
                          <a:rPr lang="en-US" b="1" i="1"/>
                          <m:t>𝟏</m:t>
                        </m:r>
                        <m:r>
                          <a:rPr lang="en-US" b="1" i="1"/>
                          <m:t>≤</m:t>
                        </m:r>
                        <m:r>
                          <a:rPr lang="en-US" b="1" i="1"/>
                          <m:t>𝟏</m:t>
                        </m:r>
                        <m:r>
                          <a:rPr lang="en-US" b="1" i="1"/>
                          <m:t>+</m:t>
                        </m:r>
                        <m:func>
                          <m:funcPr>
                            <m:ctrlPr>
                              <a:rPr lang="en-US" b="1" i="1"/>
                            </m:ctrlPr>
                          </m:funcPr>
                          <m:fName>
                            <m:r>
                              <a:rPr lang="en-US" b="1" i="1"/>
                              <m:t>𝐜𝐨𝐬</m:t>
                            </m:r>
                          </m:fName>
                          <m:e>
                            <m:r>
                              <a:rPr lang="en-US" b="1" i="1"/>
                              <m:t>𝜽</m:t>
                            </m:r>
                            <m:r>
                              <a:rPr lang="en-US" b="1" i="1"/>
                              <m:t>≤</m:t>
                            </m:r>
                            <m:r>
                              <a:rPr lang="en-US" b="1" i="1"/>
                              <m:t>𝟏</m:t>
                            </m:r>
                            <m:r>
                              <a:rPr lang="en-US" b="1" i="1"/>
                              <m:t>+</m:t>
                            </m:r>
                            <m:r>
                              <a:rPr lang="en-US" b="1" i="1"/>
                              <m:t>𝟏</m:t>
                            </m:r>
                            <m:r>
                              <a:rPr lang="en-US" b="1" i="1"/>
                              <m:t> →</m:t>
                            </m:r>
                            <m:r>
                              <a:rPr lang="en-US" b="1" i="1"/>
                              <m:t>𝟎</m:t>
                            </m:r>
                            <m:r>
                              <a:rPr lang="en-US" b="1" i="1"/>
                              <m:t>≤</m:t>
                            </m:r>
                          </m:e>
                        </m:func>
                      </m:e>
                    </m:func>
                    <m:r>
                      <a:rPr lang="en-US" b="1" i="1"/>
                      <m:t>𝟏</m:t>
                    </m:r>
                    <m:r>
                      <a:rPr lang="en-US" b="1" i="1"/>
                      <m:t>+</m:t>
                    </m:r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𝐜𝐨𝐬</m:t>
                        </m:r>
                      </m:fName>
                      <m:e>
                        <m:r>
                          <a:rPr lang="en-US" b="1" i="1"/>
                          <m:t>𝜽</m:t>
                        </m:r>
                        <m:r>
                          <a:rPr lang="en-US" b="1" i="1"/>
                          <m:t>≤</m:t>
                        </m:r>
                        <m:r>
                          <a:rPr lang="en-US" b="1" i="1"/>
                          <m:t>𝟐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      </a:t>
                </a:r>
                <a14:m>
                  <m:oMath xmlns:m="http://schemas.openxmlformats.org/officeDocument/2006/math">
                    <m:r>
                      <a:rPr lang="en-US" b="1" i="1"/>
                      <m:t>→</m:t>
                    </m:r>
                    <m:r>
                      <a:rPr lang="en-US" b="1" i="1"/>
                      <m:t>𝟎</m:t>
                    </m:r>
                    <m:r>
                      <a:rPr lang="en-US" b="1" i="1"/>
                      <m:t>≤ </m:t>
                    </m:r>
                    <m:r>
                      <a:rPr lang="en-US" b="1" i="1"/>
                      <m:t>𝒂</m:t>
                    </m:r>
                    <m:r>
                      <a:rPr lang="en-US" b="1" i="1"/>
                      <m:t>(</m:t>
                    </m:r>
                    <m:r>
                      <a:rPr lang="en-US" b="1" i="1"/>
                      <m:t>𝟏</m:t>
                    </m:r>
                    <m:r>
                      <a:rPr lang="en-US" b="1" i="1"/>
                      <m:t>+</m:t>
                    </m:r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𝐜𝐨𝐬</m:t>
                        </m:r>
                      </m:fName>
                      <m:e>
                        <m:r>
                          <a:rPr lang="en-US" b="1" i="1"/>
                          <m:t>𝜽</m:t>
                        </m:r>
                        <m:r>
                          <a:rPr lang="en-US" b="1" i="1"/>
                          <m:t>) ≤</m:t>
                        </m:r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𝒂</m:t>
                        </m:r>
                        <m:r>
                          <a:rPr lang="en-US" b="1" i="1"/>
                          <m:t> →</m:t>
                        </m:r>
                        <m:r>
                          <a:rPr lang="en-US" b="1" i="1"/>
                          <m:t>𝟎</m:t>
                        </m:r>
                        <m:r>
                          <a:rPr lang="en-US" b="1" i="1"/>
                          <m:t>≤</m:t>
                        </m:r>
                        <m:r>
                          <a:rPr lang="en-US" b="1" i="1"/>
                          <m:t>𝒓</m:t>
                        </m:r>
                        <m:r>
                          <a:rPr lang="en-US" b="1" i="1"/>
                          <m:t>≤</m:t>
                        </m:r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𝒂</m:t>
                        </m:r>
                        <m:r>
                          <a:rPr lang="en-US" b="1" i="1"/>
                          <m:t> .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 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2: The Symmetry: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A: No, symmetry about the pole.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B: No, symmetry about the line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𝝅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</m:den>
                    </m:f>
                    <m:r>
                      <a:rPr lang="en-US" b="1" i="1"/>
                      <m:t> 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𝒃𝒆𝒄𝒂𝒖𝒔𝒆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𝐜𝐨𝐬</m:t>
                        </m:r>
                      </m:fName>
                      <m:e>
                        <m:r>
                          <a:rPr lang="en-US" b="1" i="1"/>
                          <m:t>(</m:t>
                        </m:r>
                        <m:r>
                          <a:rPr lang="en-US" b="1" i="1"/>
                          <m:t>𝝅</m:t>
                        </m:r>
                        <m:r>
                          <a:rPr lang="en-US" b="1" i="1"/>
                          <m:t>−</m:t>
                        </m:r>
                        <m:r>
                          <a:rPr lang="en-US" b="1" i="1"/>
                          <m:t>𝜽</m:t>
                        </m:r>
                        <m:r>
                          <a:rPr lang="en-US" b="1" i="1"/>
                          <m:t>)≠</m:t>
                        </m:r>
                        <m:func>
                          <m:funcPr>
                            <m:ctrlPr>
                              <a:rPr lang="en-US" b="1" i="1"/>
                            </m:ctrlPr>
                          </m:funcPr>
                          <m:fName>
                            <m:r>
                              <a:rPr lang="en-US" b="1" i="1"/>
                              <m:t>𝐜𝐨𝐬</m:t>
                            </m:r>
                          </m:fName>
                          <m:e>
                            <m:r>
                              <a:rPr lang="en-US" b="1" i="1"/>
                              <m:t>𝜽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b="1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C: The curve is symmetric about the polar axis 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b="1" i="1"/>
                            </m:ctrlPr>
                          </m:dPr>
                          <m:e>
                            <m:r>
                              <a:rPr lang="en-US" b="1" i="1"/>
                              <m:t>−</m:t>
                            </m:r>
                            <m:r>
                              <a:rPr lang="en-US" b="1" i="1"/>
                              <m:t>𝜽</m:t>
                            </m:r>
                          </m:e>
                        </m:d>
                        <m:r>
                          <a:rPr lang="en-US" b="1" i="1"/>
                          <m:t>=</m:t>
                        </m:r>
                        <m:func>
                          <m:funcPr>
                            <m:ctrlPr>
                              <a:rPr lang="en-US" b="1" i="1"/>
                            </m:ctrlPr>
                          </m:funcPr>
                          <m:fName>
                            <m:r>
                              <a:rPr lang="en-US" b="1" i="1"/>
                              <m:t>𝐜𝐨𝐬</m:t>
                            </m:r>
                          </m:fName>
                          <m:e>
                            <m:r>
                              <a:rPr lang="en-US" b="1" i="1"/>
                              <m:t>𝜽</m:t>
                            </m:r>
                            <m:r>
                              <a:rPr lang="en-US" b="1" i="1"/>
                              <m:t> .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 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940159"/>
                <a:ext cx="8596668" cy="5101204"/>
              </a:xfrm>
              <a:blipFill rotWithShape="0">
                <a:blip r:embed="rId2"/>
                <a:stretch>
                  <a:fillRect l="-567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1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888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991673"/>
                <a:ext cx="8596668" cy="504968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3: The Intersection Points: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u="sng" dirty="0"/>
                  <a:t>A: With the Polar Axis: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Let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𝟎</m:t>
                    </m:r>
                    <m:r>
                      <a:rPr lang="en-US" b="1" i="1"/>
                      <m:t> →</m:t>
                    </m:r>
                    <m:r>
                      <a:rPr lang="en-US" b="1" i="1"/>
                      <m:t>𝒓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𝟐</m:t>
                    </m:r>
                    <m:r>
                      <a:rPr lang="en-US" b="1" i="1"/>
                      <m:t>𝒂</m:t>
                    </m:r>
                    <m:r>
                      <a:rPr lang="en-US" b="1" i="1"/>
                      <m:t> →</m:t>
                    </m:r>
                    <m:r>
                      <a:rPr lang="en-US" b="1" i="1"/>
                      <m:t>𝑻𝒉𝒆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𝒊𝒏𝒕𝒆𝒓𝒔𝒆𝒄𝒕𝒊𝒐𝒏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𝒑𝒐𝒊𝒏𝒕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𝒊𝒔</m:t>
                    </m:r>
                    <m:r>
                      <a:rPr lang="en-US" b="1" i="1"/>
                      <m:t> </m:t>
                    </m:r>
                    <m:d>
                      <m:dPr>
                        <m:ctrlPr>
                          <a:rPr lang="en-US" b="1" i="1"/>
                        </m:ctrlPr>
                      </m:dPr>
                      <m:e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𝒂</m:t>
                        </m:r>
                        <m:r>
                          <a:rPr lang="en-US" b="1" i="1"/>
                          <m:t>,</m:t>
                        </m:r>
                        <m:r>
                          <a:rPr lang="en-US" b="1" i="1"/>
                          <m:t>𝟎</m:t>
                        </m:r>
                      </m:e>
                    </m:d>
                    <m:r>
                      <a:rPr lang="en-US" b="1" i="1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Let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𝝅</m:t>
                    </m:r>
                    <m:r>
                      <a:rPr lang="en-US" b="1" i="1"/>
                      <m:t> →</m:t>
                    </m:r>
                    <m:r>
                      <a:rPr lang="en-US" b="1" i="1"/>
                      <m:t>𝒓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𝟎</m:t>
                    </m:r>
                    <m:r>
                      <a:rPr lang="en-US" b="1" i="1"/>
                      <m:t> →</m:t>
                    </m:r>
                    <m:r>
                      <a:rPr lang="en-US" b="1" i="1"/>
                      <m:t>𝑻𝒉𝒆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𝒊𝒏𝒕𝒆𝒓𝒔𝒆𝒄𝒕𝒊𝒐𝒏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𝒑𝒐𝒊𝒏𝒕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𝒊𝒔</m:t>
                    </m:r>
                    <m:r>
                      <a:rPr lang="en-US" b="1" i="1"/>
                      <m:t> </m:t>
                    </m:r>
                    <m:d>
                      <m:dPr>
                        <m:ctrlPr>
                          <a:rPr lang="en-US" b="1" i="1"/>
                        </m:ctrlPr>
                      </m:dPr>
                      <m:e>
                        <m:r>
                          <a:rPr lang="en-US" b="1" i="1"/>
                          <m:t>𝟎</m:t>
                        </m:r>
                        <m:r>
                          <a:rPr lang="en-US" b="1" i="1"/>
                          <m:t>,</m:t>
                        </m:r>
                        <m:r>
                          <a:rPr lang="en-US" b="1" i="1"/>
                          <m:t>𝝅</m:t>
                        </m:r>
                      </m:e>
                    </m:d>
                    <m:r>
                      <a:rPr lang="en-US" b="1" i="1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  B: With the Line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𝝅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</m:den>
                    </m:f>
                    <m:r>
                      <a:rPr lang="en-US" b="1" i="1"/>
                      <m:t> :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Let </a:t>
                </a:r>
                <a14:m>
                  <m:oMath xmlns:m="http://schemas.openxmlformats.org/officeDocument/2006/math">
                    <m:r>
                      <a:rPr lang="en-US" b="1" i="1"/>
                      <m:t>𝜽</m:t>
                    </m:r>
                    <m:r>
                      <a:rPr lang="en-US" b="1" i="1"/>
                      <m:t>=</m:t>
                    </m:r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𝝅</m:t>
                        </m:r>
                      </m:num>
                      <m:den>
                        <m:r>
                          <a:rPr lang="en-US" b="1" i="1"/>
                          <m:t>𝟐</m:t>
                        </m:r>
                      </m:den>
                    </m:f>
                    <m:r>
                      <a:rPr lang="en-US" b="1" i="1"/>
                      <m:t> →</m:t>
                    </m:r>
                    <m:r>
                      <a:rPr lang="en-US" b="1" i="1"/>
                      <m:t>𝒓</m:t>
                    </m:r>
                    <m:r>
                      <a:rPr lang="en-US" b="1" i="1"/>
                      <m:t>=</m:t>
                    </m:r>
                    <m:r>
                      <a:rPr lang="en-US" b="1" i="1"/>
                      <m:t>𝒂</m:t>
                    </m:r>
                    <m:r>
                      <a:rPr lang="en-US" b="1" i="1"/>
                      <m:t> →</m:t>
                    </m:r>
                    <m:r>
                      <a:rPr lang="en-US" b="1" i="1"/>
                      <m:t>𝑻𝒉𝒆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𝒊𝒏𝒕𝒆𝒓𝒔𝒆𝒄𝒕𝒊𝒐𝒏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𝒑𝒐𝒊𝒏𝒕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𝒊𝒔</m:t>
                    </m:r>
                    <m:r>
                      <a:rPr lang="en-US" b="1" i="1"/>
                      <m:t> </m:t>
                    </m:r>
                    <m:d>
                      <m:dPr>
                        <m:ctrlPr>
                          <a:rPr lang="en-US" b="1" i="1"/>
                        </m:ctrlPr>
                      </m:dPr>
                      <m:e>
                        <m:r>
                          <a:rPr lang="en-US" b="1" i="1"/>
                          <m:t>𝒂</m:t>
                        </m:r>
                        <m:r>
                          <a:rPr lang="en-US" b="1" i="1"/>
                          <m:t>, </m:t>
                        </m:r>
                        <m:f>
                          <m:fPr>
                            <m:ctrlPr>
                              <a:rPr lang="en-US" b="1" i="1"/>
                            </m:ctrlPr>
                          </m:fPr>
                          <m:num>
                            <m:r>
                              <a:rPr lang="en-US" b="1" i="1"/>
                              <m:t>𝝅</m:t>
                            </m:r>
                          </m:num>
                          <m:den>
                            <m:r>
                              <a:rPr lang="en-US" b="1" i="1"/>
                              <m:t>𝟐</m:t>
                            </m:r>
                          </m:den>
                        </m:f>
                      </m:e>
                    </m:d>
                    <m:r>
                      <a:rPr lang="en-US" b="1" i="1"/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u="sng" dirty="0"/>
                  <a:t>4: Increasing and Decreasing: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We know that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𝒅𝒓</m:t>
                        </m:r>
                      </m:num>
                      <m:den>
                        <m:r>
                          <a:rPr lang="en-US" b="1" i="1"/>
                          <m:t>𝒅</m:t>
                        </m:r>
                        <m:r>
                          <a:rPr lang="en-US" b="1" i="1"/>
                          <m:t>𝜽</m:t>
                        </m:r>
                      </m:den>
                    </m:f>
                    <m:r>
                      <a:rPr lang="en-US" b="1" i="1"/>
                      <m:t>= −</m:t>
                    </m:r>
                    <m:r>
                      <a:rPr lang="en-US" b="1" i="1"/>
                      <m:t>𝒂</m:t>
                    </m:r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𝐬𝐢𝐧</m:t>
                        </m:r>
                      </m:fName>
                      <m:e>
                        <m:r>
                          <a:rPr lang="en-US" b="1" i="1"/>
                          <m:t>𝜽</m:t>
                        </m:r>
                      </m:e>
                    </m:func>
                  </m:oMath>
                </a14:m>
                <a:r>
                  <a:rPr lang="en-US" b="1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A: </a:t>
                </a:r>
                <a14:m>
                  <m:oMath xmlns:m="http://schemas.openxmlformats.org/officeDocument/2006/math">
                    <m:r>
                      <a:rPr lang="en-US" b="1" i="1"/>
                      <m:t>𝑺𝒊𝒏𝒄𝒆</m:t>
                    </m:r>
                    <m:r>
                      <a:rPr lang="en-US" b="1" i="1"/>
                      <m:t> </m:t>
                    </m:r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𝒔𝒊𝒏</m:t>
                        </m:r>
                      </m:fName>
                      <m:e>
                        <m:r>
                          <a:rPr lang="en-US" b="1" i="1"/>
                          <m:t>𝜽</m:t>
                        </m:r>
                        <m:r>
                          <a:rPr lang="en-US" b="1" i="1"/>
                          <m:t> &gt;</m:t>
                        </m:r>
                        <m:r>
                          <a:rPr lang="en-US" b="1" i="1"/>
                          <m:t>𝟎</m:t>
                        </m:r>
                      </m:e>
                    </m:func>
                    <m:r>
                      <a:rPr lang="en-US" b="1" i="1"/>
                      <m:t> </m:t>
                    </m:r>
                    <m:r>
                      <a:rPr lang="en-US" b="1" i="1"/>
                      <m:t>𝒊𝒏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𝟏</m:t>
                    </m:r>
                    <m:r>
                      <a:rPr lang="en-US" b="1" i="1" baseline="30000"/>
                      <m:t>𝒔𝒕</m:t>
                    </m:r>
                    <m:r>
                      <a:rPr lang="en-US" b="1" i="1"/>
                      <m:t>  </m:t>
                    </m:r>
                    <m:r>
                      <a:rPr lang="en-US" b="1" i="1"/>
                      <m:t>𝒂𝒏𝒅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𝟐</m:t>
                    </m:r>
                    <m:r>
                      <a:rPr lang="en-US" b="1" i="1" baseline="30000"/>
                      <m:t>𝒏𝒅</m:t>
                    </m:r>
                    <m:r>
                      <a:rPr lang="en-US" b="1" i="1"/>
                      <m:t>  </m:t>
                    </m:r>
                    <m:r>
                      <a:rPr lang="en-US" b="1" i="1"/>
                      <m:t>𝒒𝒖𝒂𝒅𝒓𝒂𝒏𝒕𝒔</m:t>
                    </m:r>
                  </m:oMath>
                </a14:m>
                <a:r>
                  <a:rPr lang="en-US" b="1" dirty="0"/>
                  <a:t> →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/>
                        <m:t>  </m:t>
                      </m:r>
                      <m:f>
                        <m:fPr>
                          <m:ctrlPr>
                            <a:rPr lang="en-US" b="1" i="1"/>
                          </m:ctrlPr>
                        </m:fPr>
                        <m:num>
                          <m:r>
                            <a:rPr lang="en-US" b="1" i="1"/>
                            <m:t>𝒅𝒓</m:t>
                          </m:r>
                        </m:num>
                        <m:den>
                          <m:r>
                            <a:rPr lang="en-US" b="1" i="1"/>
                            <m:t>𝒅</m:t>
                          </m:r>
                          <m:r>
                            <a:rPr lang="en-US" b="1" i="1"/>
                            <m:t>𝜽</m:t>
                          </m:r>
                        </m:den>
                      </m:f>
                      <m:r>
                        <a:rPr lang="en-US" b="1" i="1"/>
                        <m:t>&lt;</m:t>
                      </m:r>
                      <m:r>
                        <a:rPr lang="en-US" b="1" i="1"/>
                        <m:t>𝟎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𝒊𝒏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𝒕𝒉𝒆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𝟏</m:t>
                      </m:r>
                      <m:r>
                        <a:rPr lang="en-US" b="1" i="1" baseline="30000"/>
                        <m:t>𝒔𝒕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𝒂𝒏𝒅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𝟐</m:t>
                      </m:r>
                      <m:r>
                        <a:rPr lang="en-US" b="1" i="1" baseline="30000"/>
                        <m:t>𝒏𝒅</m:t>
                      </m:r>
                      <m:r>
                        <a:rPr lang="en-US" b="1" i="1"/>
                        <m:t> </m:t>
                      </m:r>
                      <m:r>
                        <a:rPr lang="en-US" b="1" i="1"/>
                        <m:t>𝒒𝒖𝒂𝒅𝒓𝒂𝒏𝒕𝒔</m:t>
                      </m:r>
                      <m:r>
                        <a:rPr lang="en-US" b="1" i="1"/>
                        <m:t> →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b="1" i="1"/>
                      <m:t>𝑻𝒉𝒆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𝒄𝒖𝒓𝒗𝒆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𝒊𝒔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𝒅𝒆𝒄𝒓𝒆𝒂𝒔𝒊𝒏𝒈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𝟏</m:t>
                    </m:r>
                    <m:r>
                      <a:rPr lang="en-US" b="1" i="1"/>
                      <m:t>𝒔𝒕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𝒂𝒏𝒅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𝟐</m:t>
                    </m:r>
                    <m:r>
                      <a:rPr lang="en-US" b="1" i="1"/>
                      <m:t>𝒏𝒅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𝒒𝒖𝒂𝒅𝒓𝒂𝒏𝒕𝒔</m:t>
                    </m:r>
                    <m:r>
                      <a:rPr lang="en-US" b="1" i="1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B: </a:t>
                </a:r>
                <a14:m>
                  <m:oMath xmlns:m="http://schemas.openxmlformats.org/officeDocument/2006/math">
                    <m:r>
                      <a:rPr lang="en-US" b="1" i="1"/>
                      <m:t>𝑺𝒊𝒏𝒄𝒆</m:t>
                    </m:r>
                    <m:r>
                      <a:rPr lang="en-US" b="1" i="1"/>
                      <m:t> </m:t>
                    </m:r>
                    <m:func>
                      <m:funcPr>
                        <m:ctrlPr>
                          <a:rPr lang="en-US" b="1" i="1"/>
                        </m:ctrlPr>
                      </m:funcPr>
                      <m:fName>
                        <m:r>
                          <a:rPr lang="en-US" b="1" i="1"/>
                          <m:t>𝒔𝒊𝒏</m:t>
                        </m:r>
                      </m:fName>
                      <m:e>
                        <m:r>
                          <a:rPr lang="en-US" b="1" i="1"/>
                          <m:t>𝜽</m:t>
                        </m:r>
                        <m:r>
                          <a:rPr lang="en-US" b="1" i="1"/>
                          <m:t> &lt;</m:t>
                        </m:r>
                        <m:r>
                          <a:rPr lang="en-US" b="1" i="1"/>
                          <m:t>𝟎</m:t>
                        </m:r>
                      </m:e>
                    </m:func>
                    <m:r>
                      <a:rPr lang="en-US" b="1" i="1"/>
                      <m:t> </m:t>
                    </m:r>
                    <m:r>
                      <a:rPr lang="en-US" b="1" i="1"/>
                      <m:t>𝒊𝒏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𝟑</m:t>
                    </m:r>
                    <m:r>
                      <a:rPr lang="en-US" b="1" i="1"/>
                      <m:t>𝒓𝒅</m:t>
                    </m:r>
                    <m:r>
                      <a:rPr lang="en-US" b="1" i="1"/>
                      <m:t>  </m:t>
                    </m:r>
                    <m:r>
                      <a:rPr lang="en-US" b="1" i="1"/>
                      <m:t>𝒂𝒏𝒅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𝟒</m:t>
                    </m:r>
                    <m:r>
                      <a:rPr lang="en-US" b="1" i="1"/>
                      <m:t>𝒕𝒉</m:t>
                    </m:r>
                    <m:r>
                      <a:rPr lang="en-US" b="1" i="1"/>
                      <m:t>  </m:t>
                    </m:r>
                    <m:r>
                      <a:rPr lang="en-US" b="1" i="1"/>
                      <m:t>𝒒𝒖𝒂𝒅𝒓𝒂𝒏𝒕𝒔</m:t>
                    </m:r>
                    <m:r>
                      <a:rPr lang="en-US" b="1" i="1"/>
                      <m:t> →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/>
                        </m:ctrlPr>
                      </m:fPr>
                      <m:num>
                        <m:r>
                          <a:rPr lang="en-US" b="1" i="1"/>
                          <m:t>𝒅𝒓</m:t>
                        </m:r>
                      </m:num>
                      <m:den>
                        <m:r>
                          <a:rPr lang="en-US" b="1" i="1"/>
                          <m:t>𝒅</m:t>
                        </m:r>
                        <m:r>
                          <a:rPr lang="en-US" b="1" i="1"/>
                          <m:t>𝜽</m:t>
                        </m:r>
                      </m:den>
                    </m:f>
                    <m:r>
                      <a:rPr lang="en-US" b="1" i="1"/>
                      <m:t>&gt;</m:t>
                    </m:r>
                    <m:r>
                      <a:rPr lang="en-US" b="1" i="1"/>
                      <m:t>𝟎</m:t>
                    </m:r>
                    <m:r>
                      <a:rPr lang="en-US" b="1" i="1"/>
                      <m:t>  </m:t>
                    </m:r>
                    <m:r>
                      <a:rPr lang="en-US" b="1" i="1"/>
                      <m:t>𝒊𝒏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𝟑</m:t>
                    </m:r>
                    <m:r>
                      <a:rPr lang="en-US" b="1" i="1"/>
                      <m:t>𝒓𝒅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𝒂𝒏𝒅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𝟒</m:t>
                    </m:r>
                    <m:r>
                      <a:rPr lang="en-US" b="1" i="1"/>
                      <m:t>𝒕𝒉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𝒒𝒖𝒂𝒅𝒓𝒂𝒏𝒕𝒔</m:t>
                    </m:r>
                    <m:r>
                      <a:rPr lang="en-US" b="1" i="1"/>
                      <m:t> 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14:m>
                  <m:oMath xmlns:m="http://schemas.openxmlformats.org/officeDocument/2006/math">
                    <m:r>
                      <a:rPr lang="en-US" b="1" i="1"/>
                      <m:t>𝑻𝒉𝒆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𝒄𝒖𝒓𝒗𝒆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𝒊𝒔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𝒊𝒏𝒄𝒓𝒆𝒂𝒔𝒊𝒏𝒈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𝒊𝒏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𝒕𝒉𝒆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𝟑</m:t>
                    </m:r>
                    <m:r>
                      <a:rPr lang="en-US" b="1" i="1"/>
                      <m:t>𝒓𝒅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𝒂𝒏𝒅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𝟒</m:t>
                    </m:r>
                    <m:r>
                      <a:rPr lang="en-US" b="1" i="1"/>
                      <m:t>𝒕𝒉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𝒒𝒖𝒂𝒅𝒓𝒂𝒏𝒕𝒔</m:t>
                    </m:r>
                    <m:r>
                      <a:rPr lang="en-US" b="1" i="1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 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991673"/>
                <a:ext cx="8596668" cy="5049689"/>
              </a:xfrm>
              <a:blipFill rotWithShape="0">
                <a:blip r:embed="rId2"/>
                <a:stretch>
                  <a:fillRect l="-71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8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468</Words>
  <Application>Microsoft Office PowerPoint</Application>
  <PresentationFormat>Widescreen</PresentationFormat>
  <Paragraphs>171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Tahoma</vt:lpstr>
      <vt:lpstr>Times New Roman</vt:lpstr>
      <vt:lpstr>Trebuchet MS</vt:lpstr>
      <vt:lpstr>Wingdings 3</vt:lpstr>
      <vt:lpstr>Facet</vt:lpstr>
      <vt:lpstr>Advanced Calculus Second Class Polar Coordinates By Dr. Jawad Mahmoud Jassim Dept. of Math. College of Education for Pure Sciences University of Basrah Iraq</vt:lpstr>
      <vt:lpstr>3: Graphing Polar Coordinates Curves: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Calculus Second Class Polar Coordinates By Dr. Jawad Mahmoud Jassim Dept. of Math. College of Education for Pure Sciences University of Basrah Iraq</dc:title>
  <dc:creator>Jawad</dc:creator>
  <cp:lastModifiedBy>Jawad</cp:lastModifiedBy>
  <cp:revision>9</cp:revision>
  <dcterms:created xsi:type="dcterms:W3CDTF">2019-12-13T05:40:51Z</dcterms:created>
  <dcterms:modified xsi:type="dcterms:W3CDTF">2019-12-13T07:02:25Z</dcterms:modified>
</cp:coreProperties>
</file>