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D742CB4-B28F-436F-8F8C-A5BC9B7EE06A}" type="datetimeFigureOut">
              <a:rPr lang="ar-IQ" smtClean="0"/>
              <a:t>10/04/1440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7F0974B-2F28-459B-9643-EF9CB4340470}"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9D742CB4-B28F-436F-8F8C-A5BC9B7EE06A}" type="datetimeFigureOut">
              <a:rPr lang="ar-IQ" smtClean="0"/>
              <a:t>10/04/1440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7F0974B-2F28-459B-9643-EF9CB434047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9D742CB4-B28F-436F-8F8C-A5BC9B7EE06A}" type="datetimeFigureOut">
              <a:rPr lang="ar-IQ" smtClean="0"/>
              <a:t>10/04/1440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7F0974B-2F28-459B-9643-EF9CB434047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D742CB4-B28F-436F-8F8C-A5BC9B7EE06A}" type="datetimeFigureOut">
              <a:rPr lang="ar-IQ" smtClean="0"/>
              <a:t>10/04/1440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7F0974B-2F28-459B-9643-EF9CB4340470}"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D742CB4-B28F-436F-8F8C-A5BC9B7EE06A}" type="datetimeFigureOut">
              <a:rPr lang="ar-IQ" smtClean="0"/>
              <a:t>10/04/1440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7F0974B-2F28-459B-9643-EF9CB4340470}"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9D742CB4-B28F-436F-8F8C-A5BC9B7EE06A}" type="datetimeFigureOut">
              <a:rPr lang="ar-IQ" smtClean="0"/>
              <a:t>10/04/1440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7F0974B-2F28-459B-9643-EF9CB4340470}"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D742CB4-B28F-436F-8F8C-A5BC9B7EE06A}" type="datetimeFigureOut">
              <a:rPr lang="ar-IQ" smtClean="0"/>
              <a:t>10/04/1440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7F0974B-2F28-459B-9643-EF9CB4340470}"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9D742CB4-B28F-436F-8F8C-A5BC9B7EE06A}" type="datetimeFigureOut">
              <a:rPr lang="ar-IQ" smtClean="0"/>
              <a:t>10/04/1440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7F0974B-2F28-459B-9643-EF9CB4340470}"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42CB4-B28F-436F-8F8C-A5BC9B7EE06A}" type="datetimeFigureOut">
              <a:rPr lang="ar-IQ" smtClean="0"/>
              <a:t>10/04/1440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7F0974B-2F28-459B-9643-EF9CB434047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D742CB4-B28F-436F-8F8C-A5BC9B7EE06A}" type="datetimeFigureOut">
              <a:rPr lang="ar-IQ" smtClean="0"/>
              <a:t>10/04/1440</a:t>
            </a:fld>
            <a:endParaRPr lang="ar-IQ"/>
          </a:p>
        </p:txBody>
      </p:sp>
      <p:sp>
        <p:nvSpPr>
          <p:cNvPr id="7" name="Slide Number Placeholder 6"/>
          <p:cNvSpPr>
            <a:spLocks noGrp="1"/>
          </p:cNvSpPr>
          <p:nvPr>
            <p:ph type="sldNum" sz="quarter" idx="12"/>
          </p:nvPr>
        </p:nvSpPr>
        <p:spPr/>
        <p:txBody>
          <a:bodyPr/>
          <a:lstStyle/>
          <a:p>
            <a:fld id="{67F0974B-2F28-459B-9643-EF9CB4340470}"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D742CB4-B28F-436F-8F8C-A5BC9B7EE06A}" type="datetimeFigureOut">
              <a:rPr lang="ar-IQ" smtClean="0"/>
              <a:t>10/04/1440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67F0974B-2F28-459B-9643-EF9CB4340470}"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D742CB4-B28F-436F-8F8C-A5BC9B7EE06A}" type="datetimeFigureOut">
              <a:rPr lang="ar-IQ" smtClean="0"/>
              <a:t>10/04/1440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7F0974B-2F28-459B-9643-EF9CB434047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IQ" dirty="0" smtClean="0"/>
              <a:t>المرحلة الاولى في تعلم السباحة</a:t>
            </a:r>
            <a:endParaRPr lang="ar-IQ" dirty="0"/>
          </a:p>
        </p:txBody>
      </p:sp>
    </p:spTree>
    <p:extLst>
      <p:ext uri="{BB962C8B-B14F-4D97-AF65-F5344CB8AC3E}">
        <p14:creationId xmlns:p14="http://schemas.microsoft.com/office/powerpoint/2010/main" val="3817496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57448"/>
            <a:ext cx="7776864" cy="6215548"/>
          </a:xfrm>
          <a:prstGeom prst="rect">
            <a:avLst/>
          </a:prstGeom>
        </p:spPr>
        <p:txBody>
          <a:bodyPr wrap="square">
            <a:spAutoFit/>
          </a:bodyPr>
          <a:lstStyle/>
          <a:p>
            <a:pPr lvl="0" algn="justLow">
              <a:lnSpc>
                <a:spcPct val="115000"/>
              </a:lnSpc>
              <a:tabLst>
                <a:tab pos="228600" algn="l"/>
              </a:tabLst>
            </a:pPr>
            <a:r>
              <a:rPr lang="ar-IQ" sz="2000" b="1" dirty="0" smtClean="0">
                <a:effectLst/>
                <a:latin typeface="Times New Roman" pitchFamily="18" charset="0"/>
                <a:ea typeface="Calibri"/>
                <a:cs typeface="Times New Roman" pitchFamily="18" charset="0"/>
              </a:rPr>
              <a:t>5-مهارة القفز الى الماء:</a:t>
            </a:r>
          </a:p>
          <a:p>
            <a:pPr marL="342900" lvl="0" indent="-342900" algn="justLow">
              <a:lnSpc>
                <a:spcPct val="115000"/>
              </a:lnSpc>
              <a:buFont typeface="+mj-lt"/>
              <a:buAutoNum type="arabicPeriod"/>
              <a:tabLst>
                <a:tab pos="228600" algn="l"/>
              </a:tabLst>
            </a:pPr>
            <a:endParaRPr lang="ar-IQ" sz="1400" b="1" dirty="0">
              <a:latin typeface="Calibri"/>
              <a:ea typeface="Calibri"/>
              <a:cs typeface="Simplified Arabic"/>
            </a:endParaRPr>
          </a:p>
          <a:p>
            <a:pPr lvl="0" algn="justLow">
              <a:lnSpc>
                <a:spcPct val="115000"/>
              </a:lnSpc>
              <a:tabLst>
                <a:tab pos="228600" algn="l"/>
              </a:tabLst>
            </a:pPr>
            <a:endParaRPr lang="en-US" sz="1400" dirty="0" smtClean="0">
              <a:effectLst/>
              <a:latin typeface="Calibri"/>
              <a:ea typeface="Calibri"/>
              <a:cs typeface="Arial"/>
            </a:endParaRPr>
          </a:p>
          <a:p>
            <a:pPr algn="justLow">
              <a:lnSpc>
                <a:spcPct val="115000"/>
              </a:lnSpc>
            </a:pPr>
            <a:r>
              <a:rPr lang="ar-IQ" sz="2000" dirty="0" smtClean="0">
                <a:effectLst/>
                <a:latin typeface="Times New Roman" pitchFamily="18" charset="0"/>
                <a:ea typeface="Calibri"/>
                <a:cs typeface="Times New Roman" pitchFamily="18" charset="0"/>
              </a:rPr>
              <a:t>تقسم الى نوعين:</a:t>
            </a:r>
            <a:endParaRPr lang="en-US" sz="1600" dirty="0" smtClean="0">
              <a:effectLst/>
              <a:latin typeface="Times New Roman" pitchFamily="18" charset="0"/>
              <a:ea typeface="Calibri"/>
              <a:cs typeface="Times New Roman" pitchFamily="18" charset="0"/>
            </a:endParaRPr>
          </a:p>
          <a:p>
            <a:pPr algn="justLow">
              <a:lnSpc>
                <a:spcPct val="115000"/>
              </a:lnSpc>
            </a:pPr>
            <a:r>
              <a:rPr lang="ar-IQ" sz="2000" dirty="0" smtClean="0">
                <a:effectLst/>
                <a:latin typeface="Times New Roman" pitchFamily="18" charset="0"/>
                <a:ea typeface="Calibri"/>
                <a:cs typeface="Times New Roman" pitchFamily="18" charset="0"/>
              </a:rPr>
              <a:t>1-القفز الى الماء ( على القدمين )</a:t>
            </a:r>
            <a:endParaRPr lang="en-US" sz="1600" dirty="0" smtClean="0">
              <a:effectLst/>
              <a:latin typeface="Times New Roman" pitchFamily="18" charset="0"/>
              <a:ea typeface="Calibri"/>
              <a:cs typeface="Times New Roman" pitchFamily="18" charset="0"/>
            </a:endParaRPr>
          </a:p>
          <a:p>
            <a:pPr algn="justLow">
              <a:lnSpc>
                <a:spcPct val="115000"/>
              </a:lnSpc>
            </a:pPr>
            <a:r>
              <a:rPr lang="ar-IQ" sz="2000" dirty="0" smtClean="0">
                <a:effectLst/>
                <a:latin typeface="Times New Roman" pitchFamily="18" charset="0"/>
                <a:ea typeface="Calibri"/>
                <a:cs typeface="Times New Roman" pitchFamily="18" charset="0"/>
              </a:rPr>
              <a:t>1- يقف المبتدئ على حاف الحوض مواجها الحوض ويكون جسمه باستقامة وذراعيه بجانب الجسم وتكون احدى قدميه الى الامام على حافة الحوض يستند عليها ويقوم بالدفع بها الى الامام وبعد ان يدفع تتقدم الرجل الثانية وتكون موازية للرجل الاولى وعندما يدخل الجسم داخل الماء يقوم الرفس بالرجلين بالتعاقب وكذلك يدفع باليدين الى الاعلى ويخرج المبتدئ بسهولة الى سطح الماء .</a:t>
            </a:r>
            <a:endParaRPr lang="en-US" sz="1600" dirty="0" smtClean="0">
              <a:effectLst/>
              <a:latin typeface="Times New Roman" pitchFamily="18" charset="0"/>
              <a:ea typeface="Calibri"/>
              <a:cs typeface="Times New Roman" pitchFamily="18" charset="0"/>
            </a:endParaRPr>
          </a:p>
          <a:p>
            <a:pPr algn="justLow">
              <a:lnSpc>
                <a:spcPct val="115000"/>
              </a:lnSpc>
            </a:pPr>
            <a:r>
              <a:rPr lang="ar-IQ" sz="2000" dirty="0" smtClean="0">
                <a:effectLst/>
                <a:latin typeface="Times New Roman" pitchFamily="18" charset="0"/>
                <a:ea typeface="Calibri"/>
                <a:cs typeface="Times New Roman" pitchFamily="18" charset="0"/>
              </a:rPr>
              <a:t>2-  يكون برفع الذراعين الى الجانب بعد ان يقف المبتدئ مواجها للمسبح بأخذ الوضع الصحيح يدفع جسمه الى الامام وذلك بتقديم الرجل الخلفية الى الامام والثانية تكون للخلف وعند دخول الجسم الى الماء ترفس الرجلان بالتعاقب ، اما الذراعين تبقى الى الجانب تدفع الى الاعلى ليخرج المبتدئ. </a:t>
            </a:r>
            <a:endParaRPr lang="en-US" sz="1600" dirty="0" smtClean="0">
              <a:effectLst/>
              <a:latin typeface="Times New Roman" pitchFamily="18" charset="0"/>
              <a:ea typeface="Calibri"/>
              <a:cs typeface="Times New Roman" pitchFamily="18" charset="0"/>
            </a:endParaRPr>
          </a:p>
          <a:p>
            <a:pPr algn="justLow">
              <a:lnSpc>
                <a:spcPct val="115000"/>
              </a:lnSpc>
            </a:pPr>
            <a:r>
              <a:rPr lang="ar-IQ" sz="2000" dirty="0" smtClean="0">
                <a:effectLst/>
                <a:latin typeface="Times New Roman" pitchFamily="18" charset="0"/>
                <a:ea typeface="Calibri"/>
                <a:cs typeface="Times New Roman" pitchFamily="18" charset="0"/>
              </a:rPr>
              <a:t>3- بعد ان يقف المبتدئ على حافة الحوض والرجلين متوازية يقفز بالقرب من حافة الحوض ، يقفز الى الامام ويقوم بسحب الركبتين نحو الصدر وتحيط الذراعين بالرجلين ويكون الرأس الى الاعلى والامام وبعد دخول الجسم الى الماء يفتح المبتدئ ذراعيه ورجليه ثم يبدئ بالرفس بالتعاقب مع تحريك ذراعيه للخروج . </a:t>
            </a:r>
            <a:endParaRPr lang="en-US" sz="16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781171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51821"/>
            <a:ext cx="7992888" cy="5118324"/>
          </a:xfrm>
          <a:prstGeom prst="rect">
            <a:avLst/>
          </a:prstGeom>
        </p:spPr>
        <p:txBody>
          <a:bodyPr wrap="square">
            <a:spAutoFit/>
          </a:bodyPr>
          <a:lstStyle/>
          <a:p>
            <a:pPr marL="457200" algn="justLow">
              <a:lnSpc>
                <a:spcPct val="115000"/>
              </a:lnSpc>
            </a:pPr>
            <a:r>
              <a:rPr lang="ar-IQ" sz="2000" dirty="0" smtClean="0">
                <a:effectLst/>
                <a:latin typeface="Times New Roman" pitchFamily="18" charset="0"/>
                <a:ea typeface="Calibri"/>
                <a:cs typeface="Times New Roman" pitchFamily="18" charset="0"/>
              </a:rPr>
              <a:t>2- القفز الى الماء  (على الرأس)</a:t>
            </a:r>
            <a:r>
              <a:rPr lang="ar-IQ" sz="2000" b="1" dirty="0" smtClean="0">
                <a:effectLst/>
                <a:latin typeface="Times New Roman" pitchFamily="18" charset="0"/>
                <a:ea typeface="Calibri"/>
                <a:cs typeface="Times New Roman" pitchFamily="18" charset="0"/>
              </a:rPr>
              <a:t> :</a:t>
            </a:r>
          </a:p>
          <a:p>
            <a:pPr marL="742950" indent="-285750" algn="justLow">
              <a:lnSpc>
                <a:spcPct val="115000"/>
              </a:lnSpc>
              <a:buFontTx/>
              <a:buChar char="-"/>
            </a:pPr>
            <a:endParaRPr lang="ar-IQ" sz="1600" b="1" dirty="0">
              <a:latin typeface="Times New Roman" pitchFamily="18" charset="0"/>
              <a:ea typeface="Calibri"/>
              <a:cs typeface="Times New Roman" pitchFamily="18" charset="0"/>
            </a:endParaRPr>
          </a:p>
          <a:p>
            <a:pPr marL="742950" indent="-285750" algn="justLow">
              <a:lnSpc>
                <a:spcPct val="115000"/>
              </a:lnSpc>
              <a:buFontTx/>
              <a:buChar char="-"/>
            </a:pPr>
            <a:endParaRPr lang="en-US" sz="1600" dirty="0" smtClean="0">
              <a:effectLst/>
              <a:latin typeface="Times New Roman" pitchFamily="18" charset="0"/>
              <a:ea typeface="Calibri"/>
              <a:cs typeface="Times New Roman" pitchFamily="18" charset="0"/>
            </a:endParaRPr>
          </a:p>
          <a:p>
            <a:pPr marL="457200" algn="justLow">
              <a:lnSpc>
                <a:spcPct val="115000"/>
              </a:lnSpc>
            </a:pPr>
            <a:r>
              <a:rPr lang="ar-IQ" sz="2000" dirty="0" smtClean="0">
                <a:effectLst/>
                <a:latin typeface="Times New Roman" pitchFamily="18" charset="0"/>
                <a:ea typeface="Calibri"/>
                <a:cs typeface="Times New Roman" pitchFamily="18" charset="0"/>
              </a:rPr>
              <a:t>تحتاج هذه الحركة الى الثقة بالنفس والشجاعة من قبل المبتدئ .</a:t>
            </a:r>
            <a:endParaRPr lang="en-US" sz="1600" dirty="0" smtClean="0">
              <a:effectLst/>
              <a:latin typeface="Times New Roman" pitchFamily="18" charset="0"/>
              <a:ea typeface="Calibri"/>
              <a:cs typeface="Times New Roman" pitchFamily="18" charset="0"/>
            </a:endParaRPr>
          </a:p>
          <a:p>
            <a:pPr marL="457200" algn="justLow">
              <a:lnSpc>
                <a:spcPct val="115000"/>
              </a:lnSpc>
            </a:pPr>
            <a:r>
              <a:rPr lang="ar-IQ" sz="2000" dirty="0" smtClean="0">
                <a:effectLst/>
                <a:latin typeface="Times New Roman" pitchFamily="18" charset="0"/>
                <a:ea typeface="Calibri"/>
                <a:cs typeface="Times New Roman" pitchFamily="18" charset="0"/>
              </a:rPr>
              <a:t>تعطى التمارين بالتدريج من السهل الى الصعب لتعلم مهارة القفز الى الماء وهي كالآتي :</a:t>
            </a:r>
            <a:endParaRPr lang="en-US" sz="1600" dirty="0" smtClean="0">
              <a:effectLst/>
              <a:latin typeface="Times New Roman" pitchFamily="18" charset="0"/>
              <a:ea typeface="Calibri"/>
              <a:cs typeface="Times New Roman" pitchFamily="18" charset="0"/>
            </a:endParaRPr>
          </a:p>
          <a:p>
            <a:pPr marL="457200" algn="justLow">
              <a:lnSpc>
                <a:spcPct val="115000"/>
              </a:lnSpc>
            </a:pPr>
            <a:r>
              <a:rPr lang="ar-IQ" sz="2000" dirty="0" smtClean="0">
                <a:effectLst/>
                <a:latin typeface="Times New Roman" pitchFamily="18" charset="0"/>
                <a:ea typeface="Calibri"/>
                <a:cs typeface="Times New Roman" pitchFamily="18" charset="0"/>
              </a:rPr>
              <a:t>1- جلوس المبتدئ على حافة الحوض وتكون هذه الحافة قريبة جداً من الماء او الجلوس على سلم الحوض ويكون الجسم في الماء ويمد ذراعيه الى الامام ويسحب الرأس نحو الصدر ويدفع المبتدئ بقدميه نحو الامام وينساب داخل الماء .</a:t>
            </a:r>
          </a:p>
          <a:p>
            <a:pPr marL="457200" algn="justLow">
              <a:lnSpc>
                <a:spcPct val="115000"/>
              </a:lnSpc>
            </a:pPr>
            <a:endParaRPr lang="en-US" sz="1600" dirty="0" smtClean="0">
              <a:effectLst/>
              <a:latin typeface="Times New Roman" pitchFamily="18" charset="0"/>
              <a:ea typeface="Calibri"/>
              <a:cs typeface="Times New Roman" pitchFamily="18" charset="0"/>
            </a:endParaRPr>
          </a:p>
          <a:p>
            <a:pPr marL="457200" algn="justLow">
              <a:lnSpc>
                <a:spcPct val="115000"/>
              </a:lnSpc>
            </a:pPr>
            <a:r>
              <a:rPr lang="ar-IQ" sz="2000" dirty="0" smtClean="0">
                <a:effectLst/>
                <a:latin typeface="Times New Roman" pitchFamily="18" charset="0"/>
                <a:ea typeface="Calibri"/>
                <a:cs typeface="Times New Roman" pitchFamily="18" charset="0"/>
              </a:rPr>
              <a:t>2- الجلوس على حافة الحوض ويضع قدميه داخل الماء مستندة على حافة الحوض الذراعان الى الامام والرأس الى الأسفل وبعد اخذ الوضع يقوم بالدفع الى الامام واول ما يدخل الذراعان ثم الرأس وبعدها ينساب الجسم تحت سطح الماء .</a:t>
            </a:r>
          </a:p>
          <a:p>
            <a:pPr marL="457200" algn="justLow">
              <a:lnSpc>
                <a:spcPct val="115000"/>
              </a:lnSpc>
            </a:pPr>
            <a:endParaRPr lang="en-US" sz="1600" dirty="0" smtClean="0">
              <a:effectLst/>
              <a:latin typeface="Times New Roman" pitchFamily="18" charset="0"/>
              <a:ea typeface="Calibri"/>
              <a:cs typeface="Times New Roman" pitchFamily="18" charset="0"/>
            </a:endParaRPr>
          </a:p>
          <a:p>
            <a:pPr marL="457200" algn="justLow">
              <a:lnSpc>
                <a:spcPct val="115000"/>
              </a:lnSpc>
            </a:pPr>
            <a:r>
              <a:rPr lang="ar-IQ" sz="2000" dirty="0" smtClean="0">
                <a:effectLst/>
                <a:latin typeface="Times New Roman" pitchFamily="18" charset="0"/>
                <a:ea typeface="Calibri"/>
                <a:cs typeface="Times New Roman" pitchFamily="18" charset="0"/>
              </a:rPr>
              <a:t>3- جلوس المبتدئ على حافة حوض السباحة وتكون الذراعان الى الأمام الأسفل مع سحب الحنك الى الصدر ، عند الاشارة يبدأ بدفع حافة الحوض مع اداء مهارة القفز الى الماء.</a:t>
            </a:r>
            <a:endParaRPr lang="en-US" sz="1600"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164101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764704"/>
            <a:ext cx="8064896" cy="5613845"/>
          </a:xfrm>
          <a:prstGeom prst="rect">
            <a:avLst/>
          </a:prstGeom>
        </p:spPr>
        <p:txBody>
          <a:bodyPr wrap="square">
            <a:spAutoFit/>
          </a:bodyPr>
          <a:lstStyle/>
          <a:p>
            <a:pPr marL="457200" algn="justLow">
              <a:lnSpc>
                <a:spcPct val="115000"/>
              </a:lnSpc>
            </a:pPr>
            <a:r>
              <a:rPr lang="ar-IQ" sz="2400" dirty="0" smtClean="0">
                <a:effectLst/>
                <a:latin typeface="Times New Roman" pitchFamily="18" charset="0"/>
                <a:ea typeface="Calibri"/>
                <a:cs typeface="Times New Roman" pitchFamily="18" charset="0"/>
              </a:rPr>
              <a:t>4- يكون من وضع الوقوف على ساق واحدة توضع على حافة الحوض وتثبت لكي تسطيع الدفع بها والساق الثانية ترفع عن الأرض وتكون موازية للأرض وتكون الذراعان ممدودة الى الامام والرأس الى الأسف ويبدأ بدخول الذراعين اولا ثم الرأس الى الماء ثم يدخل الجسم بكامله .</a:t>
            </a:r>
            <a:endParaRPr lang="en-US" dirty="0" smtClean="0">
              <a:effectLst/>
              <a:latin typeface="Times New Roman" pitchFamily="18" charset="0"/>
              <a:ea typeface="Calibri"/>
              <a:cs typeface="Times New Roman" pitchFamily="18" charset="0"/>
            </a:endParaRPr>
          </a:p>
          <a:p>
            <a:pPr marL="457200" algn="justLow">
              <a:lnSpc>
                <a:spcPct val="115000"/>
              </a:lnSpc>
            </a:pPr>
            <a:r>
              <a:rPr lang="ar-IQ" sz="2400" dirty="0" smtClean="0">
                <a:effectLst/>
                <a:latin typeface="Times New Roman" pitchFamily="18" charset="0"/>
                <a:ea typeface="Calibri"/>
                <a:cs typeface="Times New Roman" pitchFamily="18" charset="0"/>
              </a:rPr>
              <a:t>5- يقف المبتدئ على حافة الحوض ويثني الجذع الى الامام وتكون الذراعين ممدودتين الى الامام والاسفل والرأس بين الذراعين مسحوباً نحو الصدر ، واما الرجلان فأنها تكون باستقامة وبعد اخذ الوضع الصحيح يدفع بالرجلين نحو الماء ، مما يساعد على دخول الذراعين ثم الرأس ثم الجسم بكامله .</a:t>
            </a:r>
            <a:endParaRPr lang="en-US" dirty="0" smtClean="0">
              <a:effectLst/>
              <a:latin typeface="Times New Roman" pitchFamily="18" charset="0"/>
              <a:ea typeface="Calibri"/>
              <a:cs typeface="Times New Roman" pitchFamily="18" charset="0"/>
            </a:endParaRPr>
          </a:p>
          <a:p>
            <a:pPr lvl="0" algn="justLow">
              <a:lnSpc>
                <a:spcPct val="115000"/>
              </a:lnSpc>
              <a:tabLst>
                <a:tab pos="228600" algn="l"/>
              </a:tabLst>
            </a:pPr>
            <a:r>
              <a:rPr lang="ar-IQ" sz="2400" dirty="0" smtClean="0">
                <a:effectLst/>
                <a:latin typeface="Times New Roman" pitchFamily="18" charset="0"/>
                <a:ea typeface="Calibri"/>
                <a:cs typeface="Times New Roman" pitchFamily="18" charset="0"/>
              </a:rPr>
              <a:t>6- يقف المبتدئ على حافة الحوض ويثني الجذع الى الامام الاسفل مع ثني الركبتين قليلاً وتكون الذراعين ممتدتين خلف الجسم ويحرك الذراعين الى الامام مما يؤدي الى تحريك وانتقال مركز الثقل الى الامام ثم يدفع الرجلين لحظة وصول الذراعين الى اعلى نقطة في المرجحة ويكون الرأس بين الذراعين ، تدخل الذراعين اولاً ثم الرأس ثم يدخل الجسم بكامله الى الماء . </a:t>
            </a:r>
            <a:endParaRPr lang="en-US"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2348958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18277" y="116632"/>
            <a:ext cx="8136904" cy="3808735"/>
          </a:xfrm>
          <a:prstGeom prst="rect">
            <a:avLst/>
          </a:prstGeom>
        </p:spPr>
        <p:txBody>
          <a:bodyPr wrap="square">
            <a:spAutoFit/>
          </a:bodyPr>
          <a:lstStyle/>
          <a:p>
            <a:pPr lvl="0" algn="justLow">
              <a:lnSpc>
                <a:spcPct val="115000"/>
              </a:lnSpc>
              <a:tabLst>
                <a:tab pos="228600" algn="l"/>
              </a:tabLst>
            </a:pPr>
            <a:r>
              <a:rPr lang="ar-IQ" sz="2400" b="1" dirty="0" smtClean="0">
                <a:effectLst/>
                <a:latin typeface="Times New Roman" pitchFamily="18" charset="0"/>
                <a:ea typeface="Calibri"/>
                <a:cs typeface="Times New Roman" pitchFamily="18" charset="0"/>
              </a:rPr>
              <a:t>7- مهارة السباحة تحت الماء:</a:t>
            </a:r>
          </a:p>
          <a:p>
            <a:pPr marL="342900" lvl="0" indent="-342900" algn="justLow">
              <a:lnSpc>
                <a:spcPct val="115000"/>
              </a:lnSpc>
              <a:buFont typeface="+mj-lt"/>
              <a:buAutoNum type="arabicPeriod"/>
              <a:tabLst>
                <a:tab pos="228600" algn="l"/>
              </a:tabLst>
            </a:pPr>
            <a:endParaRPr lang="ar-IQ" sz="2400" b="1" dirty="0">
              <a:latin typeface="Times New Roman" pitchFamily="18" charset="0"/>
              <a:ea typeface="Calibri"/>
              <a:cs typeface="Times New Roman" pitchFamily="18" charset="0"/>
            </a:endParaRPr>
          </a:p>
          <a:p>
            <a:pPr lvl="0" algn="justLow">
              <a:lnSpc>
                <a:spcPct val="115000"/>
              </a:lnSpc>
              <a:tabLst>
                <a:tab pos="228600" algn="l"/>
              </a:tabLst>
            </a:pPr>
            <a:endParaRPr lang="ar-IQ" sz="2400" b="1" dirty="0">
              <a:latin typeface="Times New Roman" pitchFamily="18" charset="0"/>
              <a:ea typeface="Calibri"/>
              <a:cs typeface="Times New Roman" pitchFamily="18" charset="0"/>
            </a:endParaRPr>
          </a:p>
          <a:p>
            <a:pPr lvl="0" algn="justLow">
              <a:lnSpc>
                <a:spcPct val="115000"/>
              </a:lnSpc>
              <a:tabLst>
                <a:tab pos="228600" algn="l"/>
              </a:tabLst>
            </a:pPr>
            <a:endParaRPr lang="en-US" dirty="0" smtClean="0">
              <a:effectLst/>
              <a:latin typeface="Times New Roman" pitchFamily="18" charset="0"/>
              <a:ea typeface="Calibri"/>
              <a:cs typeface="Times New Roman" pitchFamily="18" charset="0"/>
            </a:endParaRPr>
          </a:p>
          <a:p>
            <a:pPr marL="457200" algn="justLow">
              <a:lnSpc>
                <a:spcPct val="115000"/>
              </a:lnSpc>
              <a:tabLst>
                <a:tab pos="5143500" algn="l"/>
              </a:tabLst>
            </a:pPr>
            <a:r>
              <a:rPr lang="ar-IQ" sz="2400" dirty="0" smtClean="0">
                <a:effectLst/>
                <a:latin typeface="Times New Roman" pitchFamily="18" charset="0"/>
                <a:ea typeface="Calibri"/>
                <a:cs typeface="Times New Roman" pitchFamily="18" charset="0"/>
              </a:rPr>
              <a:t>1-الجلوس على حافة الحوض، اداء مهارة القفز على الرأس ثم اداء مهارة السباحة تحت الماء لمسافة 2م.</a:t>
            </a:r>
            <a:endParaRPr lang="en-US" dirty="0" smtClean="0">
              <a:effectLst/>
              <a:latin typeface="Times New Roman" pitchFamily="18" charset="0"/>
              <a:ea typeface="Calibri"/>
              <a:cs typeface="Times New Roman" pitchFamily="18" charset="0"/>
            </a:endParaRPr>
          </a:p>
          <a:p>
            <a:pPr algn="justLow">
              <a:lnSpc>
                <a:spcPct val="115000"/>
              </a:lnSpc>
              <a:tabLst>
                <a:tab pos="5143500" algn="l"/>
              </a:tabLst>
            </a:pPr>
            <a:r>
              <a:rPr lang="ar-IQ" sz="2400" dirty="0">
                <a:latin typeface="Times New Roman" pitchFamily="18" charset="0"/>
                <a:ea typeface="Calibri"/>
                <a:cs typeface="Times New Roman" pitchFamily="18" charset="0"/>
              </a:rPr>
              <a:t> </a:t>
            </a:r>
            <a:r>
              <a:rPr lang="ar-IQ" sz="2400" dirty="0" smtClean="0">
                <a:latin typeface="Times New Roman" pitchFamily="18" charset="0"/>
                <a:ea typeface="Calibri"/>
                <a:cs typeface="Times New Roman" pitchFamily="18" charset="0"/>
              </a:rPr>
              <a:t>      2</a:t>
            </a:r>
            <a:r>
              <a:rPr lang="ar-IQ" sz="2400" dirty="0" smtClean="0">
                <a:effectLst/>
                <a:latin typeface="Times New Roman" pitchFamily="18" charset="0"/>
                <a:ea typeface="Calibri"/>
                <a:cs typeface="Times New Roman" pitchFamily="18" charset="0"/>
              </a:rPr>
              <a:t>- الجلوس على حافة الحوض،  اداء مهارة القفز ثم السباحة تحت الماء ثم اداء مهارة الطفو.</a:t>
            </a:r>
            <a:endParaRPr lang="en-US" dirty="0" smtClean="0">
              <a:effectLst/>
              <a:latin typeface="Times New Roman" pitchFamily="18" charset="0"/>
              <a:ea typeface="Calibri"/>
              <a:cs typeface="Times New Roman" pitchFamily="18" charset="0"/>
            </a:endParaRPr>
          </a:p>
          <a:p>
            <a:pPr marL="457200" algn="justLow">
              <a:lnSpc>
                <a:spcPct val="115000"/>
              </a:lnSpc>
            </a:pPr>
            <a:r>
              <a:rPr lang="ar-IQ" sz="2400" dirty="0" smtClean="0">
                <a:effectLst/>
                <a:latin typeface="Times New Roman" pitchFamily="18" charset="0"/>
                <a:ea typeface="Calibri"/>
                <a:cs typeface="Times New Roman" pitchFamily="18" charset="0"/>
              </a:rPr>
              <a:t>3- من الوقوف اداء مهارة القفز ثم السباحة تحت الماء لأطول مسافة.</a:t>
            </a:r>
            <a:endParaRPr lang="en-US" dirty="0">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1000627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17</TotalTime>
  <Words>535</Words>
  <Application>Microsoft Office PowerPoint</Application>
  <PresentationFormat>عرض على الشاشة (3:4)‏</PresentationFormat>
  <Paragraphs>29</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أوستن</vt:lpstr>
      <vt:lpstr>المرحلة الاولى في تعلم السباحة</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almalak center</dc:creator>
  <cp:lastModifiedBy>almalak center</cp:lastModifiedBy>
  <cp:revision>4</cp:revision>
  <dcterms:created xsi:type="dcterms:W3CDTF">2018-12-18T08:07:55Z</dcterms:created>
  <dcterms:modified xsi:type="dcterms:W3CDTF">2018-12-18T08:25:15Z</dcterms:modified>
</cp:coreProperties>
</file>