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9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5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2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1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6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5B19-3F86-44A3-AD81-F27EFF66A492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B6FF-C6D3-439E-8443-FFF7D952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6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222711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Advanced Calculus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Second Class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Dr. Jawad Mahmoud </a:t>
            </a:r>
            <a:r>
              <a:rPr lang="en-US" b="1" dirty="0" err="1" smtClean="0">
                <a:solidFill>
                  <a:srgbClr val="FF0000"/>
                </a:solidFill>
              </a:rPr>
              <a:t>Jassim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Dept. of Math.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College of Education for Pure Sciences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University of </a:t>
            </a:r>
            <a:r>
              <a:rPr lang="en-US" b="1" dirty="0" err="1" smtClean="0">
                <a:solidFill>
                  <a:srgbClr val="FF0000"/>
                </a:solidFill>
              </a:rPr>
              <a:t>Basrah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Iraq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48145"/>
                <a:ext cx="10515600" cy="49252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 smtClean="0"/>
                  <a:t>Notes: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1: </a:t>
                </a:r>
                <a14:m>
                  <m:oMath xmlns:m="http://schemas.openxmlformats.org/officeDocument/2006/math">
                    <m:r>
                      <a:rPr lang="en-US" b="1" i="1"/>
                      <m:t>𝑹</m:t>
                    </m:r>
                  </m:oMath>
                </a14:m>
                <a:r>
                  <a:rPr lang="en-US" b="1" dirty="0"/>
                  <a:t> is called the radius of convergence of the power series and the interval of  the radius </a:t>
                </a:r>
                <a14:m>
                  <m:oMath xmlns:m="http://schemas.openxmlformats.org/officeDocument/2006/math">
                    <m:r>
                      <a:rPr lang="en-US" b="1" i="1"/>
                      <m:t>𝑹</m:t>
                    </m:r>
                  </m:oMath>
                </a14:m>
                <a:r>
                  <a:rPr lang="en-US" b="1" dirty="0"/>
                  <a:t> centered at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</m:oMath>
                </a14:m>
                <a:r>
                  <a:rPr lang="en-US" b="1" dirty="0"/>
                  <a:t> is called the interval of convergence</a:t>
                </a:r>
                <a:r>
                  <a:rPr lang="en-US" b="1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2: The interval of convergence may be open, closed, or half-open depending  on particular series</a:t>
                </a:r>
                <a:r>
                  <a:rPr lang="en-US" b="1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3: There are six different possibilities for an interval of convergence. </a:t>
                </a:r>
                <a:r>
                  <a:rPr lang="en-US" b="1" dirty="0" smtClean="0"/>
                  <a:t>These are</a:t>
                </a:r>
              </a:p>
              <a:p>
                <a:pPr marL="0" indent="0">
                  <a:buNone/>
                </a:pPr>
                <a:r>
                  <a:rPr lang="en-US" b="1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𝒂</m:t>
                        </m:r>
                        <m:r>
                          <a:rPr lang="en-US" b="1" i="1"/>
                          <m:t>,</m:t>
                        </m:r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𝒂</m:t>
                        </m:r>
                      </m:e>
                    </m:d>
                    <m:r>
                      <a:rPr lang="en-US" b="1" i="1"/>
                      <m:t>, </m:t>
                    </m:r>
                    <m:d>
                      <m:dPr>
                        <m:begChr m:val="[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𝒂</m:t>
                        </m:r>
                        <m:r>
                          <a:rPr lang="en-US" b="1" i="1"/>
                          <m:t>, </m:t>
                        </m:r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𝒂</m:t>
                        </m:r>
                      </m:e>
                    </m:d>
                    <m:r>
                      <a:rPr lang="en-US" b="1" i="1"/>
                      <m:t>, </m:t>
                    </m:r>
                    <m:d>
                      <m:dPr>
                        <m:endChr m:val="]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𝒂</m:t>
                        </m:r>
                        <m:r>
                          <a:rPr lang="en-US" b="1" i="1"/>
                          <m:t>, </m:t>
                        </m:r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𝒂</m:t>
                        </m:r>
                      </m:e>
                    </m:d>
                    <m:r>
                      <a:rPr lang="en-US" b="1" i="1"/>
                      <m:t>, </m:t>
                    </m:r>
                  </m:oMath>
                </a14:m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𝒂</m:t>
                        </m:r>
                        <m:r>
                          <a:rPr lang="en-US" b="1" i="1"/>
                          <m:t>, </m:t>
                        </m:r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𝒂</m:t>
                        </m:r>
                      </m:e>
                    </m:d>
                    <m:r>
                      <a:rPr lang="en-US" b="1" i="1"/>
                      <m:t>, (−</m:t>
                    </m:r>
                    <m:r>
                      <a:rPr lang="en-US" b="1" i="1"/>
                      <m:t>∞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∞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 , and  at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48145"/>
                <a:ext cx="10515600" cy="4925291"/>
              </a:xfrm>
              <a:blipFill rotWithShape="0">
                <a:blip r:embed="rId2"/>
                <a:stretch>
                  <a:fillRect l="-1217" t="-2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9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  Power Series</a:t>
            </a:r>
            <a:endParaRPr lang="en-US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5658"/>
                <a:ext cx="10515600" cy="5001305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sz="8000" b="1" u="sng" dirty="0"/>
                  <a:t>Definition (1):</a:t>
                </a:r>
                <a:endParaRPr lang="en-US" sz="8000" dirty="0"/>
              </a:p>
              <a:p>
                <a:pPr marL="0" indent="0">
                  <a:buNone/>
                </a:pPr>
                <a:r>
                  <a:rPr lang="en-US" sz="8000" b="1" dirty="0"/>
                  <a:t>    A power series about </a:t>
                </a:r>
                <a14:m>
                  <m:oMath xmlns:m="http://schemas.openxmlformats.org/officeDocument/2006/math">
                    <m:r>
                      <a:rPr lang="en-US" sz="8000" b="1" i="1"/>
                      <m:t>𝒙</m:t>
                    </m:r>
                    <m:r>
                      <a:rPr lang="en-US" sz="8000" b="1" i="1"/>
                      <m:t>=</m:t>
                    </m:r>
                    <m:r>
                      <a:rPr lang="en-US" sz="8000" b="1" i="1"/>
                      <m:t>𝟎</m:t>
                    </m:r>
                  </m:oMath>
                </a14:m>
                <a:r>
                  <a:rPr lang="en-US" sz="8000" b="1" dirty="0"/>
                  <a:t> is a series of the form </a:t>
                </a:r>
                <a:endParaRPr lang="en-US" sz="8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/>
                        <m:t> 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8000" b="1" i="1"/>
                          </m:ctrlPr>
                        </m:naryPr>
                        <m:sub>
                          <m:r>
                            <a:rPr lang="en-US" sz="8000" b="1" i="1"/>
                            <m:t>𝒏</m:t>
                          </m:r>
                          <m:r>
                            <a:rPr lang="en-US" sz="8000" b="1" i="1"/>
                            <m:t>=</m:t>
                          </m:r>
                          <m:r>
                            <a:rPr lang="en-US" sz="8000" b="1" i="1"/>
                            <m:t>𝟎</m:t>
                          </m:r>
                        </m:sub>
                        <m:sup>
                          <m:r>
                            <a:rPr lang="en-US" sz="8000" b="1" i="1"/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sz="8000" b="1" i="1"/>
                              </m:ctrlPr>
                            </m:sSubPr>
                            <m:e>
                              <m:r>
                                <a:rPr lang="en-US" sz="8000" b="1" i="1"/>
                                <m:t>𝒄</m:t>
                              </m:r>
                            </m:e>
                            <m:sub>
                              <m:r>
                                <a:rPr lang="en-US" sz="8000" b="1" i="1"/>
                                <m:t>𝒏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8000" b="1" i="1"/>
                              </m:ctrlPr>
                            </m:sSupPr>
                            <m:e>
                              <m:r>
                                <a:rPr lang="en-US" sz="8000" b="1" i="1"/>
                                <m:t>𝒙</m:t>
                              </m:r>
                            </m:e>
                            <m:sup>
                              <m:r>
                                <a:rPr lang="en-US" sz="8000" b="1" i="1"/>
                                <m:t>𝒏</m:t>
                              </m:r>
                            </m:sup>
                          </m:sSup>
                          <m:r>
                            <a:rPr lang="en-US" sz="8000" b="1" i="1"/>
                            <m:t>=</m:t>
                          </m:r>
                          <m:sSub>
                            <m:sSubPr>
                              <m:ctrlPr>
                                <a:rPr lang="en-US" sz="8000" b="1" i="1"/>
                              </m:ctrlPr>
                            </m:sSubPr>
                            <m:e>
                              <m:r>
                                <a:rPr lang="en-US" sz="8000" b="1" i="1"/>
                                <m:t>𝒄</m:t>
                              </m:r>
                            </m:e>
                            <m:sub>
                              <m:r>
                                <a:rPr lang="en-US" sz="8000" b="1" i="1"/>
                                <m:t>𝟎</m:t>
                              </m:r>
                            </m:sub>
                          </m:sSub>
                        </m:e>
                      </m:nary>
                      <m:r>
                        <a:rPr lang="en-US" sz="8000" b="1" i="1"/>
                        <m:t>+</m:t>
                      </m:r>
                      <m:sSub>
                        <m:sSubPr>
                          <m:ctrlPr>
                            <a:rPr lang="en-US" sz="8000" b="1" i="1"/>
                          </m:ctrlPr>
                        </m:sSubPr>
                        <m:e>
                          <m:r>
                            <a:rPr lang="en-US" sz="8000" b="1" i="1"/>
                            <m:t>𝒄</m:t>
                          </m:r>
                        </m:e>
                        <m:sub>
                          <m:r>
                            <a:rPr lang="en-US" sz="8000" b="1" i="1"/>
                            <m:t>𝟏</m:t>
                          </m:r>
                        </m:sub>
                      </m:sSub>
                      <m:r>
                        <a:rPr lang="en-US" sz="8000" b="1" i="1"/>
                        <m:t>𝒙</m:t>
                      </m:r>
                      <m:r>
                        <a:rPr lang="en-US" sz="8000" b="1" i="1"/>
                        <m:t>+</m:t>
                      </m:r>
                      <m:sSub>
                        <m:sSubPr>
                          <m:ctrlPr>
                            <a:rPr lang="en-US" sz="8000" b="1" i="1"/>
                          </m:ctrlPr>
                        </m:sSubPr>
                        <m:e>
                          <m:r>
                            <a:rPr lang="en-US" sz="8000" b="1" i="1"/>
                            <m:t>𝒄</m:t>
                          </m:r>
                        </m:e>
                        <m:sub>
                          <m:r>
                            <a:rPr lang="en-US" sz="8000" b="1" i="1"/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sz="8000" b="1" i="1"/>
                          </m:ctrlPr>
                        </m:sSupPr>
                        <m:e>
                          <m:r>
                            <a:rPr lang="en-US" sz="8000" b="1" i="1"/>
                            <m:t>𝒙</m:t>
                          </m:r>
                        </m:e>
                        <m:sup>
                          <m:r>
                            <a:rPr lang="en-US" sz="8000" b="1" i="1"/>
                            <m:t>𝟐</m:t>
                          </m:r>
                        </m:sup>
                      </m:sSup>
                      <m:r>
                        <a:rPr lang="en-US" sz="8000" b="1" i="1"/>
                        <m:t>+⋯+</m:t>
                      </m:r>
                      <m:sSub>
                        <m:sSubPr>
                          <m:ctrlPr>
                            <a:rPr lang="en-US" sz="8000" b="1" i="1"/>
                          </m:ctrlPr>
                        </m:sSubPr>
                        <m:e>
                          <m:r>
                            <a:rPr lang="en-US" sz="8000" b="1" i="1"/>
                            <m:t>𝒄</m:t>
                          </m:r>
                        </m:e>
                        <m:sub>
                          <m:r>
                            <a:rPr lang="en-US" sz="8000" b="1" i="1"/>
                            <m:t>𝒏</m:t>
                          </m:r>
                        </m:sub>
                      </m:sSub>
                      <m:sSup>
                        <m:sSupPr>
                          <m:ctrlPr>
                            <a:rPr lang="en-US" sz="8000" b="1" i="1"/>
                          </m:ctrlPr>
                        </m:sSupPr>
                        <m:e>
                          <m:r>
                            <a:rPr lang="en-US" sz="8000" b="1" i="1"/>
                            <m:t>𝒙</m:t>
                          </m:r>
                        </m:e>
                        <m:sup>
                          <m:r>
                            <a:rPr lang="en-US" sz="8000" b="1" i="1"/>
                            <m:t>𝒏</m:t>
                          </m:r>
                        </m:sup>
                      </m:sSup>
                      <m:r>
                        <a:rPr lang="en-US" sz="8000" b="1" i="1"/>
                        <m:t>⋯                                    (</m:t>
                      </m:r>
                      <m:r>
                        <a:rPr lang="en-US" sz="8000" b="1" i="1"/>
                        <m:t>𝟏</m:t>
                      </m:r>
                      <m:r>
                        <a:rPr lang="en-US" sz="8000" b="1" i="1"/>
                        <m:t>)</m:t>
                      </m:r>
                    </m:oMath>
                  </m:oMathPara>
                </a14:m>
                <a:endParaRPr lang="en-US" sz="8000" dirty="0"/>
              </a:p>
              <a:p>
                <a:pPr marL="0" indent="0">
                  <a:buNone/>
                </a:pPr>
                <a:r>
                  <a:rPr lang="en-US" sz="8000" dirty="0" smtClean="0"/>
                  <a:t> </a:t>
                </a:r>
                <a:r>
                  <a:rPr lang="en-US" sz="8000" b="1" dirty="0"/>
                  <a:t>A power series about </a:t>
                </a:r>
                <a14:m>
                  <m:oMath xmlns:m="http://schemas.openxmlformats.org/officeDocument/2006/math">
                    <m:r>
                      <a:rPr lang="en-US" sz="8000" b="1" i="1"/>
                      <m:t>𝒙</m:t>
                    </m:r>
                    <m:r>
                      <a:rPr lang="en-US" sz="8000" b="1" i="1"/>
                      <m:t>=</m:t>
                    </m:r>
                    <m:r>
                      <a:rPr lang="en-US" sz="8000" b="1" i="1"/>
                      <m:t>𝒂</m:t>
                    </m:r>
                  </m:oMath>
                </a14:m>
                <a:r>
                  <a:rPr lang="en-US" sz="8000" b="1" dirty="0"/>
                  <a:t> is a series of the form</a:t>
                </a:r>
                <a:endParaRPr lang="en-US" sz="8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8000" b="1" i="1"/>
                        </m:ctrlPr>
                      </m:naryPr>
                      <m:sub>
                        <m:r>
                          <a:rPr lang="en-US" sz="8000" b="1" i="1"/>
                          <m:t>𝒏</m:t>
                        </m:r>
                        <m:r>
                          <a:rPr lang="en-US" sz="8000" b="1" i="1"/>
                          <m:t>=</m:t>
                        </m:r>
                        <m:r>
                          <a:rPr lang="en-US" sz="8000" b="1" i="1"/>
                          <m:t>𝟎</m:t>
                        </m:r>
                      </m:sub>
                      <m:sup>
                        <m:r>
                          <a:rPr lang="en-US" sz="8000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sz="8000" b="1" i="1"/>
                            </m:ctrlPr>
                          </m:sSubPr>
                          <m:e>
                            <m:r>
                              <a:rPr lang="en-US" sz="8000" b="1" i="1"/>
                              <m:t>𝒄</m:t>
                            </m:r>
                          </m:e>
                          <m:sub>
                            <m:r>
                              <a:rPr lang="en-US" sz="8000" b="1" i="1"/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en-US" sz="8000" b="1" i="1"/>
                            </m:ctrlPr>
                          </m:sSupPr>
                          <m:e>
                            <m:r>
                              <a:rPr lang="en-US" sz="8000" b="1" i="1"/>
                              <m:t>(</m:t>
                            </m:r>
                            <m:r>
                              <a:rPr lang="en-US" sz="8000" b="1" i="1"/>
                              <m:t>𝒙</m:t>
                            </m:r>
                            <m:r>
                              <a:rPr lang="en-US" sz="8000" b="1" i="1"/>
                              <m:t>−</m:t>
                            </m:r>
                            <m:r>
                              <a:rPr lang="en-US" sz="8000" b="1" i="1"/>
                              <m:t>𝒂</m:t>
                            </m:r>
                            <m:r>
                              <a:rPr lang="en-US" sz="8000" b="1" i="1"/>
                              <m:t>)</m:t>
                            </m:r>
                          </m:e>
                          <m:sup>
                            <m:r>
                              <a:rPr lang="en-US" sz="8000" b="1" i="1"/>
                              <m:t>𝒏</m:t>
                            </m:r>
                          </m:sup>
                        </m:sSup>
                      </m:e>
                    </m:nary>
                    <m:r>
                      <a:rPr lang="en-US" sz="8000" b="1" i="1"/>
                      <m:t> =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𝟎</m:t>
                        </m:r>
                      </m:sub>
                    </m:sSub>
                    <m:r>
                      <a:rPr lang="en-US" sz="8000" b="1" i="1"/>
                      <m:t>+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𝟏</m:t>
                        </m:r>
                      </m:sub>
                    </m:sSub>
                    <m:r>
                      <a:rPr lang="en-US" sz="8000" b="1" i="1"/>
                      <m:t>(</m:t>
                    </m:r>
                    <m:r>
                      <a:rPr lang="en-US" sz="8000" b="1" i="1"/>
                      <m:t>𝒙</m:t>
                    </m:r>
                    <m:r>
                      <a:rPr lang="en-US" sz="8000" b="1" i="1"/>
                      <m:t>−</m:t>
                    </m:r>
                    <m:r>
                      <a:rPr lang="en-US" sz="8000" b="1" i="1"/>
                      <m:t>𝒂</m:t>
                    </m:r>
                    <m:r>
                      <a:rPr lang="en-US" sz="8000" b="1" i="1"/>
                      <m:t>)+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𝟐</m:t>
                        </m:r>
                      </m:sub>
                    </m:sSub>
                    <m:sSup>
                      <m:sSupPr>
                        <m:ctrlPr>
                          <a:rPr lang="en-US" sz="8000" b="1" i="1"/>
                        </m:ctrlPr>
                      </m:sSupPr>
                      <m:e>
                        <m:d>
                          <m:dPr>
                            <m:ctrlPr>
                              <a:rPr lang="en-US" sz="8000" b="1" i="1"/>
                            </m:ctrlPr>
                          </m:dPr>
                          <m:e>
                            <m:r>
                              <a:rPr lang="en-US" sz="8000" b="1" i="1"/>
                              <m:t>𝒙</m:t>
                            </m:r>
                            <m:r>
                              <a:rPr lang="en-US" sz="8000" b="1" i="1"/>
                              <m:t>−</m:t>
                            </m:r>
                            <m:r>
                              <a:rPr lang="en-US" sz="8000" b="1" i="1"/>
                              <m:t>𝒂</m:t>
                            </m:r>
                          </m:e>
                        </m:d>
                      </m:e>
                      <m:sup>
                        <m:r>
                          <a:rPr lang="en-US" sz="8000" b="1" i="1"/>
                          <m:t>𝟐</m:t>
                        </m:r>
                      </m:sup>
                    </m:sSup>
                    <m:r>
                      <a:rPr lang="en-US" sz="8000" b="1" i="1"/>
                      <m:t>+⋯+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𝒏</m:t>
                        </m:r>
                      </m:sub>
                    </m:sSub>
                    <m:sSup>
                      <m:sSupPr>
                        <m:ctrlPr>
                          <a:rPr lang="en-US" sz="8000" b="1" i="1"/>
                        </m:ctrlPr>
                      </m:sSupPr>
                      <m:e>
                        <m:r>
                          <a:rPr lang="en-US" sz="8000" b="1" i="1"/>
                          <m:t>(</m:t>
                        </m:r>
                        <m:r>
                          <a:rPr lang="en-US" sz="8000" b="1" i="1"/>
                          <m:t>𝒙</m:t>
                        </m:r>
                        <m:r>
                          <a:rPr lang="en-US" sz="8000" b="1" i="1"/>
                          <m:t>−</m:t>
                        </m:r>
                        <m:r>
                          <a:rPr lang="en-US" sz="8000" b="1" i="1"/>
                          <m:t>𝒂</m:t>
                        </m:r>
                        <m:r>
                          <a:rPr lang="en-US" sz="8000" b="1" i="1"/>
                          <m:t>)</m:t>
                        </m:r>
                      </m:e>
                      <m:sup>
                        <m:r>
                          <a:rPr lang="en-US" sz="8000" b="1" i="1"/>
                          <m:t>𝒏</m:t>
                        </m:r>
                      </m:sup>
                    </m:sSup>
                    <m:r>
                      <a:rPr lang="en-US" sz="8000" b="1" i="1"/>
                      <m:t>+                                          ⋯                                                                                     (</m:t>
                    </m:r>
                    <m:r>
                      <a:rPr lang="en-US" sz="8000" b="1" i="1"/>
                      <m:t>𝟐</m:t>
                    </m:r>
                    <m:r>
                      <a:rPr lang="en-US" sz="8000" b="1" i="1"/>
                      <m:t>)                  </m:t>
                    </m:r>
                  </m:oMath>
                </a14:m>
                <a:r>
                  <a:rPr lang="en-US" sz="8000" b="1" dirty="0"/>
                  <a:t>  </a:t>
                </a:r>
                <a:endParaRPr lang="en-US" sz="8000" dirty="0"/>
              </a:p>
              <a:p>
                <a:pPr marL="0" indent="0">
                  <a:buNone/>
                </a:pPr>
                <a:r>
                  <a:rPr lang="en-US" sz="8000" b="1" dirty="0"/>
                  <a:t>  In which the center </a:t>
                </a:r>
                <a14:m>
                  <m:oMath xmlns:m="http://schemas.openxmlformats.org/officeDocument/2006/math">
                    <m:r>
                      <a:rPr lang="en-US" sz="8000" b="1" i="1"/>
                      <m:t>𝒂</m:t>
                    </m:r>
                  </m:oMath>
                </a14:m>
                <a:r>
                  <a:rPr lang="en-US" sz="8000" b="1" dirty="0"/>
                  <a:t> and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𝟎</m:t>
                        </m:r>
                      </m:sub>
                    </m:sSub>
                    <m:r>
                      <a:rPr lang="en-US" sz="8000" b="1" i="1"/>
                      <m:t>,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𝟏</m:t>
                        </m:r>
                      </m:sub>
                    </m:sSub>
                    <m:r>
                      <a:rPr lang="en-US" sz="8000" b="1" i="1"/>
                      <m:t>,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𝟐</m:t>
                        </m:r>
                      </m:sub>
                    </m:sSub>
                    <m:r>
                      <a:rPr lang="en-US" sz="8000" b="1" i="1"/>
                      <m:t>,⋯,</m:t>
                    </m:r>
                    <m:sSub>
                      <m:sSubPr>
                        <m:ctrlPr>
                          <a:rPr lang="en-US" sz="8000" b="1" i="1"/>
                        </m:ctrlPr>
                      </m:sSubPr>
                      <m:e>
                        <m:r>
                          <a:rPr lang="en-US" sz="8000" b="1" i="1"/>
                          <m:t>𝒄</m:t>
                        </m:r>
                      </m:e>
                      <m:sub>
                        <m:r>
                          <a:rPr lang="en-US" sz="8000" b="1" i="1"/>
                          <m:t>𝒏</m:t>
                        </m:r>
                      </m:sub>
                    </m:sSub>
                    <m:r>
                      <a:rPr lang="en-US" sz="8000" b="1" i="1"/>
                      <m:t>,⋯</m:t>
                    </m:r>
                  </m:oMath>
                </a14:m>
                <a:r>
                  <a:rPr lang="en-US" sz="8000" b="1" dirty="0"/>
                  <a:t> are constants.▄</a:t>
                </a:r>
                <a:endParaRPr lang="en-US" sz="8000" dirty="0"/>
              </a:p>
              <a:p>
                <a:pPr marL="0" indent="0">
                  <a:buNone/>
                </a:pPr>
                <a:endParaRPr lang="en-US" sz="8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5658"/>
                <a:ext cx="10515600" cy="5001305"/>
              </a:xfrm>
              <a:blipFill rotWithShape="0">
                <a:blip r:embed="rId2"/>
                <a:stretch>
                  <a:fillRect l="-3594" t="-2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5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09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6059"/>
                <a:ext cx="10515600" cy="513805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200" b="1" u="sng" dirty="0"/>
                  <a:t>Example (1):</a:t>
                </a: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/>
                  <a:t>Take the power series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/>
                        </m:ctrlPr>
                      </m:naryPr>
                      <m:sub>
                        <m:r>
                          <a:rPr lang="en-US" sz="3200" b="1" i="1"/>
                          <m:t>𝒏</m:t>
                        </m:r>
                        <m:r>
                          <a:rPr lang="en-US" sz="3200" b="1" i="1"/>
                          <m:t>=</m:t>
                        </m:r>
                        <m:r>
                          <a:rPr lang="en-US" sz="3200" b="1" i="1"/>
                          <m:t>𝟎</m:t>
                        </m:r>
                      </m:sub>
                      <m:sup>
                        <m:r>
                          <a:rPr lang="en-US" sz="3200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3200" b="1" i="1"/>
                            </m:ctrlPr>
                          </m:sSupPr>
                          <m:e>
                            <m:r>
                              <a:rPr lang="en-US" sz="3200" b="1" i="1"/>
                              <m:t>𝒙</m:t>
                            </m:r>
                          </m:e>
                          <m:sup>
                            <m:r>
                              <a:rPr lang="en-US" sz="3200" b="1" i="1"/>
                              <m:t>𝒏</m:t>
                            </m:r>
                          </m:sup>
                        </m:sSup>
                        <m:r>
                          <a:rPr lang="en-US" sz="3200" b="1" i="1"/>
                          <m:t>=</m:t>
                        </m:r>
                        <m:r>
                          <a:rPr lang="en-US" sz="3200" b="1" i="1"/>
                          <m:t>𝟏</m:t>
                        </m:r>
                        <m:r>
                          <a:rPr lang="en-US" sz="3200" b="1" i="1"/>
                          <m:t>+</m:t>
                        </m:r>
                        <m:r>
                          <a:rPr lang="en-US" sz="3200" b="1" i="1"/>
                          <m:t>𝒙</m:t>
                        </m:r>
                        <m:r>
                          <a:rPr lang="en-US" sz="3200" b="1" i="1"/>
                          <m:t>+</m:t>
                        </m:r>
                        <m:sSup>
                          <m:sSupPr>
                            <m:ctrlPr>
                              <a:rPr lang="en-US" sz="3200" b="1" i="1"/>
                            </m:ctrlPr>
                          </m:sSupPr>
                          <m:e>
                            <m:r>
                              <a:rPr lang="en-US" sz="3200" b="1" i="1"/>
                              <m:t>𝒙</m:t>
                            </m:r>
                          </m:e>
                          <m:sup>
                            <m:r>
                              <a:rPr lang="en-US" sz="3200" b="1" i="1"/>
                              <m:t>𝟐</m:t>
                            </m:r>
                          </m:sup>
                        </m:sSup>
                        <m:r>
                          <a:rPr lang="en-US" sz="3200" b="1" i="1"/>
                          <m:t>+</m:t>
                        </m:r>
                        <m:sSup>
                          <m:sSupPr>
                            <m:ctrlPr>
                              <a:rPr lang="en-US" sz="3200" b="1" i="1"/>
                            </m:ctrlPr>
                          </m:sSupPr>
                          <m:e>
                            <m:r>
                              <a:rPr lang="en-US" sz="3200" b="1" i="1"/>
                              <m:t>𝒙</m:t>
                            </m:r>
                          </m:e>
                          <m:sup>
                            <m:r>
                              <a:rPr lang="en-US" sz="3200" b="1" i="1"/>
                              <m:t>𝟑</m:t>
                            </m:r>
                          </m:sup>
                        </m:sSup>
                        <m:r>
                          <a:rPr lang="en-US" sz="3200" b="1" i="1"/>
                          <m:t>+⋯+</m:t>
                        </m:r>
                        <m:sSup>
                          <m:sSupPr>
                            <m:ctrlPr>
                              <a:rPr lang="en-US" sz="3200" b="1" i="1"/>
                            </m:ctrlPr>
                          </m:sSupPr>
                          <m:e>
                            <m:r>
                              <a:rPr lang="en-US" sz="3200" b="1" i="1"/>
                              <m:t>𝒙</m:t>
                            </m:r>
                          </m:e>
                          <m:sup>
                            <m:r>
                              <a:rPr lang="en-US" sz="3200" b="1" i="1"/>
                              <m:t>𝒏</m:t>
                            </m:r>
                          </m:sup>
                        </m:sSup>
                        <m:r>
                          <a:rPr lang="en-US" sz="3200" b="1" i="1"/>
                          <m:t>+⋯</m:t>
                        </m:r>
                      </m:e>
                    </m:nary>
                  </m:oMath>
                </a14:m>
                <a:r>
                  <a:rPr lang="en-US" sz="3200" b="1" dirty="0"/>
                  <a:t> .</a:t>
                </a: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/>
                  <a:t>This is a geometric series with first term 1 and common ratio </a:t>
                </a:r>
                <a14:m>
                  <m:oMath xmlns:m="http://schemas.openxmlformats.org/officeDocument/2006/math">
                    <m:r>
                      <a:rPr lang="en-US" sz="3200" b="1" i="1"/>
                      <m:t>𝒙</m:t>
                    </m:r>
                  </m:oMath>
                </a14:m>
                <a:r>
                  <a:rPr lang="en-US" sz="3200" b="1" dirty="0"/>
                  <a:t>. It converges if</a:t>
                </a:r>
                <a:endParaRPr lang="en-US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1" i="1"/>
                      <m:t>|</m:t>
                    </m:r>
                    <m:r>
                      <a:rPr lang="en-US" sz="3200" b="1" i="1"/>
                      <m:t>𝒙</m:t>
                    </m:r>
                    <m:r>
                      <a:rPr lang="en-US" sz="3200" b="1" i="1"/>
                      <m:t>|&lt;</m:t>
                    </m:r>
                    <m:r>
                      <a:rPr lang="en-US" sz="3200" b="1" i="1"/>
                      <m:t>𝟏</m:t>
                    </m:r>
                  </m:oMath>
                </a14:m>
                <a:r>
                  <a:rPr lang="en-US" sz="3200" b="1" dirty="0"/>
                  <a:t>  and its sum is: </a:t>
                </a:r>
                <a:endParaRPr lang="en-US" sz="3200" b="1" dirty="0" smtClean="0"/>
              </a:p>
              <a:p>
                <a:pPr marL="0" indent="0">
                  <a:buNone/>
                </a:pPr>
                <a:r>
                  <a:rPr lang="en-US" sz="3200" b="1" dirty="0"/>
                  <a:t> </a:t>
                </a:r>
                <a:r>
                  <a:rPr lang="en-US" sz="3200" b="1" dirty="0" smtClean="0"/>
                  <a:t>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/>
                        </m:ctrlPr>
                      </m:naryPr>
                      <m:sub>
                        <m:r>
                          <a:rPr lang="en-US" sz="3200" b="1" i="1"/>
                          <m:t>𝒏</m:t>
                        </m:r>
                        <m:r>
                          <a:rPr lang="en-US" sz="3200" b="1" i="1"/>
                          <m:t>=</m:t>
                        </m:r>
                        <m:r>
                          <a:rPr lang="en-US" sz="3200" b="1" i="1"/>
                          <m:t>𝟎</m:t>
                        </m:r>
                      </m:sub>
                      <m:sup>
                        <m:r>
                          <a:rPr lang="en-US" sz="3200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3200" b="1" i="1"/>
                            </m:ctrlPr>
                          </m:sSupPr>
                          <m:e>
                            <m:r>
                              <a:rPr lang="en-US" sz="3200" b="1" i="1"/>
                              <m:t>𝒙</m:t>
                            </m:r>
                          </m:e>
                          <m:sup>
                            <m:r>
                              <a:rPr lang="en-US" sz="3200" b="1" i="1"/>
                              <m:t>𝒏</m:t>
                            </m:r>
                          </m:sup>
                        </m:sSup>
                        <m:r>
                          <a:rPr lang="en-US" sz="3200" b="1" i="1"/>
                          <m:t>=</m:t>
                        </m:r>
                        <m:f>
                          <m:fPr>
                            <m:ctrlPr>
                              <a:rPr lang="en-US" sz="3200" b="1" i="1"/>
                            </m:ctrlPr>
                          </m:fPr>
                          <m:num>
                            <m:r>
                              <a:rPr lang="en-US" sz="3200" b="1" i="1"/>
                              <m:t>𝟏</m:t>
                            </m:r>
                          </m:num>
                          <m:den>
                            <m:r>
                              <a:rPr lang="en-US" sz="3200" b="1" i="1"/>
                              <m:t>𝟏</m:t>
                            </m:r>
                            <m:r>
                              <a:rPr lang="en-US" sz="3200" b="1" i="1"/>
                              <m:t>−</m:t>
                            </m:r>
                            <m:r>
                              <a:rPr lang="en-US" sz="3200" b="1" i="1"/>
                              <m:t>𝒙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3200" b="1" dirty="0"/>
                  <a:t> .</a:t>
                </a: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/>
                  <a:t>So</a:t>
                </a:r>
                <a:r>
                  <a:rPr lang="en-US" sz="3200" b="1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/>
                        </m:ctrlPr>
                      </m:fPr>
                      <m:num>
                        <m:r>
                          <a:rPr lang="en-US" sz="3200" b="1" i="1"/>
                          <m:t>𝟏</m:t>
                        </m:r>
                      </m:num>
                      <m:den>
                        <m:r>
                          <a:rPr lang="en-US" sz="3200" b="1" i="1"/>
                          <m:t>𝟏</m:t>
                        </m:r>
                        <m:r>
                          <a:rPr lang="en-US" sz="3200" b="1" i="1"/>
                          <m:t>−</m:t>
                        </m:r>
                        <m:r>
                          <a:rPr lang="en-US" sz="3200" b="1" i="1"/>
                          <m:t>𝒙</m:t>
                        </m:r>
                      </m:den>
                    </m:f>
                    <m:r>
                      <a:rPr lang="en-US" sz="3200" b="1" i="1"/>
                      <m:t>= </m:t>
                    </m:r>
                    <m:r>
                      <a:rPr lang="en-US" sz="3200" b="1" i="1"/>
                      <m:t>𝟏</m:t>
                    </m:r>
                    <m:r>
                      <a:rPr lang="en-US" sz="3200" b="1" i="1"/>
                      <m:t>+</m:t>
                    </m:r>
                    <m:r>
                      <a:rPr lang="en-US" sz="3200" b="1" i="1"/>
                      <m:t>𝒙</m:t>
                    </m:r>
                    <m:r>
                      <a:rPr lang="en-US" sz="3200" b="1" i="1"/>
                      <m:t>+</m:t>
                    </m:r>
                    <m:sSup>
                      <m:sSupPr>
                        <m:ctrlPr>
                          <a:rPr lang="en-US" sz="3200" b="1" i="1"/>
                        </m:ctrlPr>
                      </m:sSupPr>
                      <m:e>
                        <m:r>
                          <a:rPr lang="en-US" sz="3200" b="1" i="1"/>
                          <m:t>𝒙</m:t>
                        </m:r>
                      </m:e>
                      <m:sup>
                        <m:r>
                          <a:rPr lang="en-US" sz="3200" b="1" i="1"/>
                          <m:t>𝟐</m:t>
                        </m:r>
                      </m:sup>
                    </m:sSup>
                    <m:r>
                      <a:rPr lang="en-US" sz="3200" b="1" i="1"/>
                      <m:t>+</m:t>
                    </m:r>
                    <m:sSup>
                      <m:sSupPr>
                        <m:ctrlPr>
                          <a:rPr lang="en-US" sz="3200" b="1" i="1"/>
                        </m:ctrlPr>
                      </m:sSupPr>
                      <m:e>
                        <m:r>
                          <a:rPr lang="en-US" sz="3200" b="1" i="1"/>
                          <m:t>𝒙</m:t>
                        </m:r>
                      </m:e>
                      <m:sup>
                        <m:r>
                          <a:rPr lang="en-US" sz="3200" b="1" i="1"/>
                          <m:t>𝟑</m:t>
                        </m:r>
                      </m:sup>
                    </m:sSup>
                    <m:r>
                      <a:rPr lang="en-US" sz="3200" b="1" i="1"/>
                      <m:t>+⋯+</m:t>
                    </m:r>
                    <m:sSup>
                      <m:sSupPr>
                        <m:ctrlPr>
                          <a:rPr lang="en-US" sz="3200" b="1" i="1"/>
                        </m:ctrlPr>
                      </m:sSupPr>
                      <m:e>
                        <m:r>
                          <a:rPr lang="en-US" sz="3200" b="1" i="1"/>
                          <m:t>𝒙</m:t>
                        </m:r>
                      </m:e>
                      <m:sup>
                        <m:r>
                          <a:rPr lang="en-US" sz="3200" b="1" i="1"/>
                          <m:t>𝒏</m:t>
                        </m:r>
                      </m:sup>
                    </m:sSup>
                    <m:r>
                      <a:rPr lang="en-US" sz="3200" b="1" i="1"/>
                      <m:t>+⋯, −</m:t>
                    </m:r>
                    <m:r>
                      <a:rPr lang="en-US" sz="3200" b="1" i="1"/>
                      <m:t>𝟏</m:t>
                    </m:r>
                    <m:r>
                      <a:rPr lang="en-US" sz="3200" b="1" i="1"/>
                      <m:t>&lt;</m:t>
                    </m:r>
                    <m:r>
                      <a:rPr lang="en-US" sz="3200" b="1" i="1"/>
                      <m:t>𝒙</m:t>
                    </m:r>
                    <m:r>
                      <a:rPr lang="en-US" sz="3200" b="1" i="1"/>
                      <m:t>&lt;</m:t>
                    </m:r>
                    <m:r>
                      <a:rPr lang="en-US" sz="3200" b="1" i="1"/>
                      <m:t>𝟏</m:t>
                    </m:r>
                    <m:r>
                      <a:rPr lang="en-US" sz="3200" b="1" i="1"/>
                      <m:t>.</m:t>
                    </m:r>
                  </m:oMath>
                </a14:m>
                <a:r>
                  <a:rPr lang="en-US" sz="3200" b="1" dirty="0"/>
                  <a:t>▄</a:t>
                </a: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6059"/>
                <a:ext cx="10515600" cy="5138056"/>
              </a:xfrm>
              <a:blipFill rotWithShape="0">
                <a:blip r:embed="rId2"/>
                <a:stretch>
                  <a:fillRect l="-1507" t="-3203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0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1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8457"/>
                <a:ext cx="10515600" cy="545850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u="sng" dirty="0" smtClean="0"/>
                  <a:t>Example (2):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Take the power series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/>
                      <m:t>𝟏</m:t>
                    </m:r>
                    <m:r>
                      <a:rPr lang="en-US" b="1" i="1"/>
                      <m:t>−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𝟐</m:t>
                        </m:r>
                      </m:den>
                    </m:f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𝟐</m:t>
                        </m:r>
                      </m:e>
                    </m:d>
                    <m:r>
                      <a:rPr lang="en-US" b="1" i="1"/>
                      <m:t>+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𝟒</m:t>
                        </m:r>
                      </m:den>
                    </m:f>
                    <m:sSup>
                      <m:sSupPr>
                        <m:ctrlPr>
                          <a:rPr lang="en-US" b="1" i="1"/>
                        </m:ctrlPr>
                      </m:sSupPr>
                      <m:e>
                        <m:d>
                          <m:dPr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𝟐</m:t>
                            </m:r>
                          </m:e>
                        </m:d>
                      </m:e>
                      <m:sup>
                        <m:r>
                          <a:rPr lang="en-US" b="1" i="1"/>
                          <m:t>𝟐</m:t>
                        </m:r>
                      </m:sup>
                    </m:sSup>
                    <m:r>
                      <a:rPr lang="en-US" b="1" i="1"/>
                      <m:t>−⋯+</m:t>
                    </m:r>
                    <m:sSup>
                      <m:sSupPr>
                        <m:ctrlPr>
                          <a:rPr lang="en-US" b="1" i="1"/>
                        </m:ctrlPr>
                      </m:sSupPr>
                      <m:e>
                        <m:d>
                          <m:dPr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−</m:t>
                            </m:r>
                            <m:f>
                              <m:fPr>
                                <m:ctrlPr>
                                  <a:rPr lang="en-US" b="1" i="1"/>
                                </m:ctrlPr>
                              </m:fPr>
                              <m:num>
                                <m:r>
                                  <a:rPr lang="en-US" b="1" i="1"/>
                                  <m:t>𝟏</m:t>
                                </m:r>
                              </m:num>
                              <m:den>
                                <m:r>
                                  <a:rPr lang="en-US" b="1" i="1"/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/>
                          <m:t>𝒏</m:t>
                        </m:r>
                      </m:sup>
                    </m:sSup>
                    <m:sSup>
                      <m:sSupPr>
                        <m:ctrlPr>
                          <a:rPr lang="en-US" b="1" i="1"/>
                        </m:ctrlPr>
                      </m:sSupPr>
                      <m:e>
                        <m:d>
                          <m:dPr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𝟐</m:t>
                            </m:r>
                          </m:e>
                        </m:d>
                      </m:e>
                      <m:sup>
                        <m:r>
                          <a:rPr lang="en-US" b="1" i="1"/>
                          <m:t>𝒏</m:t>
                        </m:r>
                      </m:sup>
                    </m:sSup>
                    <m:r>
                      <a:rPr lang="en-US" b="1" i="1"/>
                      <m:t>+⋯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This is a geometric series with first term 1 and common ratio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−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𝟐</m:t>
                            </m:r>
                          </m:num>
                          <m:den>
                            <m:r>
                              <a:rPr lang="en-US" b="1" i="1"/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1" dirty="0"/>
                  <a:t>. </a:t>
                </a:r>
                <a:r>
                  <a:rPr lang="en-US" b="1" dirty="0" smtClean="0"/>
                  <a:t>This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series </a:t>
                </a:r>
                <a:r>
                  <a:rPr lang="en-US" b="1" dirty="0"/>
                  <a:t>converges </a:t>
                </a:r>
                <a:r>
                  <a:rPr lang="en-US" b="1" dirty="0" smtClean="0"/>
                  <a:t>for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−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𝟐</m:t>
                            </m:r>
                          </m:num>
                          <m:den>
                            <m:r>
                              <a:rPr lang="en-US" b="1" i="1"/>
                              <m:t>𝟐</m:t>
                            </m:r>
                          </m:den>
                        </m:f>
                      </m:e>
                    </m:d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 →</m:t>
                    </m:r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𝟐</m:t>
                            </m:r>
                          </m:num>
                          <m:den>
                            <m:r>
                              <a:rPr lang="en-US" b="1" i="1"/>
                              <m:t>𝟐</m:t>
                            </m:r>
                          </m:den>
                        </m:f>
                      </m:e>
                    </m:d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 →−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&lt;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𝟐</m:t>
                        </m:r>
                      </m:num>
                      <m:den>
                        <m:r>
                          <a:rPr lang="en-US" b="1" i="1"/>
                          <m:t>𝟐</m:t>
                        </m:r>
                      </m:den>
                    </m:f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 →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𝟒</m:t>
                    </m:r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Its sum is: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𝟏</m:t>
                        </m:r>
                        <m:r>
                          <a:rPr lang="en-US" b="1" i="1"/>
                          <m:t>+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𝟐</m:t>
                            </m:r>
                          </m:num>
                          <m:den>
                            <m:r>
                              <a:rPr lang="en-US" b="1" i="1"/>
                              <m:t>𝟐</m:t>
                            </m:r>
                          </m:den>
                        </m:f>
                      </m:den>
                    </m:f>
                    <m:r>
                      <a:rPr lang="en-US" b="1" i="1"/>
                      <m:t>=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𝒙</m:t>
                            </m:r>
                          </m:num>
                          <m:den>
                            <m:r>
                              <a:rPr lang="en-US" b="1" i="1"/>
                              <m:t>𝟐</m:t>
                            </m:r>
                          </m:den>
                        </m:f>
                      </m:den>
                    </m:f>
                    <m:r>
                      <a:rPr lang="en-US" b="1" i="1"/>
                      <m:t>=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𝟐</m:t>
                        </m:r>
                      </m:num>
                      <m:den>
                        <m:r>
                          <a:rPr lang="en-US" b="1" i="1"/>
                          <m:t>𝒙</m:t>
                        </m:r>
                      </m:den>
                    </m:f>
                  </m:oMath>
                </a14:m>
                <a:r>
                  <a:rPr lang="en-US" b="1" dirty="0"/>
                  <a:t> . So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𝟐</m:t>
                          </m:r>
                        </m:num>
                        <m:den>
                          <m:r>
                            <a:rPr lang="en-US" b="1" i="1"/>
                            <m:t>𝒙</m:t>
                          </m:r>
                        </m:den>
                      </m:f>
                      <m:r>
                        <a:rPr lang="en-US" b="1" i="1"/>
                        <m:t>= </m:t>
                      </m:r>
                      <m:r>
                        <a:rPr lang="en-US" b="1" i="1"/>
                        <m:t>𝟏</m:t>
                      </m:r>
                      <m:r>
                        <a:rPr lang="en-US" b="1" i="1"/>
                        <m:t>−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𝟏</m:t>
                          </m:r>
                        </m:num>
                        <m:den>
                          <m:r>
                            <a:rPr lang="en-US" b="1" i="1"/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/>
                          </m:ctrlPr>
                        </m:dPr>
                        <m:e>
                          <m:r>
                            <a:rPr lang="en-US" b="1" i="1"/>
                            <m:t>𝒙</m:t>
                          </m:r>
                          <m:r>
                            <a:rPr lang="en-US" b="1" i="1"/>
                            <m:t>−</m:t>
                          </m:r>
                          <m:r>
                            <a:rPr lang="en-US" b="1" i="1"/>
                            <m:t>𝟐</m:t>
                          </m:r>
                        </m:e>
                      </m:d>
                      <m:r>
                        <a:rPr lang="en-US" b="1" i="1"/>
                        <m:t>+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𝟏</m:t>
                          </m:r>
                        </m:num>
                        <m:den>
                          <m:r>
                            <a:rPr lang="en-US" b="1" i="1"/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b="1" i="1"/>
                          </m:ctrlPr>
                        </m:sSupPr>
                        <m:e>
                          <m:d>
                            <m:dPr>
                              <m:ctrlPr>
                                <a:rPr lang="en-US" b="1" i="1"/>
                              </m:ctrlPr>
                            </m:dPr>
                            <m:e>
                              <m:r>
                                <a:rPr lang="en-US" b="1" i="1"/>
                                <m:t>𝒙</m:t>
                              </m:r>
                              <m:r>
                                <a:rPr lang="en-US" b="1" i="1"/>
                                <m:t>−</m:t>
                              </m:r>
                              <m:r>
                                <a:rPr lang="en-US" b="1" i="1"/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b="1" i="1"/>
                            <m:t>𝟐</m:t>
                          </m:r>
                        </m:sup>
                      </m:sSup>
                      <m:r>
                        <a:rPr lang="en-US" b="1" i="1"/>
                        <m:t>−⋯+</m:t>
                      </m:r>
                      <m:sSup>
                        <m:sSupPr>
                          <m:ctrlPr>
                            <a:rPr lang="en-US" b="1" i="1"/>
                          </m:ctrlPr>
                        </m:sSupPr>
                        <m:e>
                          <m:d>
                            <m:dPr>
                              <m:ctrlPr>
                                <a:rPr lang="en-US" b="1" i="1"/>
                              </m:ctrlPr>
                            </m:dPr>
                            <m:e>
                              <m:r>
                                <a:rPr lang="en-US" b="1" i="1"/>
                                <m:t>−</m:t>
                              </m:r>
                              <m:f>
                                <m:fPr>
                                  <m:ctrlPr>
                                    <a:rPr lang="en-US" b="1" i="1"/>
                                  </m:ctrlPr>
                                </m:fPr>
                                <m:num>
                                  <m:r>
                                    <a:rPr lang="en-US" b="1" i="1"/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/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/>
                            <m:t>𝒏</m:t>
                          </m:r>
                        </m:sup>
                      </m:sSup>
                      <m:sSup>
                        <m:sSupPr>
                          <m:ctrlPr>
                            <a:rPr lang="en-US" b="1" i="1"/>
                          </m:ctrlPr>
                        </m:sSupPr>
                        <m:e>
                          <m:d>
                            <m:dPr>
                              <m:ctrlPr>
                                <a:rPr lang="en-US" b="1" i="1"/>
                              </m:ctrlPr>
                            </m:dPr>
                            <m:e>
                              <m:r>
                                <a:rPr lang="en-US" b="1" i="1"/>
                                <m:t>𝒙</m:t>
                              </m:r>
                              <m:r>
                                <a:rPr lang="en-US" b="1" i="1"/>
                                <m:t>−</m:t>
                              </m:r>
                              <m:r>
                                <a:rPr lang="en-US" b="1" i="1"/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b="1" i="1"/>
                            <m:t>𝒏</m:t>
                          </m:r>
                        </m:sup>
                      </m:sSup>
                      <m:r>
                        <a:rPr lang="en-US" b="1" i="1"/>
                        <m:t>+⋯,</m:t>
                      </m:r>
                    </m:oMath>
                  </m:oMathPara>
                </a14:m>
                <a:endParaRPr lang="en-US" b="1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/>
                      <m:t> 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𝟒</m:t>
                    </m:r>
                    <m:r>
                      <a:rPr lang="en-US" b="1" i="1"/>
                      <m:t> </m:t>
                    </m:r>
                  </m:oMath>
                </a14:m>
                <a:r>
                  <a:rPr lang="en-US" b="1" dirty="0"/>
                  <a:t>.▄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8457"/>
                <a:ext cx="10515600" cy="5458506"/>
              </a:xfrm>
              <a:blipFill rotWithShape="0">
                <a:blip r:embed="rId2"/>
                <a:stretch>
                  <a:fillRect l="-1043" t="-2235" b="-3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1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40328"/>
                <a:ext cx="10515600" cy="563663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b="1" u="sng" dirty="0"/>
                  <a:t>Example (3): </a:t>
                </a:r>
                <a:r>
                  <a:rPr lang="en-US" b="1" dirty="0"/>
                  <a:t>For what values of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do the following power series converge?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1: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(−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</m:e>
                    </m:nary>
                    <m:f>
                      <m:fPr>
                        <m:ctrlPr>
                          <a:rPr lang="en-US" b="1" i="1"/>
                        </m:ctrlPr>
                      </m:fPr>
                      <m:num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en-US" b="1" i="1"/>
                          <m:t>𝒏</m:t>
                        </m:r>
                      </m:den>
                    </m:f>
                  </m:oMath>
                </a14:m>
                <a:r>
                  <a:rPr lang="en-US" b="1" dirty="0"/>
                  <a:t>      2: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(−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</m:e>
                    </m:nary>
                    <m:f>
                      <m:fPr>
                        <m:ctrlPr>
                          <a:rPr lang="en-US" b="1" i="1"/>
                        </m:ctrlPr>
                      </m:fPr>
                      <m:num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𝟐</m:t>
                            </m:r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</m:num>
                      <m:den>
                        <m:r>
                          <a:rPr lang="en-US" b="1" i="1"/>
                          <m:t>𝟐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𝟏</m:t>
                        </m:r>
                      </m:den>
                    </m:f>
                  </m:oMath>
                </a14:m>
                <a:r>
                  <a:rPr lang="en-US" b="1" dirty="0"/>
                  <a:t>     3: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𝒏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!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/>
                  <a:t>    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smtClean="0"/>
                  <a:t>  </a:t>
                </a:r>
                <a:r>
                  <a:rPr lang="en-US" b="1" dirty="0"/>
                  <a:t>4: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! </m:t>
                        </m:r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Solution: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(1): Apply the Ratio Test to the series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b="1" i="1"/>
                        </m:ctrlPr>
                      </m:naryPr>
                      <m:sub/>
                      <m:sup/>
                      <m:e>
                        <m:r>
                          <a:rPr lang="en-US" b="1" i="1"/>
                          <m:t>| </m:t>
                        </m:r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𝒖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r>
                          <a:rPr lang="en-US" b="1" i="1"/>
                          <m:t>|</m:t>
                        </m:r>
                      </m:e>
                    </m:nary>
                  </m:oMath>
                </a14:m>
                <a:r>
                  <a:rPr lang="en-US" b="1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/>
                        </m:ctrlPr>
                      </m:sSubPr>
                      <m:e>
                        <m:r>
                          <a:rPr lang="en-US" b="1" i="1"/>
                          <m:t>𝒖</m:t>
                        </m:r>
                      </m:e>
                      <m:sub>
                        <m:r>
                          <a:rPr lang="en-US" b="1" i="1"/>
                          <m:t>𝒏</m:t>
                        </m:r>
                      </m:sub>
                    </m:sSub>
                  </m:oMath>
                </a14:m>
                <a:r>
                  <a:rPr lang="en-US" b="1" dirty="0"/>
                  <a:t> is the nth term of the power series given in question.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⸫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  <m:r>
                                      <a:rPr lang="en-US" b="1" i="1"/>
                                      <m:t>+</m:t>
                                    </m:r>
                                    <m:r>
                                      <a:rPr lang="en-US" b="1" i="1"/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1" i="1"/>
                          <m:t>=</m:t>
                        </m:r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  <m:r>
                          <a:rPr lang="en-US" b="1" i="1"/>
                          <m:t>|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𝒏</m:t>
                                </m:r>
                                <m:r>
                                  <a:rPr lang="en-US" b="1" i="1"/>
                                  <m:t>+</m:t>
                                </m:r>
                                <m:r>
                                  <a:rPr lang="en-US" b="1" i="1"/>
                                  <m:t>𝟏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+</m:t>
                            </m:r>
                            <m:r>
                              <a:rPr lang="en-US" b="1" i="1"/>
                              <m:t>𝟏</m:t>
                            </m:r>
                          </m:den>
                        </m:f>
                      </m:e>
                    </m:func>
                    <m:r>
                      <a:rPr lang="en-US" b="1" i="1"/>
                      <m:t>.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𝒏</m:t>
                        </m:r>
                      </m:num>
                      <m:den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=</m:t>
                        </m:r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e>
                    </m:d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𝒏𝒙</m:t>
                        </m:r>
                      </m:num>
                      <m:den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𝟏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𝒙</m:t>
                            </m:r>
                          </m:e>
                        </m:d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e>
                    </m:d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𝒏</m:t>
                        </m:r>
                      </m:num>
                      <m:den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𝟏</m:t>
                        </m:r>
                      </m:den>
                    </m:f>
                    <m:r>
                      <a:rPr lang="en-US" b="1" i="1"/>
                      <m:t>|=</m:t>
                    </m:r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</m:e>
                    </m:d>
                    <m:r>
                      <a:rPr lang="en-US" b="1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 By Ratio Test, the series converges absolutely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</m:e>
                    </m:d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→ 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 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Now, if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𝟏</m:t>
                    </m:r>
                  </m:oMath>
                </a14:m>
                <a:r>
                  <a:rPr lang="en-US" b="1" dirty="0"/>
                  <a:t> the series becomes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(−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+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</m:e>
                    </m:nary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 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b="1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This series </a:t>
                </a:r>
                <a:r>
                  <a:rPr lang="en-US" b="1" dirty="0"/>
                  <a:t>is alternating which converges.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40328"/>
                <a:ext cx="10515600" cy="5636635"/>
              </a:xfrm>
              <a:blipFill rotWithShape="0">
                <a:blip r:embed="rId2"/>
                <a:stretch>
                  <a:fillRect l="-1043" t="-2273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2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59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1110"/>
                <a:ext cx="10515600" cy="561585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b="1" dirty="0"/>
                  <a:t> If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=−</m:t>
                    </m:r>
                    <m:r>
                      <a:rPr lang="en-US" b="1" i="1"/>
                      <m:t>𝟏</m:t>
                    </m:r>
                  </m:oMath>
                </a14:m>
                <a:r>
                  <a:rPr lang="en-US" b="1" dirty="0"/>
                  <a:t> the series becomes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(−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  <m:r>
                          <a:rPr lang="en-US" b="1" i="1"/>
                          <m:t> 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(−</m:t>
                                </m:r>
                                <m:r>
                                  <a:rPr lang="en-US" b="1" i="1"/>
                                  <m:t>𝟏</m:t>
                                </m:r>
                                <m:r>
                                  <a:rPr lang="en-US" b="1" i="1"/>
                                  <m:t>)</m:t>
                                </m:r>
                              </m:e>
                              <m:sup>
                                <m:r>
                                  <a:rPr lang="en-US" b="1" i="1"/>
                                  <m:t>𝒏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/>
                              <m:t>𝒏</m:t>
                            </m:r>
                          </m:den>
                        </m:f>
                      </m:e>
                    </m:nary>
                    <m:r>
                      <a:rPr lang="en-US" b="1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r>
                          <a:rPr lang="en-US" b="1" i="1"/>
                          <m:t>−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𝟏</m:t>
                            </m:r>
                          </m:num>
                          <m:den>
                            <m:r>
                              <a:rPr lang="en-US" b="1" i="1"/>
                              <m:t>𝒏</m:t>
                            </m:r>
                          </m:den>
                        </m:f>
                      </m:e>
                    </m:nary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1" i="1"/>
                      <m:t>=−</m:t>
                    </m:r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𝟏</m:t>
                            </m:r>
                          </m:num>
                          <m:den>
                            <m:r>
                              <a:rPr lang="en-US" b="1" i="1"/>
                              <m:t>𝒏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/>
                  <a:t> 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This series diverges because it is harmonic series.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⸫The series converges for </a:t>
                </a:r>
                <a14:m>
                  <m:oMath xmlns:m="http://schemas.openxmlformats.org/officeDocument/2006/math">
                    <m:r>
                      <a:rPr lang="en-US" b="1" i="1"/>
                      <m:t>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≤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/>
                  <a:t>(2): Apply the Ratio Test to the series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b="1" i="1"/>
                        </m:ctrlPr>
                      </m:naryPr>
                      <m:sub/>
                      <m:sup/>
                      <m:e>
                        <m:r>
                          <a:rPr lang="en-US" b="1" i="1"/>
                          <m:t>| </m:t>
                        </m:r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𝒖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r>
                          <a:rPr lang="en-US" b="1" i="1"/>
                          <m:t>|</m:t>
                        </m:r>
                      </m:e>
                    </m:nary>
                  </m:oMath>
                </a14:m>
                <a:r>
                  <a:rPr lang="en-US" b="1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/>
                        </m:ctrlPr>
                      </m:sSubPr>
                      <m:e>
                        <m:r>
                          <a:rPr lang="en-US" b="1" i="1"/>
                          <m:t>𝒖</m:t>
                        </m:r>
                      </m:e>
                      <m:sub>
                        <m:r>
                          <a:rPr lang="en-US" b="1" i="1"/>
                          <m:t>𝒏</m:t>
                        </m:r>
                      </m:sub>
                    </m:sSub>
                  </m:oMath>
                </a14:m>
                <a:r>
                  <a:rPr lang="en-US" b="1" dirty="0"/>
                  <a:t> is the nth term of the power series given in question.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⸫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  <m:r>
                                      <a:rPr lang="en-US" b="1" i="1"/>
                                      <m:t>+</m:t>
                                    </m:r>
                                    <m:r>
                                      <a:rPr lang="en-US" b="1" i="1"/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1" i="1"/>
                          <m:t>=</m:t>
                        </m:r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  <m:r>
                          <a:rPr lang="en-US" b="1" i="1"/>
                          <m:t>|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𝟐</m:t>
                                </m:r>
                                <m:r>
                                  <a:rPr lang="en-US" b="1" i="1"/>
                                  <m:t>𝒏</m:t>
                                </m:r>
                                <m:r>
                                  <a:rPr lang="en-US" b="1" i="1"/>
                                  <m:t>+</m:t>
                                </m:r>
                                <m:r>
                                  <a:rPr lang="en-US" b="1" i="1"/>
                                  <m:t>𝟏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/>
                              <m:t>𝟐</m:t>
                            </m:r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+</m:t>
                            </m:r>
                            <m:r>
                              <a:rPr lang="en-US" b="1" i="1"/>
                              <m:t>𝟏</m:t>
                            </m:r>
                          </m:den>
                        </m:f>
                      </m:e>
                    </m:func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𝟐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𝟐</m:t>
                            </m:r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𝟐</m:t>
                                </m:r>
                              </m:sup>
                            </m:sSup>
                          </m:e>
                        </m:d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e>
                    </m:d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𝟐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𝟐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𝟏</m:t>
                        </m:r>
                      </m:den>
                    </m:f>
                    <m:r>
                      <a:rPr lang="en-US" b="1" i="1"/>
                      <m:t>=</m:t>
                    </m:r>
                    <m:sSup>
                      <m:sSupPr>
                        <m:ctrlPr>
                          <a:rPr lang="en-US" b="1" i="1"/>
                        </m:ctrlPr>
                      </m:sSupPr>
                      <m:e>
                        <m:r>
                          <a:rPr lang="en-US" b="1" i="1"/>
                          <m:t>𝒙</m:t>
                        </m:r>
                      </m:e>
                      <m:sup>
                        <m:r>
                          <a:rPr lang="en-US" b="1" i="1"/>
                          <m:t>𝟐</m:t>
                        </m:r>
                      </m:sup>
                    </m:sSup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 By Ratio Test, the series converges absolutely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/>
                        </m:ctrlPr>
                      </m:sSupPr>
                      <m:e>
                        <m:r>
                          <a:rPr lang="en-US" b="1" i="1"/>
                          <m:t>𝒙</m:t>
                        </m:r>
                      </m:e>
                      <m:sup>
                        <m:r>
                          <a:rPr lang="en-US" b="1" i="1"/>
                          <m:t>𝟐</m:t>
                        </m:r>
                      </m:sup>
                    </m:sSup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 → 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&lt;</m:t>
                    </m:r>
                    <m:r>
                      <a:rPr lang="en-US" b="1" i="1"/>
                      <m:t>𝟏</m:t>
                    </m:r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1110"/>
                <a:ext cx="10515600" cy="5615853"/>
              </a:xfrm>
              <a:blipFill rotWithShape="0">
                <a:blip r:embed="rId2"/>
                <a:stretch>
                  <a:fillRect l="-1217" r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0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06582"/>
                <a:ext cx="10515600" cy="547038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b="1" dirty="0"/>
                  <a:t>Now, if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𝟏</m:t>
                    </m:r>
                  </m:oMath>
                </a14:m>
                <a:r>
                  <a:rPr lang="en-US" b="1" dirty="0"/>
                  <a:t> the series becomes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(−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𝟏</m:t>
                            </m:r>
                          </m:sup>
                        </m:sSup>
                      </m:e>
                    </m:nary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𝟐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𝟏</m:t>
                        </m:r>
                      </m:den>
                    </m:f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This series is alternating which converges.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If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=−</m:t>
                    </m:r>
                    <m:r>
                      <a:rPr lang="en-US" b="1" i="1"/>
                      <m:t>𝟏</m:t>
                    </m:r>
                  </m:oMath>
                </a14:m>
                <a:r>
                  <a:rPr lang="en-US" b="1" dirty="0"/>
                  <a:t> the series becomes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𝟏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(−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𝟐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𝟏</m:t>
                        </m:r>
                      </m:den>
                    </m:f>
                  </m:oMath>
                </a14:m>
                <a:r>
                  <a:rPr lang="en-US" b="1" dirty="0"/>
                  <a:t> 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This series is alternating which converges.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⸫The series converges for </a:t>
                </a:r>
                <a14:m>
                  <m:oMath xmlns:m="http://schemas.openxmlformats.org/officeDocument/2006/math">
                    <m:r>
                      <a:rPr lang="en-US" b="1" i="1"/>
                      <m:t>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≤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≤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/>
                  <a:t>(3): Apply the Ratio Test to the series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b="1" i="1"/>
                        </m:ctrlPr>
                      </m:naryPr>
                      <m:sub/>
                      <m:sup/>
                      <m:e>
                        <m:r>
                          <a:rPr lang="en-US" b="1" i="1"/>
                          <m:t>| </m:t>
                        </m:r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𝒖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r>
                          <a:rPr lang="en-US" b="1" i="1"/>
                          <m:t>|</m:t>
                        </m:r>
                      </m:e>
                    </m:nary>
                  </m:oMath>
                </a14:m>
                <a:r>
                  <a:rPr lang="en-US" b="1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/>
                        </m:ctrlPr>
                      </m:sSubPr>
                      <m:e>
                        <m:r>
                          <a:rPr lang="en-US" b="1" i="1"/>
                          <m:t>𝒖</m:t>
                        </m:r>
                      </m:e>
                      <m:sub>
                        <m:r>
                          <a:rPr lang="en-US" b="1" i="1"/>
                          <m:t>𝒏</m:t>
                        </m:r>
                      </m:sub>
                    </m:sSub>
                  </m:oMath>
                </a14:m>
                <a:r>
                  <a:rPr lang="en-US" b="1" dirty="0"/>
                  <a:t> is the nth term of the power series given in question.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  <m:r>
                                      <a:rPr lang="en-US" b="1" i="1"/>
                                      <m:t>+</m:t>
                                    </m:r>
                                    <m:r>
                                      <a:rPr lang="en-US" b="1" i="1"/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1" i="1"/>
                          <m:t>=</m:t>
                        </m:r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  <m:r>
                          <a:rPr lang="en-US" b="1" i="1"/>
                          <m:t>|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𝒏</m:t>
                                </m:r>
                                <m:r>
                                  <a:rPr lang="en-US" b="1" i="1"/>
                                  <m:t>+</m:t>
                                </m:r>
                                <m:r>
                                  <a:rPr lang="en-US" b="1" i="1"/>
                                  <m:t>𝟏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/>
                              <m:t>(</m:t>
                            </m:r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+</m:t>
                            </m:r>
                            <m:r>
                              <a:rPr lang="en-US" b="1" i="1"/>
                              <m:t>𝟏</m:t>
                            </m:r>
                            <m:r>
                              <a:rPr lang="en-US" b="1" i="1"/>
                              <m:t>)!</m:t>
                            </m:r>
                          </m:den>
                        </m:f>
                      </m:e>
                    </m:func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=</m:t>
                        </m:r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e>
                    </m:d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 </m:t>
                        </m:r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+</m:t>
                            </m:r>
                            <m:r>
                              <a:rPr lang="en-US" b="1" i="1"/>
                              <m:t>𝟏</m:t>
                            </m:r>
                          </m:e>
                        </m:d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!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𝒙</m:t>
                            </m:r>
                          </m:e>
                        </m:d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e>
                    </m:d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𝟏</m:t>
                        </m:r>
                      </m:num>
                      <m:den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𝟏</m:t>
                        </m:r>
                      </m:den>
                    </m:f>
                    <m:r>
                      <a:rPr lang="en-US" b="1" i="1"/>
                      <m:t>|=</m:t>
                    </m:r>
                    <m:r>
                      <a:rPr lang="en-US" b="1" i="1"/>
                      <m:t>𝟎</m:t>
                    </m:r>
                  </m:oMath>
                </a14:m>
                <a:r>
                  <a:rPr lang="en-US" b="1" dirty="0"/>
                  <a:t> 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 The series converges absolutely for all  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06582"/>
                <a:ext cx="10515600" cy="5470381"/>
              </a:xfrm>
              <a:blipFill rotWithShape="0">
                <a:blip r:embed="rId2"/>
                <a:stretch>
                  <a:fillRect l="-1217" t="-1003" r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1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4401"/>
                <a:ext cx="10515600" cy="45720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(4): Apply the Ratio Test to the series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b="1" i="1"/>
                        </m:ctrlPr>
                      </m:naryPr>
                      <m:sub/>
                      <m:sup/>
                      <m:e>
                        <m:r>
                          <a:rPr lang="en-US" b="1" i="1"/>
                          <m:t>| </m:t>
                        </m:r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𝒖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r>
                          <a:rPr lang="en-US" b="1" i="1"/>
                          <m:t>|</m:t>
                        </m:r>
                      </m:e>
                    </m:nary>
                  </m:oMath>
                </a14:m>
                <a:r>
                  <a:rPr lang="en-US" b="1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/>
                        </m:ctrlPr>
                      </m:sSubPr>
                      <m:e>
                        <m:r>
                          <a:rPr lang="en-US" b="1" i="1"/>
                          <m:t>𝒖</m:t>
                        </m:r>
                      </m:e>
                      <m:sub>
                        <m:r>
                          <a:rPr lang="en-US" b="1" i="1"/>
                          <m:t>𝒏</m:t>
                        </m:r>
                      </m:sub>
                    </m:sSub>
                  </m:oMath>
                </a14:m>
                <a:r>
                  <a:rPr lang="en-US" b="1" dirty="0"/>
                  <a:t> is the nth term of the power series given in question.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⸫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  <m:r>
                                      <a:rPr lang="en-US" b="1" i="1"/>
                                      <m:t>+</m:t>
                                    </m:r>
                                    <m:r>
                                      <a:rPr lang="en-US" b="1" i="1"/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1" i="1"/>
                                    </m:ctrlPr>
                                  </m:sSubPr>
                                  <m:e>
                                    <m:r>
                                      <a:rPr lang="en-US" b="1" i="1"/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b="1" i="1"/>
                                      <m:t>𝒏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1" i="1"/>
                          <m:t>=</m:t>
                        </m:r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  <m:r>
                          <a:rPr lang="en-US" b="1" i="1"/>
                          <m:t>|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b="1" i="1"/>
                                </m:ctrlPr>
                              </m:dPr>
                              <m:e>
                                <m:r>
                                  <a:rPr lang="en-US" b="1" i="1"/>
                                  <m:t>𝒏</m:t>
                                </m:r>
                                <m:r>
                                  <a:rPr lang="en-US" b="1" i="1"/>
                                  <m:t>+</m:t>
                                </m:r>
                                <m:r>
                                  <a:rPr lang="en-US" b="1" i="1"/>
                                  <m:t>𝟏</m:t>
                                </m:r>
                              </m:e>
                            </m:d>
                            <m:r>
                              <a:rPr lang="en-US" b="1" i="1"/>
                              <m:t>!</m:t>
                            </m:r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𝒏</m:t>
                                </m:r>
                                <m:r>
                                  <a:rPr lang="en-US" b="1" i="1"/>
                                  <m:t>+</m:t>
                                </m:r>
                                <m:r>
                                  <a:rPr lang="en-US" b="1" i="1"/>
                                  <m:t>𝟏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!</m:t>
                            </m:r>
                            <m:sSup>
                              <m:sSupPr>
                                <m:ctrlPr>
                                  <a:rPr lang="en-US" b="1" i="1"/>
                                </m:ctrlPr>
                              </m:sSupPr>
                              <m:e>
                                <m:r>
                                  <a:rPr lang="en-US" b="1" i="1"/>
                                  <m:t>𝒙</m:t>
                                </m:r>
                              </m:e>
                              <m:sup>
                                <m:r>
                                  <a:rPr lang="en-US" b="1" i="1"/>
                                  <m:t>𝒏</m:t>
                                </m:r>
                              </m:sup>
                            </m:sSup>
                          </m:den>
                        </m:f>
                      </m:e>
                    </m:func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𝒙</m:t>
                            </m:r>
                          </m:e>
                        </m:d>
                        <m:limLow>
                          <m:limLowPr>
                            <m:ctrlPr>
                              <a:rPr lang="en-US" b="1" i="1"/>
                            </m:ctrlPr>
                          </m:limLowPr>
                          <m:e>
                            <m:r>
                              <a:rPr lang="en-US" b="1" i="1"/>
                              <m:t>𝐥𝐢𝐦</m:t>
                            </m:r>
                          </m:e>
                          <m:lim>
                            <m:r>
                              <a:rPr lang="en-US" b="1" i="1"/>
                              <m:t>𝒏</m:t>
                            </m:r>
                            <m:r>
                              <a:rPr lang="en-US" b="1" i="1"/>
                              <m:t> → </m:t>
                            </m:r>
                            <m:r>
                              <a:rPr lang="en-US" b="1" i="1"/>
                              <m:t>∞</m:t>
                            </m:r>
                          </m:lim>
                        </m:limLow>
                      </m:e>
                    </m:d>
                    <m:r>
                      <a:rPr lang="en-US" b="1" i="1"/>
                      <m:t>𝒏</m:t>
                    </m:r>
                    <m:r>
                      <a:rPr lang="en-US" b="1" i="1"/>
                      <m:t>+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|=</m:t>
                    </m:r>
                    <m:r>
                      <a:rPr lang="en-US" b="1" i="1"/>
                      <m:t>∞</m:t>
                    </m:r>
                    <m:r>
                      <a:rPr lang="en-US" b="1" i="1"/>
                      <m:t> </m:t>
                    </m:r>
                    <m:r>
                      <a:rPr lang="en-US" b="1" i="1"/>
                      <m:t>𝒖𝒏𝒍𝒆𝒔𝒔</m:t>
                    </m:r>
                    <m:r>
                      <a:rPr lang="en-US" b="1" i="1"/>
                      <m:t> 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⸫The series diverges for all values of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except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.</m:t>
                    </m:r>
                  </m:oMath>
                </a14:m>
                <a:r>
                  <a:rPr lang="en-US" b="1" dirty="0"/>
                  <a:t>▄</a:t>
                </a:r>
                <a:endParaRPr lang="en-US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u="sng" dirty="0"/>
                  <a:t>Theorem (1) : (The Convergence Theorem for Power Series)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If the power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𝒂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/>
                  <a:t> converges at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𝒄</m:t>
                    </m:r>
                    <m:r>
                      <a:rPr lang="en-US" b="1" i="1"/>
                      <m:t>≠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,</m:t>
                    </m:r>
                  </m:oMath>
                </a14:m>
                <a:r>
                  <a:rPr lang="en-US" b="1" dirty="0"/>
                  <a:t>then it converges absolutely for all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with</a:t>
                </a:r>
                <a14:m>
                  <m:oMath xmlns:m="http://schemas.openxmlformats.org/officeDocument/2006/math">
                    <m:r>
                      <a:rPr lang="en-US" b="1" i="1"/>
                      <m:t>|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|&lt;|</m:t>
                    </m:r>
                    <m:r>
                      <a:rPr lang="en-US" b="1" i="1"/>
                      <m:t>𝒄</m:t>
                    </m:r>
                    <m:r>
                      <a:rPr lang="en-US" b="1" i="1"/>
                      <m:t>|</m:t>
                    </m:r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If the power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𝒂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/>
                  <a:t> diverges at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𝒅</m:t>
                    </m:r>
                    <m:r>
                      <a:rPr lang="en-US" b="1" i="1"/>
                      <m:t>,</m:t>
                    </m:r>
                  </m:oMath>
                </a14:m>
                <a:r>
                  <a:rPr lang="en-US" b="1" dirty="0"/>
                  <a:t>then it diverges for all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with</a:t>
                </a:r>
                <a:r>
                  <a:rPr lang="en-US" dirty="0" smtClean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/>
                      <m:t>|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|&gt;</m:t>
                    </m:r>
                    <m:d>
                      <m:dPr>
                        <m:begChr m:val="|"/>
                        <m:endChr m:val="|"/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𝒅</m:t>
                        </m:r>
                      </m:e>
                    </m:d>
                    <m:r>
                      <a:rPr lang="en-US" b="1" i="1"/>
                      <m:t>.</m:t>
                    </m:r>
                  </m:oMath>
                </a14:m>
                <a:r>
                  <a:rPr lang="en-US" b="1" dirty="0"/>
                  <a:t>▄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4401"/>
                <a:ext cx="10515600" cy="4572000"/>
              </a:xfrm>
              <a:blipFill rotWithShape="0">
                <a:blip r:embed="rId2"/>
                <a:stretch>
                  <a:fillRect l="-928" t="-15200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7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89709"/>
                <a:ext cx="10515600" cy="4966855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Note: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Theorem (1) deals with the convergence of series of the form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𝒄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/>
                  <a:t>. For the series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𝒄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r>
                          <a:rPr lang="en-US" b="1" i="1"/>
                          <m:t>(</m:t>
                        </m:r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𝒂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/>
                  <a:t> we can replace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𝒂</m:t>
                        </m:r>
                      </m:e>
                    </m:d>
                    <m:r>
                      <a:rPr lang="en-US" b="1" i="1"/>
                      <m:t> </m:t>
                    </m:r>
                    <m:r>
                      <a:rPr lang="en-US" b="1" i="1"/>
                      <m:t>𝒃𝒚</m:t>
                    </m:r>
                    <m:r>
                      <a:rPr lang="en-US" b="1" i="1"/>
                      <m:t> </m:t>
                    </m:r>
                    <m:r>
                      <a:rPr lang="en-US" b="1" i="1"/>
                      <m:t>𝒚</m:t>
                    </m:r>
                  </m:oMath>
                </a14:m>
                <a:r>
                  <a:rPr lang="en-US" b="1" dirty="0"/>
                  <a:t> and apply the results to the series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𝒂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𝒚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u="sng" dirty="0"/>
                  <a:t>Corollary (1):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The convergence of the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𝒏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𝒄</m:t>
                            </m:r>
                          </m:e>
                          <m:sub>
                            <m:r>
                              <a:rPr lang="en-US" b="1" i="1"/>
                              <m:t>𝒏</m:t>
                            </m:r>
                          </m:sub>
                        </m:sSub>
                        <m:r>
                          <a:rPr lang="en-US" b="1" i="1"/>
                          <m:t>(</m:t>
                        </m:r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𝒂</m:t>
                            </m:r>
                            <m:r>
                              <a:rPr lang="en-US" b="1" i="1"/>
                              <m:t>)</m:t>
                            </m:r>
                          </m:e>
                          <m:sup>
                            <m:r>
                              <a:rPr lang="en-US" b="1" i="1"/>
                              <m:t>𝒏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/>
                  <a:t> is described by one of the following three cases: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1: There is a positive number </a:t>
                </a:r>
                <a14:m>
                  <m:oMath xmlns:m="http://schemas.openxmlformats.org/officeDocument/2006/math">
                    <m:r>
                      <a:rPr lang="en-US" b="1" i="1"/>
                      <m:t>𝑹</m:t>
                    </m:r>
                  </m:oMath>
                </a14:m>
                <a:r>
                  <a:rPr lang="en-US" b="1" dirty="0"/>
                  <a:t> such that the series diverges for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with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</a:t>
                </a:r>
                <a14:m>
                  <m:oMath xmlns:m="http://schemas.openxmlformats.org/officeDocument/2006/math">
                    <m:r>
                      <a:rPr lang="en-US" b="1" i="1"/>
                      <m:t>|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−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|&gt;</m:t>
                    </m:r>
                    <m:r>
                      <a:rPr lang="en-US" b="1" i="1"/>
                      <m:t>𝑹</m:t>
                    </m:r>
                  </m:oMath>
                </a14:m>
                <a:r>
                  <a:rPr lang="en-US" b="1" dirty="0"/>
                  <a:t> but converges absolutely for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with </a:t>
                </a:r>
                <a14:m>
                  <m:oMath xmlns:m="http://schemas.openxmlformats.org/officeDocument/2006/math">
                    <m:r>
                      <a:rPr lang="en-US" b="1" i="1"/>
                      <m:t>|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−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|&lt;</m:t>
                    </m:r>
                    <m:r>
                      <a:rPr lang="en-US" b="1" i="1"/>
                      <m:t>𝑹</m:t>
                    </m:r>
                  </m:oMath>
                </a14:m>
                <a:r>
                  <a:rPr lang="en-US" b="1" dirty="0"/>
                  <a:t>. The series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may or may not converge at either of the end points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−</m:t>
                    </m:r>
                    <m:r>
                      <a:rPr lang="en-US" b="1" i="1"/>
                      <m:t>𝑹</m:t>
                    </m:r>
                    <m:r>
                      <a:rPr lang="en-US" b="1" i="1"/>
                      <m:t> &amp; </m:t>
                    </m:r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+</m:t>
                    </m:r>
                    <m:r>
                      <a:rPr lang="en-US" b="1" i="1"/>
                      <m:t>𝑹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2: The series converges absolutely for every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 </m:t>
                    </m:r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𝑹</m:t>
                        </m:r>
                        <m:r>
                          <a:rPr lang="en-US" b="1" i="1"/>
                          <m:t>=∞</m:t>
                        </m:r>
                      </m:e>
                    </m:d>
                    <m:r>
                      <a:rPr lang="en-US" b="1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3: The series converges at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</m:oMath>
                </a14:m>
                <a:r>
                  <a:rPr lang="en-US" b="1" dirty="0"/>
                  <a:t> and diverges elsewhere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𝑹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𝟎</m:t>
                        </m:r>
                      </m:e>
                    </m:d>
                    <m:r>
                      <a:rPr lang="en-US" b="1" i="1"/>
                      <m:t>.</m:t>
                    </m:r>
                  </m:oMath>
                </a14:m>
                <a:r>
                  <a:rPr lang="en-US" b="1" dirty="0"/>
                  <a:t>▄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89709"/>
                <a:ext cx="10515600" cy="4966855"/>
              </a:xfrm>
              <a:blipFill rotWithShape="0">
                <a:blip r:embed="rId2"/>
                <a:stretch>
                  <a:fillRect l="-928" t="-6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9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176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Advanced Calculus Second Class By Dr. Jawad Mahmoud Jassim Dept. of Math. College of Education for Pure Sciences University of Basrah Iraq </vt:lpstr>
      <vt:lpstr>  Power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Calculus Second Class By Dr. Jawad Mahmoud Jassim Dept. of Math. College of Education for Pure Sciences University of Basrah Iraq</dc:title>
  <dc:creator>Jawad</dc:creator>
  <cp:lastModifiedBy>Jawad</cp:lastModifiedBy>
  <cp:revision>5</cp:revision>
  <dcterms:created xsi:type="dcterms:W3CDTF">2019-11-26T06:53:58Z</dcterms:created>
  <dcterms:modified xsi:type="dcterms:W3CDTF">2019-11-26T07:26:12Z</dcterms:modified>
</cp:coreProperties>
</file>