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71" r:id="rId3"/>
    <p:sldId id="272" r:id="rId4"/>
    <p:sldId id="273" r:id="rId5"/>
    <p:sldId id="284" r:id="rId6"/>
    <p:sldId id="275" r:id="rId7"/>
    <p:sldId id="285" r:id="rId8"/>
    <p:sldId id="278" r:id="rId9"/>
    <p:sldId id="28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7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B303115C-C4D8-4D95-A44B-95A7BB23F76B}" type="datetimeFigureOut">
              <a:rPr lang="en-US" smtClean="0"/>
              <a:t>4/23/2019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F7926AFE-8BF8-4368-A59B-388308C34CCD}" type="slidenum">
              <a:rPr lang="en-US" smtClean="0"/>
              <a:t>‹#›</a:t>
            </a:fld>
            <a:endParaRPr lang="en-US"/>
          </a:p>
        </p:txBody>
      </p:sp>
    </p:spTree>
    <p:extLst>
      <p:ext uri="{BB962C8B-B14F-4D97-AF65-F5344CB8AC3E}">
        <p14:creationId xmlns:p14="http://schemas.microsoft.com/office/powerpoint/2010/main" val="3724755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B303115C-C4D8-4D95-A44B-95A7BB23F76B}" type="datetimeFigureOut">
              <a:rPr lang="en-US" smtClean="0"/>
              <a:t>4/23/2019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F7926AFE-8BF8-4368-A59B-388308C34CCD}" type="slidenum">
              <a:rPr lang="en-US" smtClean="0"/>
              <a:t>‹#›</a:t>
            </a:fld>
            <a:endParaRPr lang="en-US"/>
          </a:p>
        </p:txBody>
      </p:sp>
    </p:spTree>
    <p:extLst>
      <p:ext uri="{BB962C8B-B14F-4D97-AF65-F5344CB8AC3E}">
        <p14:creationId xmlns:p14="http://schemas.microsoft.com/office/powerpoint/2010/main" val="1878672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B303115C-C4D8-4D95-A44B-95A7BB23F76B}" type="datetimeFigureOut">
              <a:rPr lang="en-US" smtClean="0"/>
              <a:t>4/23/2019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F7926AFE-8BF8-4368-A59B-388308C34CCD}" type="slidenum">
              <a:rPr lang="en-US" smtClean="0"/>
              <a:t>‹#›</a:t>
            </a:fld>
            <a:endParaRPr lang="en-US"/>
          </a:p>
        </p:txBody>
      </p:sp>
    </p:spTree>
    <p:extLst>
      <p:ext uri="{BB962C8B-B14F-4D97-AF65-F5344CB8AC3E}">
        <p14:creationId xmlns:p14="http://schemas.microsoft.com/office/powerpoint/2010/main" val="3551407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B303115C-C4D8-4D95-A44B-95A7BB23F76B}" type="datetimeFigureOut">
              <a:rPr lang="en-US" smtClean="0"/>
              <a:t>4/23/2019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F7926AFE-8BF8-4368-A59B-388308C34CCD}" type="slidenum">
              <a:rPr lang="en-US" smtClean="0"/>
              <a:t>‹#›</a:t>
            </a:fld>
            <a:endParaRPr lang="en-US"/>
          </a:p>
        </p:txBody>
      </p:sp>
    </p:spTree>
    <p:extLst>
      <p:ext uri="{BB962C8B-B14F-4D97-AF65-F5344CB8AC3E}">
        <p14:creationId xmlns:p14="http://schemas.microsoft.com/office/powerpoint/2010/main" val="2309277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B303115C-C4D8-4D95-A44B-95A7BB23F76B}" type="datetimeFigureOut">
              <a:rPr lang="en-US" smtClean="0"/>
              <a:t>4/23/2019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F7926AFE-8BF8-4368-A59B-388308C34CCD}" type="slidenum">
              <a:rPr lang="en-US" smtClean="0"/>
              <a:t>‹#›</a:t>
            </a:fld>
            <a:endParaRPr lang="en-US"/>
          </a:p>
        </p:txBody>
      </p:sp>
    </p:spTree>
    <p:extLst>
      <p:ext uri="{BB962C8B-B14F-4D97-AF65-F5344CB8AC3E}">
        <p14:creationId xmlns:p14="http://schemas.microsoft.com/office/powerpoint/2010/main" val="4010534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B303115C-C4D8-4D95-A44B-95A7BB23F76B}" type="datetimeFigureOut">
              <a:rPr lang="en-US" smtClean="0"/>
              <a:t>4/23/2019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F7926AFE-8BF8-4368-A59B-388308C34CCD}" type="slidenum">
              <a:rPr lang="en-US" smtClean="0"/>
              <a:t>‹#›</a:t>
            </a:fld>
            <a:endParaRPr lang="en-US"/>
          </a:p>
        </p:txBody>
      </p:sp>
    </p:spTree>
    <p:extLst>
      <p:ext uri="{BB962C8B-B14F-4D97-AF65-F5344CB8AC3E}">
        <p14:creationId xmlns:p14="http://schemas.microsoft.com/office/powerpoint/2010/main" val="4224994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B303115C-C4D8-4D95-A44B-95A7BB23F76B}" type="datetimeFigureOut">
              <a:rPr lang="en-US" smtClean="0"/>
              <a:t>4/23/2019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F7926AFE-8BF8-4368-A59B-388308C34CCD}" type="slidenum">
              <a:rPr lang="en-US" smtClean="0"/>
              <a:t>‹#›</a:t>
            </a:fld>
            <a:endParaRPr lang="en-US"/>
          </a:p>
        </p:txBody>
      </p:sp>
    </p:spTree>
    <p:extLst>
      <p:ext uri="{BB962C8B-B14F-4D97-AF65-F5344CB8AC3E}">
        <p14:creationId xmlns:p14="http://schemas.microsoft.com/office/powerpoint/2010/main" val="3423737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B303115C-C4D8-4D95-A44B-95A7BB23F76B}" type="datetimeFigureOut">
              <a:rPr lang="en-US" smtClean="0"/>
              <a:t>4/23/2019</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F7926AFE-8BF8-4368-A59B-388308C34CCD}" type="slidenum">
              <a:rPr lang="en-US" smtClean="0"/>
              <a:t>‹#›</a:t>
            </a:fld>
            <a:endParaRPr lang="en-US"/>
          </a:p>
        </p:txBody>
      </p:sp>
    </p:spTree>
    <p:extLst>
      <p:ext uri="{BB962C8B-B14F-4D97-AF65-F5344CB8AC3E}">
        <p14:creationId xmlns:p14="http://schemas.microsoft.com/office/powerpoint/2010/main" val="2781703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B303115C-C4D8-4D95-A44B-95A7BB23F76B}" type="datetimeFigureOut">
              <a:rPr lang="en-US" smtClean="0"/>
              <a:t>4/23/2019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F7926AFE-8BF8-4368-A59B-388308C34CCD}" type="slidenum">
              <a:rPr lang="en-US" smtClean="0"/>
              <a:t>‹#›</a:t>
            </a:fld>
            <a:endParaRPr lang="en-US"/>
          </a:p>
        </p:txBody>
      </p:sp>
    </p:spTree>
    <p:extLst>
      <p:ext uri="{BB962C8B-B14F-4D97-AF65-F5344CB8AC3E}">
        <p14:creationId xmlns:p14="http://schemas.microsoft.com/office/powerpoint/2010/main" val="2759542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303115C-C4D8-4D95-A44B-95A7BB23F76B}" type="datetimeFigureOut">
              <a:rPr lang="en-US" smtClean="0"/>
              <a:t>4/23/2019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F7926AFE-8BF8-4368-A59B-388308C34CCD}" type="slidenum">
              <a:rPr lang="en-US" smtClean="0"/>
              <a:t>‹#›</a:t>
            </a:fld>
            <a:endParaRPr lang="en-US"/>
          </a:p>
        </p:txBody>
      </p:sp>
    </p:spTree>
    <p:extLst>
      <p:ext uri="{BB962C8B-B14F-4D97-AF65-F5344CB8AC3E}">
        <p14:creationId xmlns:p14="http://schemas.microsoft.com/office/powerpoint/2010/main" val="3155949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303115C-C4D8-4D95-A44B-95A7BB23F76B}" type="datetimeFigureOut">
              <a:rPr lang="en-US" smtClean="0"/>
              <a:t>4/23/2019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F7926AFE-8BF8-4368-A59B-388308C34CCD}" type="slidenum">
              <a:rPr lang="en-US" smtClean="0"/>
              <a:t>‹#›</a:t>
            </a:fld>
            <a:endParaRPr lang="en-US"/>
          </a:p>
        </p:txBody>
      </p:sp>
    </p:spTree>
    <p:extLst>
      <p:ext uri="{BB962C8B-B14F-4D97-AF65-F5344CB8AC3E}">
        <p14:creationId xmlns:p14="http://schemas.microsoft.com/office/powerpoint/2010/main" val="4073788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lin ang="5400000" scaled="0"/>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03115C-C4D8-4D95-A44B-95A7BB23F76B}" type="datetimeFigureOut">
              <a:rPr lang="en-US" smtClean="0"/>
              <a:t>4/23/2019</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926AFE-8BF8-4368-A59B-388308C34CCD}" type="slidenum">
              <a:rPr lang="en-US" smtClean="0"/>
              <a:t>‹#›</a:t>
            </a:fld>
            <a:endParaRPr lang="en-US"/>
          </a:p>
        </p:txBody>
      </p:sp>
    </p:spTree>
    <p:extLst>
      <p:ext uri="{BB962C8B-B14F-4D97-AF65-F5344CB8AC3E}">
        <p14:creationId xmlns:p14="http://schemas.microsoft.com/office/powerpoint/2010/main" val="23727700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المحاضرة العاشرة  </a:t>
            </a:r>
            <a:endParaRPr lang="en-US" dirty="0"/>
          </a:p>
        </p:txBody>
      </p:sp>
      <p:sp>
        <p:nvSpPr>
          <p:cNvPr id="3" name="عنصر نائب للمحتوى 2"/>
          <p:cNvSpPr>
            <a:spLocks noGrp="1"/>
          </p:cNvSpPr>
          <p:nvPr>
            <p:ph idx="1"/>
          </p:nvPr>
        </p:nvSpPr>
        <p:spPr/>
        <p:txBody>
          <a:bodyPr>
            <a:normAutofit/>
          </a:bodyPr>
          <a:lstStyle/>
          <a:p>
            <a:pPr algn="r" rtl="1"/>
            <a:r>
              <a:rPr lang="ar-IQ" dirty="0" smtClean="0"/>
              <a:t>تطرقنا في المحاضرات السابقة الى  </a:t>
            </a:r>
          </a:p>
          <a:p>
            <a:pPr algn="r" rtl="1"/>
            <a:r>
              <a:rPr lang="ar-IQ" b="1" dirty="0">
                <a:solidFill>
                  <a:schemeClr val="bg2">
                    <a:lumMod val="10000"/>
                  </a:schemeClr>
                </a:solidFill>
              </a:rPr>
              <a:t>آ</a:t>
            </a:r>
            <a:r>
              <a:rPr lang="ar-IQ" b="1" dirty="0" smtClean="0">
                <a:solidFill>
                  <a:schemeClr val="bg2">
                    <a:lumMod val="10000"/>
                  </a:schemeClr>
                </a:solidFill>
              </a:rPr>
              <a:t>لات الاستخدام الخاص </a:t>
            </a:r>
          </a:p>
          <a:p>
            <a:pPr algn="r" rtl="1"/>
            <a:r>
              <a:rPr lang="ar-IQ" dirty="0" smtClean="0">
                <a:solidFill>
                  <a:srgbClr val="FF0000"/>
                </a:solidFill>
              </a:rPr>
              <a:t>المرازة</a:t>
            </a:r>
            <a:r>
              <a:rPr lang="ar-IQ" dirty="0" smtClean="0">
                <a:solidFill>
                  <a:srgbClr val="C00000"/>
                </a:solidFill>
              </a:rPr>
              <a:t> </a:t>
            </a:r>
          </a:p>
          <a:p>
            <a:pPr algn="r" rtl="1"/>
            <a:r>
              <a:rPr lang="ar-IQ" dirty="0" smtClean="0">
                <a:solidFill>
                  <a:srgbClr val="FFFF00"/>
                </a:solidFill>
              </a:rPr>
              <a:t>فاتحة السواقي  </a:t>
            </a:r>
          </a:p>
          <a:p>
            <a:pPr algn="r" rtl="1"/>
            <a:r>
              <a:rPr lang="ar-IQ" dirty="0" smtClean="0">
                <a:solidFill>
                  <a:schemeClr val="accent4"/>
                </a:solidFill>
              </a:rPr>
              <a:t>سوف نتطرق في هذه المحاضرة الى </a:t>
            </a:r>
          </a:p>
          <a:p>
            <a:pPr algn="r" rtl="1"/>
            <a:r>
              <a:rPr lang="ar-IQ" b="1" dirty="0" smtClean="0">
                <a:solidFill>
                  <a:srgbClr val="FF0000"/>
                </a:solidFill>
              </a:rPr>
              <a:t>معدات التسميد </a:t>
            </a:r>
          </a:p>
          <a:p>
            <a:pPr algn="r" rtl="1"/>
            <a:endParaRPr lang="en-US" dirty="0"/>
          </a:p>
        </p:txBody>
      </p:sp>
    </p:spTree>
    <p:extLst>
      <p:ext uri="{BB962C8B-B14F-4D97-AF65-F5344CB8AC3E}">
        <p14:creationId xmlns:p14="http://schemas.microsoft.com/office/powerpoint/2010/main" val="76060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1"/>
            <a:r>
              <a:rPr lang="ar-IQ" b="1" dirty="0" smtClean="0"/>
              <a:t>معدات التسميد  </a:t>
            </a:r>
            <a:endParaRPr lang="en-US" dirty="0">
              <a:solidFill>
                <a:schemeClr val="accent2">
                  <a:lumMod val="75000"/>
                </a:schemeClr>
              </a:solidFill>
            </a:endParaRPr>
          </a:p>
        </p:txBody>
      </p:sp>
      <p:sp>
        <p:nvSpPr>
          <p:cNvPr id="3" name="عنصر نائب للمحتوى 2"/>
          <p:cNvSpPr>
            <a:spLocks noGrp="1"/>
          </p:cNvSpPr>
          <p:nvPr>
            <p:ph idx="1"/>
          </p:nvPr>
        </p:nvSpPr>
        <p:spPr/>
        <p:txBody>
          <a:bodyPr>
            <a:normAutofit/>
          </a:bodyPr>
          <a:lstStyle/>
          <a:p>
            <a:pPr marL="0" indent="0" algn="just" rtl="1">
              <a:buNone/>
            </a:pPr>
            <a:r>
              <a:rPr lang="ar-IQ" dirty="0"/>
              <a:t>تستنفذ بعض العناصر الغذائية في التربة وخاصة المعدنية منها نتيجة لامتصاصها من قبل النبات او فقدها بماء الري او المطر الغزير وخصوصا بالترب الرملية، مما يؤثر بشكل مباشر على النبات وانخفاض الحاصل بالتالي وجب تعويض هذه العناصر باستمرار ويتم ذلك باضافة الاسمدة والتي تكون كيمياوية (مثل النتروجين والفسفور والبوتاسيوم) او عضوية (كسماد الابقار والدواجن ومخلفات المجازر). ونظرا لاختلاف الصفات الفيزيائية والكيميائية للاسمدة فان طرق وكميات اضافة السماد ايضا تختلف ولهذا اختلفت المعدات التي تتعامل مع السماد.</a:t>
            </a:r>
            <a:endParaRPr lang="en-US" dirty="0"/>
          </a:p>
          <a:p>
            <a:pPr marL="0" indent="0" algn="just" rtl="1">
              <a:buNone/>
            </a:pPr>
            <a:endParaRPr lang="en-US" dirty="0"/>
          </a:p>
        </p:txBody>
      </p:sp>
    </p:spTree>
    <p:extLst>
      <p:ext uri="{BB962C8B-B14F-4D97-AF65-F5344CB8AC3E}">
        <p14:creationId xmlns:p14="http://schemas.microsoft.com/office/powerpoint/2010/main" val="3003896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عنصر نائب للمحتوى 9"/>
          <p:cNvSpPr>
            <a:spLocks noGrp="1"/>
          </p:cNvSpPr>
          <p:nvPr>
            <p:ph idx="1"/>
          </p:nvPr>
        </p:nvSpPr>
        <p:spPr>
          <a:xfrm>
            <a:off x="457200" y="1600201"/>
            <a:ext cx="8229600" cy="4040032"/>
          </a:xfrm>
        </p:spPr>
        <p:txBody>
          <a:bodyPr>
            <a:normAutofit/>
          </a:bodyPr>
          <a:lstStyle/>
          <a:p>
            <a:pPr marL="0" indent="0" algn="just" rtl="1">
              <a:buNone/>
            </a:pPr>
            <a:r>
              <a:rPr lang="ar-IQ" dirty="0"/>
              <a:t>وهي عبارة عن عربة مصنوعة من الفولاذ او الخشب (شكل 19أ) تحتوي بداخلها على ناقل سلسلي (حصيرة ناقلة) ياخذ حركته اما عن طريق عجلات الناثرة او من عمود مأخذ القدرة في الساحبة، وظيفته نقل السماد من مقدمة العربة الى مؤخرتها حيث يوجد مضرب التذرية السفلي ومضرب التذرية العلوي وضيفتهما تفكيك السماد وتمزيقه حتى يمكن نثره من قبل بريمة النثر التي تقع خلف مضارب التذرية والتي تقوم بتوزيع ونثر السماد على التربة (شكل 19ب).</a:t>
            </a:r>
            <a:endParaRPr lang="en-US" dirty="0"/>
          </a:p>
          <a:p>
            <a:pPr marL="0" indent="0" algn="just" rtl="1">
              <a:buNone/>
            </a:pPr>
            <a:endParaRPr lang="en-US" dirty="0"/>
          </a:p>
        </p:txBody>
      </p:sp>
      <p:sp>
        <p:nvSpPr>
          <p:cNvPr id="12" name="مستطيل 11"/>
          <p:cNvSpPr/>
          <p:nvPr/>
        </p:nvSpPr>
        <p:spPr>
          <a:xfrm>
            <a:off x="3276600" y="533400"/>
            <a:ext cx="3033203" cy="584775"/>
          </a:xfrm>
          <a:prstGeom prst="rect">
            <a:avLst/>
          </a:prstGeom>
        </p:spPr>
        <p:txBody>
          <a:bodyPr wrap="none">
            <a:spAutoFit/>
          </a:bodyPr>
          <a:lstStyle/>
          <a:p>
            <a:r>
              <a:rPr lang="ar-IQ" sz="3200" b="1" dirty="0"/>
              <a:t>ناثرة السماد الحيواني</a:t>
            </a:r>
            <a:endParaRPr lang="en-US" sz="3200" dirty="0"/>
          </a:p>
        </p:txBody>
      </p:sp>
    </p:spTree>
    <p:extLst>
      <p:ext uri="{BB962C8B-B14F-4D97-AF65-F5344CB8AC3E}">
        <p14:creationId xmlns:p14="http://schemas.microsoft.com/office/powerpoint/2010/main" val="1293797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عنصر نائب للمحتوى 10"/>
          <p:cNvSpPr>
            <a:spLocks noGrp="1"/>
          </p:cNvSpPr>
          <p:nvPr>
            <p:ph idx="1"/>
          </p:nvPr>
        </p:nvSpPr>
        <p:spPr>
          <a:xfrm>
            <a:off x="381000" y="1295400"/>
            <a:ext cx="8229600" cy="4525963"/>
          </a:xfrm>
        </p:spPr>
        <p:txBody>
          <a:bodyPr>
            <a:normAutofit/>
          </a:bodyPr>
          <a:lstStyle/>
          <a:p>
            <a:pPr marL="0" indent="0" algn="just" rtl="1">
              <a:buNone/>
            </a:pPr>
            <a:r>
              <a:rPr lang="ar-IQ" dirty="0"/>
              <a:t>وهي عبارة عن صندوق مخروطي الشكل معدني مصنوع من معدن خاص لا يتفاعل مع الاسمدة الكيمياوية الموضوعة فيه، يوجد باسفله فتحة تحتوي على بوابة منزلقة يتم من خلالها التحكم بكمية السماد النازلة الى القرص الدوار الذي يوجد تحت فتحة نزول السماد وفي مركزه على عمود يرتفع ليدخل الى الصندوق يحتوي على زعانف يسمى بالخلاط وظيفته خلط الاسمدة وتفكيكها ومنع تماسكها وتكتلها</a:t>
            </a:r>
            <a:endParaRPr lang="en-US" dirty="0"/>
          </a:p>
        </p:txBody>
      </p:sp>
      <p:sp>
        <p:nvSpPr>
          <p:cNvPr id="12" name="مستطيل 11"/>
          <p:cNvSpPr/>
          <p:nvPr/>
        </p:nvSpPr>
        <p:spPr>
          <a:xfrm>
            <a:off x="3352800" y="457199"/>
            <a:ext cx="3169457" cy="584775"/>
          </a:xfrm>
          <a:prstGeom prst="rect">
            <a:avLst/>
          </a:prstGeom>
        </p:spPr>
        <p:txBody>
          <a:bodyPr wrap="none">
            <a:spAutoFit/>
          </a:bodyPr>
          <a:lstStyle/>
          <a:p>
            <a:r>
              <a:rPr lang="ar-IQ" sz="3200" b="1" dirty="0"/>
              <a:t>ناثرة السماد الكيمياوي</a:t>
            </a:r>
            <a:endParaRPr lang="en-US" sz="3200" dirty="0"/>
          </a:p>
        </p:txBody>
      </p:sp>
    </p:spTree>
    <p:extLst>
      <p:ext uri="{BB962C8B-B14F-4D97-AF65-F5344CB8AC3E}">
        <p14:creationId xmlns:p14="http://schemas.microsoft.com/office/powerpoint/2010/main" val="823642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عنصر نائب للمحتوى 11"/>
          <p:cNvSpPr>
            <a:spLocks noGrp="1"/>
          </p:cNvSpPr>
          <p:nvPr>
            <p:ph idx="1"/>
          </p:nvPr>
        </p:nvSpPr>
        <p:spPr>
          <a:xfrm>
            <a:off x="381000" y="1277705"/>
            <a:ext cx="8229600" cy="3370495"/>
          </a:xfrm>
        </p:spPr>
        <p:txBody>
          <a:bodyPr>
            <a:normAutofit/>
          </a:bodyPr>
          <a:lstStyle/>
          <a:p>
            <a:pPr marL="0" indent="0" algn="just" rtl="1">
              <a:buNone/>
            </a:pPr>
            <a:r>
              <a:rPr lang="ar-IQ" dirty="0"/>
              <a:t>كما يحتوي القرص الدوار على زعانف تمتد من المركز نحو الى محيطه (شكل 20). وتحتوي بعض الناثرات على قرصين دوارين لزيادة عرض النثر وفي هذه الحالة يحتوي صندوق السماد على فتحتين لنزول السماد (فتحة لكل قرص) ويكون صندوق النثر مقسوم الى جزئين لمنع تكدس السماد في احد جهات الصندوق اثناء العمل على الاراضي المنحدرة.</a:t>
            </a:r>
            <a:endParaRPr lang="en-US" dirty="0"/>
          </a:p>
          <a:p>
            <a:pPr marL="0" indent="0" algn="just" rtl="1">
              <a:buNone/>
            </a:pPr>
            <a:endParaRPr lang="en-US" dirty="0"/>
          </a:p>
        </p:txBody>
      </p:sp>
    </p:spTree>
    <p:extLst>
      <p:ext uri="{BB962C8B-B14F-4D97-AF65-F5344CB8AC3E}">
        <p14:creationId xmlns:p14="http://schemas.microsoft.com/office/powerpoint/2010/main" val="3050017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عنصر نائب للمحتوى 7" descr="C:\Users\Dhiaa\Desktop\صور ساحبات\New folder (2)\yourfile.jpg"/>
          <p:cNvPicPr>
            <a:picLocks noGrp="1"/>
          </p:cNvPicPr>
          <p:nvPr>
            <p:ph idx="1"/>
          </p:nvPr>
        </p:nvPicPr>
        <p:blipFill rotWithShape="1">
          <a:blip r:embed="rId2">
            <a:extLst>
              <a:ext uri="{28A0092B-C50C-407E-A947-70E740481C1C}">
                <a14:useLocalDpi xmlns:a14="http://schemas.microsoft.com/office/drawing/2010/main" val="0"/>
              </a:ext>
            </a:extLst>
          </a:blip>
          <a:srcRect t="12877" r="8097"/>
          <a:stretch/>
        </p:blipFill>
        <p:spPr bwMode="auto">
          <a:xfrm>
            <a:off x="609600" y="304800"/>
            <a:ext cx="7620000" cy="4800600"/>
          </a:xfrm>
          <a:prstGeom prst="rect">
            <a:avLst/>
          </a:prstGeom>
          <a:noFill/>
          <a:ln>
            <a:noFill/>
          </a:ln>
          <a:extLst>
            <a:ext uri="{53640926-AAD7-44D8-BBD7-CCE9431645EC}">
              <a14:shadowObscured xmlns:a14="http://schemas.microsoft.com/office/drawing/2010/main"/>
            </a:ext>
          </a:extLst>
        </p:spPr>
      </p:pic>
      <p:sp>
        <p:nvSpPr>
          <p:cNvPr id="9" name="مستطيل 8"/>
          <p:cNvSpPr/>
          <p:nvPr/>
        </p:nvSpPr>
        <p:spPr>
          <a:xfrm>
            <a:off x="2438400" y="5486400"/>
            <a:ext cx="5028941" cy="461665"/>
          </a:xfrm>
          <a:prstGeom prst="rect">
            <a:avLst/>
          </a:prstGeom>
        </p:spPr>
        <p:txBody>
          <a:bodyPr wrap="none">
            <a:spAutoFit/>
          </a:bodyPr>
          <a:lstStyle/>
          <a:p>
            <a:r>
              <a:rPr lang="ar-IQ" sz="2400" dirty="0" smtClean="0"/>
              <a:t>(ا) ناثرة </a:t>
            </a:r>
            <a:r>
              <a:rPr lang="ar-IQ" sz="2400" dirty="0"/>
              <a:t>السماد الحيواني وهي تعمل خلف الساحبة</a:t>
            </a:r>
            <a:endParaRPr lang="en-US" sz="2400" dirty="0"/>
          </a:p>
        </p:txBody>
      </p:sp>
    </p:spTree>
    <p:extLst>
      <p:ext uri="{BB962C8B-B14F-4D97-AF65-F5344CB8AC3E}">
        <p14:creationId xmlns:p14="http://schemas.microsoft.com/office/powerpoint/2010/main" val="4258641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عنصر نائب للمحتوى 12"/>
          <p:cNvPicPr>
            <a:picLocks noGrp="1"/>
          </p:cNvPicPr>
          <p:nvPr>
            <p:ph idx="1"/>
          </p:nvPr>
        </p:nvPicPr>
        <p:blipFill>
          <a:blip r:embed="rId2">
            <a:clrChange>
              <a:clrFrom>
                <a:srgbClr val="FFFFFF"/>
              </a:clrFrom>
              <a:clrTo>
                <a:srgbClr val="FFFFFF">
                  <a:alpha val="0"/>
                </a:srgbClr>
              </a:clrTo>
            </a:clrChange>
          </a:blip>
          <a:stretch>
            <a:fillRect/>
          </a:stretch>
        </p:blipFill>
        <p:spPr>
          <a:xfrm>
            <a:off x="304800" y="457200"/>
            <a:ext cx="8229600" cy="4191000"/>
          </a:xfrm>
          <a:prstGeom prst="rect">
            <a:avLst/>
          </a:prstGeom>
        </p:spPr>
      </p:pic>
      <p:sp>
        <p:nvSpPr>
          <p:cNvPr id="14" name="مستطيل 13"/>
          <p:cNvSpPr/>
          <p:nvPr/>
        </p:nvSpPr>
        <p:spPr>
          <a:xfrm>
            <a:off x="2514600" y="4572000"/>
            <a:ext cx="4358886" cy="400110"/>
          </a:xfrm>
          <a:prstGeom prst="rect">
            <a:avLst/>
          </a:prstGeom>
        </p:spPr>
        <p:txBody>
          <a:bodyPr wrap="none">
            <a:spAutoFit/>
          </a:bodyPr>
          <a:lstStyle/>
          <a:p>
            <a:r>
              <a:rPr lang="ar-IQ" sz="2000" dirty="0" smtClean="0"/>
              <a:t>(ب) منظر </a:t>
            </a:r>
            <a:r>
              <a:rPr lang="ar-IQ" sz="2000" dirty="0"/>
              <a:t>توضيحي لمكونات ناثرة السماد الحيواني</a:t>
            </a:r>
            <a:endParaRPr lang="en-US" sz="2000" dirty="0"/>
          </a:p>
        </p:txBody>
      </p:sp>
      <p:sp>
        <p:nvSpPr>
          <p:cNvPr id="15" name="مستطيل 14"/>
          <p:cNvSpPr/>
          <p:nvPr/>
        </p:nvSpPr>
        <p:spPr>
          <a:xfrm>
            <a:off x="3250164" y="5562600"/>
            <a:ext cx="3466013" cy="461665"/>
          </a:xfrm>
          <a:prstGeom prst="rect">
            <a:avLst/>
          </a:prstGeom>
        </p:spPr>
        <p:txBody>
          <a:bodyPr wrap="none">
            <a:spAutoFit/>
          </a:bodyPr>
          <a:lstStyle/>
          <a:p>
            <a:r>
              <a:rPr lang="ar-IQ" sz="2400" dirty="0"/>
              <a:t>شكل (19): ناثرة السماد الحيواني</a:t>
            </a:r>
            <a:endParaRPr lang="en-US" sz="2400" dirty="0"/>
          </a:p>
        </p:txBody>
      </p:sp>
    </p:spTree>
    <p:extLst>
      <p:ext uri="{BB962C8B-B14F-4D97-AF65-F5344CB8AC3E}">
        <p14:creationId xmlns:p14="http://schemas.microsoft.com/office/powerpoint/2010/main" val="2627562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الخلاصة </a:t>
            </a:r>
            <a:endParaRPr lang="en-US" dirty="0"/>
          </a:p>
        </p:txBody>
      </p:sp>
      <p:sp>
        <p:nvSpPr>
          <p:cNvPr id="3" name="عنصر نائب للمحتوى 2"/>
          <p:cNvSpPr>
            <a:spLocks noGrp="1"/>
          </p:cNvSpPr>
          <p:nvPr>
            <p:ph idx="1"/>
          </p:nvPr>
        </p:nvSpPr>
        <p:spPr/>
        <p:txBody>
          <a:bodyPr/>
          <a:lstStyle/>
          <a:p>
            <a:pPr algn="r" rtl="1"/>
            <a:r>
              <a:rPr lang="ar-IQ" dirty="0" smtClean="0"/>
              <a:t>تطرقنا في هذه المحاضرة الى </a:t>
            </a:r>
          </a:p>
          <a:p>
            <a:pPr algn="r" rtl="1"/>
            <a:r>
              <a:rPr lang="ar-IQ" dirty="0" smtClean="0">
                <a:solidFill>
                  <a:schemeClr val="accent6">
                    <a:lumMod val="75000"/>
                  </a:schemeClr>
                </a:solidFill>
              </a:rPr>
              <a:t> </a:t>
            </a:r>
            <a:r>
              <a:rPr lang="ar-IQ" b="1" dirty="0" smtClean="0">
                <a:solidFill>
                  <a:schemeClr val="accent6">
                    <a:lumMod val="75000"/>
                  </a:schemeClr>
                </a:solidFill>
              </a:rPr>
              <a:t>الات الاستخدام الخاص </a:t>
            </a:r>
          </a:p>
          <a:p>
            <a:pPr algn="r" rtl="1"/>
            <a:r>
              <a:rPr lang="ar-IQ" b="1" dirty="0" smtClean="0">
                <a:solidFill>
                  <a:schemeClr val="accent6">
                    <a:lumMod val="75000"/>
                  </a:schemeClr>
                </a:solidFill>
              </a:rPr>
              <a:t>المرازة اللوحية والقرصية </a:t>
            </a:r>
            <a:endParaRPr lang="ar-IQ" dirty="0" smtClean="0"/>
          </a:p>
          <a:p>
            <a:pPr algn="r" rtl="1"/>
            <a:r>
              <a:rPr lang="ar-IQ" b="1" dirty="0" smtClean="0">
                <a:solidFill>
                  <a:srgbClr val="FF0000"/>
                </a:solidFill>
              </a:rPr>
              <a:t>فاتحة السواقي </a:t>
            </a:r>
          </a:p>
          <a:p>
            <a:pPr algn="r" rtl="1"/>
            <a:r>
              <a:rPr lang="ar-IQ" dirty="0" smtClean="0"/>
              <a:t>اللوحية والقرصية    </a:t>
            </a:r>
          </a:p>
          <a:p>
            <a:pPr marL="0" indent="0" algn="r" rtl="1">
              <a:buNone/>
            </a:pPr>
            <a:endParaRPr lang="ar-IQ" dirty="0" smtClean="0"/>
          </a:p>
          <a:p>
            <a:pPr marL="0" indent="0" algn="r" rtl="1">
              <a:buNone/>
            </a:pPr>
            <a:endParaRPr lang="ar-IQ" dirty="0" smtClean="0"/>
          </a:p>
        </p:txBody>
      </p:sp>
    </p:spTree>
    <p:extLst>
      <p:ext uri="{BB962C8B-B14F-4D97-AF65-F5344CB8AC3E}">
        <p14:creationId xmlns:p14="http://schemas.microsoft.com/office/powerpoint/2010/main" val="1881439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الاختبار </a:t>
            </a:r>
            <a:endParaRPr lang="en-US" dirty="0"/>
          </a:p>
        </p:txBody>
      </p:sp>
      <p:sp>
        <p:nvSpPr>
          <p:cNvPr id="3" name="عنصر نائب للمحتوى 2"/>
          <p:cNvSpPr>
            <a:spLocks noGrp="1"/>
          </p:cNvSpPr>
          <p:nvPr>
            <p:ph idx="1"/>
          </p:nvPr>
        </p:nvSpPr>
        <p:spPr/>
        <p:txBody>
          <a:bodyPr/>
          <a:lstStyle/>
          <a:p>
            <a:pPr algn="r" rtl="1"/>
            <a:endParaRPr lang="en-US" dirty="0"/>
          </a:p>
        </p:txBody>
      </p:sp>
    </p:spTree>
    <p:extLst>
      <p:ext uri="{BB962C8B-B14F-4D97-AF65-F5344CB8AC3E}">
        <p14:creationId xmlns:p14="http://schemas.microsoft.com/office/powerpoint/2010/main" val="1538070500"/>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9254</TotalTime>
  <Words>356</Words>
  <Application>Microsoft Office PowerPoint</Application>
  <PresentationFormat>عرض على الشاشة (3:4)‏</PresentationFormat>
  <Paragraphs>24</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نسق Office</vt:lpstr>
      <vt:lpstr>المحاضرة العاشرة  </vt:lpstr>
      <vt:lpstr>معدات التسميد  </vt:lpstr>
      <vt:lpstr>عرض تقديمي في PowerPoint</vt:lpstr>
      <vt:lpstr>عرض تقديمي في PowerPoint</vt:lpstr>
      <vt:lpstr>عرض تقديمي في PowerPoint</vt:lpstr>
      <vt:lpstr>عرض تقديمي في PowerPoint</vt:lpstr>
      <vt:lpstr>عرض تقديمي في PowerPoint</vt:lpstr>
      <vt:lpstr>الخلاصة </vt:lpstr>
      <vt:lpstr>الاختبار </vt:lpstr>
    </vt:vector>
  </TitlesOfParts>
  <Company>المستقبل للحاسبات - سنجار</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مكائن وآلات زراعية</dc:title>
  <dc:creator>acer</dc:creator>
  <cp:lastModifiedBy>acer</cp:lastModifiedBy>
  <cp:revision>67</cp:revision>
  <dcterms:created xsi:type="dcterms:W3CDTF">2019-01-29T20:25:21Z</dcterms:created>
  <dcterms:modified xsi:type="dcterms:W3CDTF">2019-04-23T20:22:14Z</dcterms:modified>
</cp:coreProperties>
</file>