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IQ"/>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IQ"/>
          </a:p>
        </p:txBody>
      </p:sp>
      <p:sp>
        <p:nvSpPr>
          <p:cNvPr id="4" name="عنصر نائب للتاريخ 3"/>
          <p:cNvSpPr>
            <a:spLocks noGrp="1"/>
          </p:cNvSpPr>
          <p:nvPr>
            <p:ph type="dt" sz="half" idx="10"/>
          </p:nvPr>
        </p:nvSpPr>
        <p:spPr/>
        <p:txBody>
          <a:bodyPr/>
          <a:lstStyle/>
          <a:p>
            <a:fld id="{B6678A43-0F76-4193-874A-CF28BCFF2FF2}" type="datetimeFigureOut">
              <a:rPr lang="ar-IQ" smtClean="0"/>
              <a:t>09/03/1441</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0D09635C-2621-4630-AC27-D0596C5F492F}" type="slidenum">
              <a:rPr lang="ar-IQ" smtClean="0"/>
              <a:t>‹#›</a:t>
            </a:fld>
            <a:endParaRPr lang="ar-IQ"/>
          </a:p>
        </p:txBody>
      </p:sp>
    </p:spTree>
    <p:extLst>
      <p:ext uri="{BB962C8B-B14F-4D97-AF65-F5344CB8AC3E}">
        <p14:creationId xmlns:p14="http://schemas.microsoft.com/office/powerpoint/2010/main" val="5183783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B6678A43-0F76-4193-874A-CF28BCFF2FF2}" type="datetimeFigureOut">
              <a:rPr lang="ar-IQ" smtClean="0"/>
              <a:t>09/03/1441</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0D09635C-2621-4630-AC27-D0596C5F492F}" type="slidenum">
              <a:rPr lang="ar-IQ" smtClean="0"/>
              <a:t>‹#›</a:t>
            </a:fld>
            <a:endParaRPr lang="ar-IQ"/>
          </a:p>
        </p:txBody>
      </p:sp>
    </p:spTree>
    <p:extLst>
      <p:ext uri="{BB962C8B-B14F-4D97-AF65-F5344CB8AC3E}">
        <p14:creationId xmlns:p14="http://schemas.microsoft.com/office/powerpoint/2010/main" val="7138530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B6678A43-0F76-4193-874A-CF28BCFF2FF2}" type="datetimeFigureOut">
              <a:rPr lang="ar-IQ" smtClean="0"/>
              <a:t>09/03/1441</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0D09635C-2621-4630-AC27-D0596C5F492F}" type="slidenum">
              <a:rPr lang="ar-IQ" smtClean="0"/>
              <a:t>‹#›</a:t>
            </a:fld>
            <a:endParaRPr lang="ar-IQ"/>
          </a:p>
        </p:txBody>
      </p:sp>
    </p:spTree>
    <p:extLst>
      <p:ext uri="{BB962C8B-B14F-4D97-AF65-F5344CB8AC3E}">
        <p14:creationId xmlns:p14="http://schemas.microsoft.com/office/powerpoint/2010/main" val="17891322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B6678A43-0F76-4193-874A-CF28BCFF2FF2}" type="datetimeFigureOut">
              <a:rPr lang="ar-IQ" smtClean="0"/>
              <a:t>09/03/1441</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0D09635C-2621-4630-AC27-D0596C5F492F}" type="slidenum">
              <a:rPr lang="ar-IQ" smtClean="0"/>
              <a:t>‹#›</a:t>
            </a:fld>
            <a:endParaRPr lang="ar-IQ"/>
          </a:p>
        </p:txBody>
      </p:sp>
    </p:spTree>
    <p:extLst>
      <p:ext uri="{BB962C8B-B14F-4D97-AF65-F5344CB8AC3E}">
        <p14:creationId xmlns:p14="http://schemas.microsoft.com/office/powerpoint/2010/main" val="8295438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B6678A43-0F76-4193-874A-CF28BCFF2FF2}" type="datetimeFigureOut">
              <a:rPr lang="ar-IQ" smtClean="0"/>
              <a:t>09/03/1441</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0D09635C-2621-4630-AC27-D0596C5F492F}" type="slidenum">
              <a:rPr lang="ar-IQ" smtClean="0"/>
              <a:t>‹#›</a:t>
            </a:fld>
            <a:endParaRPr lang="ar-IQ"/>
          </a:p>
        </p:txBody>
      </p:sp>
    </p:spTree>
    <p:extLst>
      <p:ext uri="{BB962C8B-B14F-4D97-AF65-F5344CB8AC3E}">
        <p14:creationId xmlns:p14="http://schemas.microsoft.com/office/powerpoint/2010/main" val="21919610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تاريخ 4"/>
          <p:cNvSpPr>
            <a:spLocks noGrp="1"/>
          </p:cNvSpPr>
          <p:nvPr>
            <p:ph type="dt" sz="half" idx="10"/>
          </p:nvPr>
        </p:nvSpPr>
        <p:spPr/>
        <p:txBody>
          <a:bodyPr/>
          <a:lstStyle/>
          <a:p>
            <a:fld id="{B6678A43-0F76-4193-874A-CF28BCFF2FF2}" type="datetimeFigureOut">
              <a:rPr lang="ar-IQ" smtClean="0"/>
              <a:t>09/03/1441</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0D09635C-2621-4630-AC27-D0596C5F492F}" type="slidenum">
              <a:rPr lang="ar-IQ" smtClean="0"/>
              <a:t>‹#›</a:t>
            </a:fld>
            <a:endParaRPr lang="ar-IQ"/>
          </a:p>
        </p:txBody>
      </p:sp>
    </p:spTree>
    <p:extLst>
      <p:ext uri="{BB962C8B-B14F-4D97-AF65-F5344CB8AC3E}">
        <p14:creationId xmlns:p14="http://schemas.microsoft.com/office/powerpoint/2010/main" val="17612820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7" name="عنصر نائب للتاريخ 6"/>
          <p:cNvSpPr>
            <a:spLocks noGrp="1"/>
          </p:cNvSpPr>
          <p:nvPr>
            <p:ph type="dt" sz="half" idx="10"/>
          </p:nvPr>
        </p:nvSpPr>
        <p:spPr/>
        <p:txBody>
          <a:bodyPr/>
          <a:lstStyle/>
          <a:p>
            <a:fld id="{B6678A43-0F76-4193-874A-CF28BCFF2FF2}" type="datetimeFigureOut">
              <a:rPr lang="ar-IQ" smtClean="0"/>
              <a:t>09/03/1441</a:t>
            </a:fld>
            <a:endParaRPr lang="ar-IQ"/>
          </a:p>
        </p:txBody>
      </p:sp>
      <p:sp>
        <p:nvSpPr>
          <p:cNvPr id="8" name="عنصر نائب للتذييل 7"/>
          <p:cNvSpPr>
            <a:spLocks noGrp="1"/>
          </p:cNvSpPr>
          <p:nvPr>
            <p:ph type="ftr" sz="quarter" idx="11"/>
          </p:nvPr>
        </p:nvSpPr>
        <p:spPr/>
        <p:txBody>
          <a:bodyPr/>
          <a:lstStyle/>
          <a:p>
            <a:endParaRPr lang="ar-IQ"/>
          </a:p>
        </p:txBody>
      </p:sp>
      <p:sp>
        <p:nvSpPr>
          <p:cNvPr id="9" name="عنصر نائب لرقم الشريحة 8"/>
          <p:cNvSpPr>
            <a:spLocks noGrp="1"/>
          </p:cNvSpPr>
          <p:nvPr>
            <p:ph type="sldNum" sz="quarter" idx="12"/>
          </p:nvPr>
        </p:nvSpPr>
        <p:spPr/>
        <p:txBody>
          <a:bodyPr/>
          <a:lstStyle/>
          <a:p>
            <a:fld id="{0D09635C-2621-4630-AC27-D0596C5F492F}" type="slidenum">
              <a:rPr lang="ar-IQ" smtClean="0"/>
              <a:t>‹#›</a:t>
            </a:fld>
            <a:endParaRPr lang="ar-IQ"/>
          </a:p>
        </p:txBody>
      </p:sp>
    </p:spTree>
    <p:extLst>
      <p:ext uri="{BB962C8B-B14F-4D97-AF65-F5344CB8AC3E}">
        <p14:creationId xmlns:p14="http://schemas.microsoft.com/office/powerpoint/2010/main" val="12928722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تاريخ 2"/>
          <p:cNvSpPr>
            <a:spLocks noGrp="1"/>
          </p:cNvSpPr>
          <p:nvPr>
            <p:ph type="dt" sz="half" idx="10"/>
          </p:nvPr>
        </p:nvSpPr>
        <p:spPr/>
        <p:txBody>
          <a:bodyPr/>
          <a:lstStyle/>
          <a:p>
            <a:fld id="{B6678A43-0F76-4193-874A-CF28BCFF2FF2}" type="datetimeFigureOut">
              <a:rPr lang="ar-IQ" smtClean="0"/>
              <a:t>09/03/1441</a:t>
            </a:fld>
            <a:endParaRPr lang="ar-IQ"/>
          </a:p>
        </p:txBody>
      </p:sp>
      <p:sp>
        <p:nvSpPr>
          <p:cNvPr id="4" name="عنصر نائب للتذييل 3"/>
          <p:cNvSpPr>
            <a:spLocks noGrp="1"/>
          </p:cNvSpPr>
          <p:nvPr>
            <p:ph type="ftr" sz="quarter" idx="11"/>
          </p:nvPr>
        </p:nvSpPr>
        <p:spPr/>
        <p:txBody>
          <a:bodyPr/>
          <a:lstStyle/>
          <a:p>
            <a:endParaRPr lang="ar-IQ"/>
          </a:p>
        </p:txBody>
      </p:sp>
      <p:sp>
        <p:nvSpPr>
          <p:cNvPr id="5" name="عنصر نائب لرقم الشريحة 4"/>
          <p:cNvSpPr>
            <a:spLocks noGrp="1"/>
          </p:cNvSpPr>
          <p:nvPr>
            <p:ph type="sldNum" sz="quarter" idx="12"/>
          </p:nvPr>
        </p:nvSpPr>
        <p:spPr/>
        <p:txBody>
          <a:bodyPr/>
          <a:lstStyle/>
          <a:p>
            <a:fld id="{0D09635C-2621-4630-AC27-D0596C5F492F}" type="slidenum">
              <a:rPr lang="ar-IQ" smtClean="0"/>
              <a:t>‹#›</a:t>
            </a:fld>
            <a:endParaRPr lang="ar-IQ"/>
          </a:p>
        </p:txBody>
      </p:sp>
    </p:spTree>
    <p:extLst>
      <p:ext uri="{BB962C8B-B14F-4D97-AF65-F5344CB8AC3E}">
        <p14:creationId xmlns:p14="http://schemas.microsoft.com/office/powerpoint/2010/main" val="24609364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B6678A43-0F76-4193-874A-CF28BCFF2FF2}" type="datetimeFigureOut">
              <a:rPr lang="ar-IQ" smtClean="0"/>
              <a:t>09/03/1441</a:t>
            </a:fld>
            <a:endParaRPr lang="ar-IQ"/>
          </a:p>
        </p:txBody>
      </p:sp>
      <p:sp>
        <p:nvSpPr>
          <p:cNvPr id="3" name="عنصر نائب للتذييل 2"/>
          <p:cNvSpPr>
            <a:spLocks noGrp="1"/>
          </p:cNvSpPr>
          <p:nvPr>
            <p:ph type="ftr" sz="quarter" idx="11"/>
          </p:nvPr>
        </p:nvSpPr>
        <p:spPr/>
        <p:txBody>
          <a:bodyPr/>
          <a:lstStyle/>
          <a:p>
            <a:endParaRPr lang="ar-IQ"/>
          </a:p>
        </p:txBody>
      </p:sp>
      <p:sp>
        <p:nvSpPr>
          <p:cNvPr id="4" name="عنصر نائب لرقم الشريحة 3"/>
          <p:cNvSpPr>
            <a:spLocks noGrp="1"/>
          </p:cNvSpPr>
          <p:nvPr>
            <p:ph type="sldNum" sz="quarter" idx="12"/>
          </p:nvPr>
        </p:nvSpPr>
        <p:spPr/>
        <p:txBody>
          <a:bodyPr/>
          <a:lstStyle/>
          <a:p>
            <a:fld id="{0D09635C-2621-4630-AC27-D0596C5F492F}" type="slidenum">
              <a:rPr lang="ar-IQ" smtClean="0"/>
              <a:t>‹#›</a:t>
            </a:fld>
            <a:endParaRPr lang="ar-IQ"/>
          </a:p>
        </p:txBody>
      </p:sp>
    </p:spTree>
    <p:extLst>
      <p:ext uri="{BB962C8B-B14F-4D97-AF65-F5344CB8AC3E}">
        <p14:creationId xmlns:p14="http://schemas.microsoft.com/office/powerpoint/2010/main" val="16897765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B6678A43-0F76-4193-874A-CF28BCFF2FF2}" type="datetimeFigureOut">
              <a:rPr lang="ar-IQ" smtClean="0"/>
              <a:t>09/03/1441</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0D09635C-2621-4630-AC27-D0596C5F492F}" type="slidenum">
              <a:rPr lang="ar-IQ" smtClean="0"/>
              <a:t>‹#›</a:t>
            </a:fld>
            <a:endParaRPr lang="ar-IQ"/>
          </a:p>
        </p:txBody>
      </p:sp>
    </p:spTree>
    <p:extLst>
      <p:ext uri="{BB962C8B-B14F-4D97-AF65-F5344CB8AC3E}">
        <p14:creationId xmlns:p14="http://schemas.microsoft.com/office/powerpoint/2010/main" val="31825269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B6678A43-0F76-4193-874A-CF28BCFF2FF2}" type="datetimeFigureOut">
              <a:rPr lang="ar-IQ" smtClean="0"/>
              <a:t>09/03/1441</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0D09635C-2621-4630-AC27-D0596C5F492F}" type="slidenum">
              <a:rPr lang="ar-IQ" smtClean="0"/>
              <a:t>‹#›</a:t>
            </a:fld>
            <a:endParaRPr lang="ar-IQ"/>
          </a:p>
        </p:txBody>
      </p:sp>
    </p:spTree>
    <p:extLst>
      <p:ext uri="{BB962C8B-B14F-4D97-AF65-F5344CB8AC3E}">
        <p14:creationId xmlns:p14="http://schemas.microsoft.com/office/powerpoint/2010/main" val="17787135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B6678A43-0F76-4193-874A-CF28BCFF2FF2}" type="datetimeFigureOut">
              <a:rPr lang="ar-IQ" smtClean="0"/>
              <a:t>09/03/1441</a:t>
            </a:fld>
            <a:endParaRPr lang="ar-IQ"/>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D09635C-2621-4630-AC27-D0596C5F492F}" type="slidenum">
              <a:rPr lang="ar-IQ" smtClean="0"/>
              <a:t>‹#›</a:t>
            </a:fld>
            <a:endParaRPr lang="ar-IQ"/>
          </a:p>
        </p:txBody>
      </p:sp>
    </p:spTree>
    <p:extLst>
      <p:ext uri="{BB962C8B-B14F-4D97-AF65-F5344CB8AC3E}">
        <p14:creationId xmlns:p14="http://schemas.microsoft.com/office/powerpoint/2010/main" val="27160452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style>
          <a:lnRef idx="3">
            <a:schemeClr val="lt1"/>
          </a:lnRef>
          <a:fillRef idx="1">
            <a:schemeClr val="accent4"/>
          </a:fillRef>
          <a:effectRef idx="1">
            <a:schemeClr val="accent4"/>
          </a:effectRef>
          <a:fontRef idx="minor">
            <a:schemeClr val="lt1"/>
          </a:fontRef>
        </p:style>
        <p:txBody>
          <a:bodyPr>
            <a:normAutofit/>
          </a:bodyPr>
          <a:lstStyle/>
          <a:p>
            <a:r>
              <a:rPr lang="ar-IQ" dirty="0"/>
              <a:t>الدفع  </a:t>
            </a:r>
            <a:r>
              <a:rPr lang="en-US" dirty="0"/>
              <a:t>Impulse </a:t>
            </a:r>
            <a:br>
              <a:rPr lang="en-US" dirty="0"/>
            </a:br>
            <a:endParaRPr lang="ar-IQ" dirty="0"/>
          </a:p>
        </p:txBody>
      </p:sp>
      <p:sp>
        <p:nvSpPr>
          <p:cNvPr id="3" name="عنوان فرعي 2"/>
          <p:cNvSpPr>
            <a:spLocks noGrp="1"/>
          </p:cNvSpPr>
          <p:nvPr>
            <p:ph type="subTitle" idx="1"/>
          </p:nvPr>
        </p:nvSpPr>
        <p:spPr/>
        <p:style>
          <a:lnRef idx="3">
            <a:schemeClr val="lt1"/>
          </a:lnRef>
          <a:fillRef idx="1">
            <a:schemeClr val="accent6"/>
          </a:fillRef>
          <a:effectRef idx="1">
            <a:schemeClr val="accent6"/>
          </a:effectRef>
          <a:fontRef idx="minor">
            <a:schemeClr val="lt1"/>
          </a:fontRef>
        </p:style>
        <p:txBody>
          <a:bodyPr>
            <a:normAutofit/>
          </a:bodyPr>
          <a:lstStyle/>
          <a:p>
            <a:r>
              <a:rPr lang="ar-IQ" dirty="0" smtClean="0">
                <a:solidFill>
                  <a:schemeClr val="tx1"/>
                </a:solidFill>
              </a:rPr>
              <a:t>ما هو الدفع : هو عبارة عن حاصل ضرب القوة في زمن تأثيرها </a:t>
            </a:r>
            <a:r>
              <a:rPr lang="en-US" dirty="0" smtClean="0"/>
              <a:t/>
            </a:r>
            <a:br>
              <a:rPr lang="en-US" dirty="0" smtClean="0"/>
            </a:br>
            <a:endParaRPr lang="ar-IQ" dirty="0"/>
          </a:p>
        </p:txBody>
      </p:sp>
    </p:spTree>
    <p:extLst>
      <p:ext uri="{BB962C8B-B14F-4D97-AF65-F5344CB8AC3E}">
        <p14:creationId xmlns:p14="http://schemas.microsoft.com/office/powerpoint/2010/main" val="1111679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circle(in)">
                                      <p:cBhvr>
                                        <p:cTn id="7" dur="20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ircle(in)">
                                      <p:cBhvr>
                                        <p:cTn id="12"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971600" y="474345"/>
            <a:ext cx="7560840" cy="4308872"/>
          </a:xfrm>
          <a:prstGeom prst="rect">
            <a:avLst/>
          </a:prstGeom>
        </p:spPr>
        <p:style>
          <a:lnRef idx="3">
            <a:schemeClr val="lt1"/>
          </a:lnRef>
          <a:fillRef idx="1">
            <a:schemeClr val="accent4"/>
          </a:fillRef>
          <a:effectRef idx="1">
            <a:schemeClr val="accent4"/>
          </a:effectRef>
          <a:fontRef idx="minor">
            <a:schemeClr val="lt1"/>
          </a:fontRef>
        </p:style>
        <p:txBody>
          <a:bodyPr wrap="square">
            <a:spAutoFit/>
          </a:bodyPr>
          <a:lstStyle/>
          <a:p>
            <a:r>
              <a:rPr lang="ar-IQ" sz="3200" dirty="0" smtClean="0"/>
              <a:t>ان انجاز قوة بمقدار معين وفي زمن ما يكون هو نفس المقدار اذا ما انخفض مقدار تلك القوة وطال زمن تأثيرها وتحدث هذه الحالة في حركات الهبوط او الامتصاص ومهارات الاستلام اذ يطول الزمن ويقل مقدار القوة وبالتالي يتعادل ناتج كمية الحركة </a:t>
            </a:r>
            <a:r>
              <a:rPr lang="en-US" sz="3200" dirty="0" smtClean="0"/>
              <a:t/>
            </a:r>
            <a:br>
              <a:rPr lang="en-US" sz="3200" dirty="0" smtClean="0"/>
            </a:br>
            <a:r>
              <a:rPr lang="ar-IQ" sz="3200" dirty="0" smtClean="0"/>
              <a:t>من الجدير بالذكر ان زمن تأثير القوة هو ليس بالضرورة ان يكون زمن مرحلة كاملة اذ يبقى تأثير القوة حتى بعد انتهاء زمن انجازها </a:t>
            </a:r>
            <a:r>
              <a:rPr lang="en-US" dirty="0" smtClean="0"/>
              <a:t/>
            </a:r>
            <a:br>
              <a:rPr lang="en-US" dirty="0" smtClean="0"/>
            </a:br>
            <a:endParaRPr lang="ar-IQ" dirty="0"/>
          </a:p>
        </p:txBody>
      </p:sp>
    </p:spTree>
    <p:extLst>
      <p:ext uri="{BB962C8B-B14F-4D97-AF65-F5344CB8AC3E}">
        <p14:creationId xmlns:p14="http://schemas.microsoft.com/office/powerpoint/2010/main" val="227121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886498" y="692696"/>
            <a:ext cx="7344816" cy="3539430"/>
          </a:xfrm>
          <a:prstGeom prst="rect">
            <a:avLst/>
          </a:prstGeom>
        </p:spPr>
        <p:style>
          <a:lnRef idx="3">
            <a:schemeClr val="lt1"/>
          </a:lnRef>
          <a:fillRef idx="1">
            <a:schemeClr val="accent1"/>
          </a:fillRef>
          <a:effectRef idx="1">
            <a:schemeClr val="accent1"/>
          </a:effectRef>
          <a:fontRef idx="minor">
            <a:schemeClr val="lt1"/>
          </a:fontRef>
        </p:style>
        <p:txBody>
          <a:bodyPr wrap="square">
            <a:spAutoFit/>
          </a:bodyPr>
          <a:lstStyle/>
          <a:p>
            <a:r>
              <a:rPr lang="ar-IQ" sz="2800" dirty="0" smtClean="0">
                <a:solidFill>
                  <a:schemeClr val="tx1"/>
                </a:solidFill>
              </a:rPr>
              <a:t>ان الدفع (دفع القوة ) يساوي مقدار كمية الحركة اي ان التغير في كمية الحركية يساوي مقدار الدفع حسب قانون نيوتن الثاني في الحركة الدورانية </a:t>
            </a:r>
            <a:r>
              <a:rPr lang="en-US" sz="2800" dirty="0" smtClean="0">
                <a:solidFill>
                  <a:schemeClr val="tx1"/>
                </a:solidFill>
              </a:rPr>
              <a:t/>
            </a:r>
            <a:br>
              <a:rPr lang="en-US" sz="2800" dirty="0" smtClean="0">
                <a:solidFill>
                  <a:schemeClr val="tx1"/>
                </a:solidFill>
              </a:rPr>
            </a:br>
            <a:r>
              <a:rPr lang="ar-IQ" sz="2800" dirty="0" smtClean="0">
                <a:solidFill>
                  <a:schemeClr val="tx1"/>
                </a:solidFill>
              </a:rPr>
              <a:t>الدفع = القوة * الزمن </a:t>
            </a:r>
            <a:r>
              <a:rPr lang="en-US" sz="2800" dirty="0" smtClean="0">
                <a:solidFill>
                  <a:schemeClr val="tx1"/>
                </a:solidFill>
              </a:rPr>
              <a:t/>
            </a:r>
            <a:br>
              <a:rPr lang="en-US" sz="2800" dirty="0" smtClean="0">
                <a:solidFill>
                  <a:schemeClr val="tx1"/>
                </a:solidFill>
              </a:rPr>
            </a:br>
            <a:r>
              <a:rPr lang="ar-IQ" sz="2800" dirty="0" smtClean="0">
                <a:solidFill>
                  <a:schemeClr val="tx1"/>
                </a:solidFill>
              </a:rPr>
              <a:t>الدفع = الكتلة * التعجيل * الزمن </a:t>
            </a:r>
            <a:r>
              <a:rPr lang="en-US" sz="2800" dirty="0" smtClean="0">
                <a:solidFill>
                  <a:schemeClr val="tx1"/>
                </a:solidFill>
              </a:rPr>
              <a:t/>
            </a:r>
            <a:br>
              <a:rPr lang="en-US" sz="2800" dirty="0" smtClean="0">
                <a:solidFill>
                  <a:schemeClr val="tx1"/>
                </a:solidFill>
              </a:rPr>
            </a:br>
            <a:r>
              <a:rPr lang="ar-IQ" sz="2800" dirty="0" smtClean="0">
                <a:solidFill>
                  <a:schemeClr val="tx1"/>
                </a:solidFill>
              </a:rPr>
              <a:t>الدفع = الكتلة *السرعة /الزمن * الزمن </a:t>
            </a:r>
            <a:r>
              <a:rPr lang="en-US" sz="2800" dirty="0" smtClean="0">
                <a:solidFill>
                  <a:schemeClr val="tx1"/>
                </a:solidFill>
              </a:rPr>
              <a:t/>
            </a:r>
            <a:br>
              <a:rPr lang="en-US" sz="2800" dirty="0" smtClean="0">
                <a:solidFill>
                  <a:schemeClr val="tx1"/>
                </a:solidFill>
              </a:rPr>
            </a:br>
            <a:r>
              <a:rPr lang="ar-IQ" sz="2800" dirty="0" smtClean="0">
                <a:solidFill>
                  <a:schemeClr val="tx1"/>
                </a:solidFill>
              </a:rPr>
              <a:t>الدفع = ك* س  باختصار الزمن رياضياً</a:t>
            </a:r>
            <a:r>
              <a:rPr lang="en-US" sz="2800" dirty="0" smtClean="0">
                <a:solidFill>
                  <a:schemeClr val="tx1"/>
                </a:solidFill>
              </a:rPr>
              <a:t/>
            </a:r>
            <a:br>
              <a:rPr lang="en-US" sz="2800" dirty="0" smtClean="0">
                <a:solidFill>
                  <a:schemeClr val="tx1"/>
                </a:solidFill>
              </a:rPr>
            </a:br>
            <a:endParaRPr lang="ar-IQ" sz="2800" dirty="0"/>
          </a:p>
        </p:txBody>
      </p:sp>
    </p:spTree>
    <p:extLst>
      <p:ext uri="{BB962C8B-B14F-4D97-AF65-F5344CB8AC3E}">
        <p14:creationId xmlns:p14="http://schemas.microsoft.com/office/powerpoint/2010/main" val="1612908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899592" y="1916832"/>
            <a:ext cx="7416824" cy="2831544"/>
          </a:xfrm>
          <a:prstGeom prst="rect">
            <a:avLst/>
          </a:prstGeom>
        </p:spPr>
        <p:style>
          <a:lnRef idx="1">
            <a:schemeClr val="accent5"/>
          </a:lnRef>
          <a:fillRef idx="3">
            <a:schemeClr val="accent5"/>
          </a:fillRef>
          <a:effectRef idx="2">
            <a:schemeClr val="accent5"/>
          </a:effectRef>
          <a:fontRef idx="minor">
            <a:schemeClr val="lt1"/>
          </a:fontRef>
        </p:style>
        <p:txBody>
          <a:bodyPr wrap="square">
            <a:spAutoFit/>
          </a:bodyPr>
          <a:lstStyle/>
          <a:p>
            <a:r>
              <a:rPr lang="ar-IQ" sz="3200" dirty="0" smtClean="0">
                <a:solidFill>
                  <a:schemeClr val="tx1"/>
                </a:solidFill>
              </a:rPr>
              <a:t>ان القوة مصطلح مجرد ولا يمكن الاحساس بالقوة الا في حالة ان تأخذ وقت معين وبالتالي تصبح دفع ولا يوجد شيء في الكون لا يستغرق زمن معينا لحدوثه شانها شأن السرعة  فالسرعة هي عبارة ان قطع مسافة بزمن معين .</a:t>
            </a:r>
            <a:r>
              <a:rPr lang="en-US" dirty="0" smtClean="0"/>
              <a:t/>
            </a:r>
            <a:br>
              <a:rPr lang="en-US" dirty="0" smtClean="0"/>
            </a:br>
            <a:endParaRPr lang="ar-IQ" dirty="0"/>
          </a:p>
        </p:txBody>
      </p:sp>
    </p:spTree>
    <p:extLst>
      <p:ext uri="{BB962C8B-B14F-4D97-AF65-F5344CB8AC3E}">
        <p14:creationId xmlns:p14="http://schemas.microsoft.com/office/powerpoint/2010/main" val="4139464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1560" y="2996952"/>
            <a:ext cx="7772400" cy="2520280"/>
          </a:xfrm>
        </p:spPr>
        <p:style>
          <a:lnRef idx="0">
            <a:schemeClr val="dk1"/>
          </a:lnRef>
          <a:fillRef idx="3">
            <a:schemeClr val="dk1"/>
          </a:fillRef>
          <a:effectRef idx="3">
            <a:schemeClr val="dk1"/>
          </a:effectRef>
          <a:fontRef idx="minor">
            <a:schemeClr val="lt1"/>
          </a:fontRef>
        </p:style>
        <p:txBody>
          <a:bodyPr>
            <a:noAutofit/>
          </a:bodyPr>
          <a:lstStyle/>
          <a:p>
            <a:r>
              <a:rPr lang="ar-IQ" sz="2400" dirty="0" smtClean="0"/>
              <a:t>الدفع = القوة * زمن تأثيرها </a:t>
            </a:r>
            <a:br>
              <a:rPr lang="ar-IQ" sz="2400" dirty="0" smtClean="0"/>
            </a:br>
            <a:r>
              <a:rPr lang="ar-IQ" sz="2400" dirty="0" smtClean="0"/>
              <a:t>القوة = ك *س/ن </a:t>
            </a:r>
            <a:br>
              <a:rPr lang="ar-IQ" sz="2400" dirty="0" smtClean="0"/>
            </a:br>
            <a:r>
              <a:rPr lang="ar-IQ" sz="2400" dirty="0"/>
              <a:t> </a:t>
            </a:r>
            <a:r>
              <a:rPr lang="ar-IQ" sz="2400" dirty="0" smtClean="0"/>
              <a:t>       = 120*3/ 0.4</a:t>
            </a:r>
            <a:br>
              <a:rPr lang="ar-IQ" sz="2400" dirty="0" smtClean="0"/>
            </a:br>
            <a:r>
              <a:rPr lang="ar-IQ" sz="2400" dirty="0"/>
              <a:t> </a:t>
            </a:r>
            <a:r>
              <a:rPr lang="ar-IQ" sz="2400" dirty="0" smtClean="0"/>
              <a:t>       = 900 نيوتن </a:t>
            </a:r>
            <a:br>
              <a:rPr lang="ar-IQ" sz="2400" dirty="0" smtClean="0"/>
            </a:br>
            <a:r>
              <a:rPr lang="ar-IQ" sz="2400" dirty="0" smtClean="0"/>
              <a:t>الدفع = 900*0.3</a:t>
            </a:r>
            <a:br>
              <a:rPr lang="ar-IQ" sz="2400" dirty="0" smtClean="0"/>
            </a:br>
            <a:r>
              <a:rPr lang="ar-IQ" sz="2400" dirty="0"/>
              <a:t> </a:t>
            </a:r>
            <a:r>
              <a:rPr lang="ar-IQ" sz="2400" dirty="0" smtClean="0"/>
              <a:t>      = 270 نيوتن .ثانية </a:t>
            </a:r>
            <a:endParaRPr lang="ar-IQ" sz="2400" dirty="0"/>
          </a:p>
        </p:txBody>
      </p:sp>
      <p:sp>
        <p:nvSpPr>
          <p:cNvPr id="3" name="عنصر نائب للنص 2"/>
          <p:cNvSpPr>
            <a:spLocks noGrp="1"/>
          </p:cNvSpPr>
          <p:nvPr>
            <p:ph type="body" idx="1"/>
          </p:nvPr>
        </p:nvSpPr>
        <p:spPr>
          <a:xfrm>
            <a:off x="755576" y="1196752"/>
            <a:ext cx="7772400" cy="1500187"/>
          </a:xfrm>
        </p:spPr>
        <p:style>
          <a:lnRef idx="1">
            <a:schemeClr val="accent6"/>
          </a:lnRef>
          <a:fillRef idx="3">
            <a:schemeClr val="accent6"/>
          </a:fillRef>
          <a:effectRef idx="2">
            <a:schemeClr val="accent6"/>
          </a:effectRef>
          <a:fontRef idx="minor">
            <a:schemeClr val="lt1"/>
          </a:fontRef>
        </p:style>
        <p:txBody>
          <a:bodyPr>
            <a:normAutofit fontScale="92500"/>
          </a:bodyPr>
          <a:lstStyle/>
          <a:p>
            <a:r>
              <a:rPr lang="ar-IQ" dirty="0"/>
              <a:t> </a:t>
            </a:r>
            <a:r>
              <a:rPr lang="ar-IQ" sz="3200" dirty="0" smtClean="0">
                <a:solidFill>
                  <a:schemeClr val="tx1"/>
                </a:solidFill>
              </a:rPr>
              <a:t>س: ما هو مقدار الدفع لرياضي يرفع الثقل الى مستوى الصدر وبسرعة 3 م/</a:t>
            </a:r>
            <a:r>
              <a:rPr lang="ar-IQ" sz="3200" dirty="0" err="1" smtClean="0">
                <a:solidFill>
                  <a:schemeClr val="tx1"/>
                </a:solidFill>
              </a:rPr>
              <a:t>ثا</a:t>
            </a:r>
            <a:r>
              <a:rPr lang="ar-IQ" sz="3200" dirty="0" smtClean="0">
                <a:solidFill>
                  <a:schemeClr val="tx1"/>
                </a:solidFill>
              </a:rPr>
              <a:t> واستغرق زمن قدره 0.4 ثانية وكانت كتلة الثقل 120كغم  وكان زمن تأثير القوة 0.3 ثانية </a:t>
            </a:r>
            <a:endParaRPr lang="ar-IQ" sz="3200" dirty="0">
              <a:solidFill>
                <a:schemeClr val="tx1"/>
              </a:solidFill>
            </a:endParaRPr>
          </a:p>
        </p:txBody>
      </p:sp>
    </p:spTree>
    <p:extLst>
      <p:ext uri="{BB962C8B-B14F-4D97-AF65-F5344CB8AC3E}">
        <p14:creationId xmlns:p14="http://schemas.microsoft.com/office/powerpoint/2010/main" val="2440582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circle(in)">
                                      <p:cBhvr>
                                        <p:cTn id="7" dur="20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ircle(in)">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circle(in)">
                                      <p:cBhvr>
                                        <p:cTn id="1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TotalTime>
  <Words>160</Words>
  <Application>Microsoft Office PowerPoint</Application>
  <PresentationFormat>عرض على الشاشة (3:4)‏</PresentationFormat>
  <Paragraphs>7</Paragraphs>
  <Slides>5</Slides>
  <Notes>0</Notes>
  <HiddenSlides>0</HiddenSlides>
  <MMClips>0</MMClips>
  <ScaleCrop>false</ScaleCrop>
  <HeadingPairs>
    <vt:vector size="4" baseType="variant">
      <vt:variant>
        <vt:lpstr>نسق</vt:lpstr>
      </vt:variant>
      <vt:variant>
        <vt:i4>1</vt:i4>
      </vt:variant>
      <vt:variant>
        <vt:lpstr>عناوين الشرائح</vt:lpstr>
      </vt:variant>
      <vt:variant>
        <vt:i4>5</vt:i4>
      </vt:variant>
    </vt:vector>
  </HeadingPairs>
  <TitlesOfParts>
    <vt:vector size="6" baseType="lpstr">
      <vt:lpstr>نسق Office</vt:lpstr>
      <vt:lpstr>الدفع  Impulse  </vt:lpstr>
      <vt:lpstr>عرض تقديمي في PowerPoint</vt:lpstr>
      <vt:lpstr>عرض تقديمي في PowerPoint</vt:lpstr>
      <vt:lpstr>عرض تقديمي في PowerPoint</vt:lpstr>
      <vt:lpstr>الدفع = القوة * زمن تأثيرها  القوة = ك *س/ن          = 120*3/ 0.4         = 900 نيوتن  الدفع = 900*0.3        = 270 نيوتن .ثانية </vt:lpstr>
    </vt:vector>
  </TitlesOfParts>
  <Company>SACC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الدفع  Impulse  </dc:title>
  <dc:creator>Maher</dc:creator>
  <cp:lastModifiedBy>Maher</cp:lastModifiedBy>
  <cp:revision>6</cp:revision>
  <dcterms:created xsi:type="dcterms:W3CDTF">2019-11-05T18:43:39Z</dcterms:created>
  <dcterms:modified xsi:type="dcterms:W3CDTF">2019-11-06T19:15:50Z</dcterms:modified>
</cp:coreProperties>
</file>