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609600" y="304800"/>
            <a:ext cx="7924800" cy="5334000"/>
          </a:xfrm>
        </p:spPr>
        <p:txBody>
          <a:bodyPr>
            <a:normAutofit/>
          </a:bodyPr>
          <a:lstStyle/>
          <a:p>
            <a:pPr algn="l"/>
            <a:r>
              <a:rPr lang="en-US" sz="2800" i="1" dirty="0" smtClean="0">
                <a:solidFill>
                  <a:schemeClr val="tx1"/>
                </a:solidFill>
              </a:rPr>
              <a:t>*What is a paragraph?</a:t>
            </a:r>
          </a:p>
          <a:p>
            <a:pPr algn="l"/>
            <a:r>
              <a:rPr lang="en-US" sz="2800" i="1" dirty="0" smtClean="0">
                <a:solidFill>
                  <a:schemeClr val="tx1"/>
                </a:solidFill>
              </a:rPr>
              <a:t>A </a:t>
            </a:r>
            <a:r>
              <a:rPr lang="en-US" sz="2800" i="1" dirty="0" smtClean="0">
                <a:solidFill>
                  <a:schemeClr val="tx1"/>
                </a:solidFill>
              </a:rPr>
              <a:t>paragraph is a group of related statements that a writer develops about a </a:t>
            </a:r>
            <a:r>
              <a:rPr lang="en-US" sz="2800" i="1" dirty="0" err="1" smtClean="0">
                <a:solidFill>
                  <a:schemeClr val="tx1"/>
                </a:solidFill>
              </a:rPr>
              <a:t>subject.The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</a:rPr>
              <a:t>first sentence states the specific point, or idea, of the topic. The rest </a:t>
            </a:r>
            <a:r>
              <a:rPr lang="en-US" sz="2800" i="1" dirty="0" smtClean="0">
                <a:solidFill>
                  <a:schemeClr val="tx1"/>
                </a:solidFill>
              </a:rPr>
              <a:t>of the sentences in </a:t>
            </a:r>
            <a:r>
              <a:rPr lang="en-US" sz="2800" i="1" dirty="0" smtClean="0">
                <a:solidFill>
                  <a:schemeClr val="tx1"/>
                </a:solidFill>
              </a:rPr>
              <a:t>the paragraph support that point.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Follow the instructions after the model when you prepare assignments for this class.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There are instructions for both handwritten and computer-written work.</a:t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213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For a handwrite </a:t>
            </a:r>
            <a:r>
              <a:rPr lang="en-US" dirty="0" smtClean="0"/>
              <a:t>a </a:t>
            </a:r>
            <a:r>
              <a:rPr lang="en-US" dirty="0" smtClean="0"/>
              <a:t>paper: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 smtClean="0"/>
              <a:t>. </a:t>
            </a:r>
            <a:r>
              <a:rPr lang="en-US" b="1" dirty="0" smtClean="0"/>
              <a:t>Paper </a:t>
            </a:r>
            <a:r>
              <a:rPr lang="en-US" dirty="0" smtClean="0"/>
              <a:t>Use 8�-inch-by- l </a:t>
            </a:r>
            <a:r>
              <a:rPr lang="en-US" dirty="0" err="1" smtClean="0"/>
              <a:t>l</a:t>
            </a:r>
            <a:r>
              <a:rPr lang="en-US" dirty="0" smtClean="0"/>
              <a:t> -inch </a:t>
            </a:r>
            <a:r>
              <a:rPr lang="en-US" dirty="0" err="1" smtClean="0"/>
              <a:t>Uned</a:t>
            </a:r>
            <a:r>
              <a:rPr lang="en-US" dirty="0" smtClean="0"/>
              <a:t>, three-hole paper. The three </a:t>
            </a:r>
            <a:r>
              <a:rPr lang="en-US" dirty="0" smtClean="0"/>
              <a:t>holes should </a:t>
            </a:r>
            <a:r>
              <a:rPr lang="en-US" dirty="0" smtClean="0"/>
              <a:t>be on the left side as you write. Write on one side of the paper only.</a:t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b="1" dirty="0" smtClean="0"/>
              <a:t>Ink</a:t>
            </a:r>
            <a:r>
              <a:rPr lang="en-US" dirty="0" smtClean="0"/>
              <a:t> Use black or dark blue ink only.</a:t>
            </a:r>
            <a:br>
              <a:rPr lang="en-US" dirty="0" smtClean="0"/>
            </a:br>
            <a:r>
              <a:rPr lang="en-US" dirty="0" smtClean="0"/>
              <a:t>3. </a:t>
            </a:r>
            <a:r>
              <a:rPr lang="en-US" b="1" dirty="0" smtClean="0"/>
              <a:t>Heading</a:t>
            </a:r>
            <a:r>
              <a:rPr lang="en-US" dirty="0" smtClean="0"/>
              <a:t> Write your full name in the upper left corner. On the next </a:t>
            </a:r>
            <a:r>
              <a:rPr lang="en-US" dirty="0" smtClean="0"/>
              <a:t>line , write </a:t>
            </a:r>
            <a:r>
              <a:rPr lang="en-US" dirty="0" smtClean="0"/>
              <a:t>the course number. On the third line of the heading, write the date </a:t>
            </a:r>
            <a:r>
              <a:rPr lang="en-US" dirty="0" smtClean="0"/>
              <a:t>the assignment </a:t>
            </a:r>
            <a:r>
              <a:rPr lang="en-US" dirty="0" smtClean="0"/>
              <a:t>is due in the order month-day-year with a comma after the day.</a:t>
            </a:r>
            <a:br>
              <a:rPr lang="en-US" dirty="0" smtClean="0"/>
            </a:br>
            <a:r>
              <a:rPr lang="en-US" dirty="0" smtClean="0"/>
              <a:t>4. </a:t>
            </a:r>
            <a:r>
              <a:rPr lang="en-US" b="1" dirty="0" smtClean="0"/>
              <a:t>Assignment</a:t>
            </a:r>
            <a:r>
              <a:rPr lang="en-US" dirty="0" smtClean="0"/>
              <a:t> </a:t>
            </a:r>
            <a:r>
              <a:rPr lang="en-US" b="1" dirty="0" smtClean="0"/>
              <a:t>Title</a:t>
            </a:r>
            <a:r>
              <a:rPr lang="en-US" dirty="0" smtClean="0"/>
              <a:t> Center the title of your paragraph on the first line.</a:t>
            </a:r>
            <a:br>
              <a:rPr lang="en-US" dirty="0" smtClean="0"/>
            </a:br>
            <a:r>
              <a:rPr lang="en-US" dirty="0" smtClean="0"/>
              <a:t>5. </a:t>
            </a:r>
            <a:r>
              <a:rPr lang="en-US" b="1" dirty="0" smtClean="0"/>
              <a:t>Body</a:t>
            </a:r>
            <a:r>
              <a:rPr lang="en-US" dirty="0" smtClean="0"/>
              <a:t> Skip one line, and start your writing on the third line. Indent</a:t>
            </a:r>
            <a:br>
              <a:rPr lang="en-US" dirty="0" smtClean="0"/>
            </a:br>
            <a:r>
              <a:rPr lang="en-US" dirty="0" smtClean="0"/>
              <a:t>(move to the right) the first sentence </a:t>
            </a:r>
            <a:r>
              <a:rPr lang="en-US" sz="2300" dirty="0" smtClean="0"/>
              <a:t>1/2</a:t>
            </a:r>
            <a:r>
              <a:rPr lang="en-US" dirty="0" smtClean="0"/>
              <a:t>� </a:t>
            </a:r>
            <a:r>
              <a:rPr lang="en-US" dirty="0" smtClean="0"/>
              <a:t>inch from the left margin.</a:t>
            </a:r>
            <a:br>
              <a:rPr lang="en-US" dirty="0" smtClean="0"/>
            </a:br>
            <a:r>
              <a:rPr lang="en-US" dirty="0" smtClean="0"/>
              <a:t>6. </a:t>
            </a:r>
            <a:r>
              <a:rPr lang="en-US" b="1" dirty="0" smtClean="0"/>
              <a:t>Margins</a:t>
            </a:r>
            <a:r>
              <a:rPr lang="en-US" dirty="0" smtClean="0"/>
              <a:t> Leave a l-inch margin on the left and right sides of the paper.</a:t>
            </a:r>
            <a:br>
              <a:rPr lang="en-US" dirty="0" smtClean="0"/>
            </a:br>
            <a:r>
              <a:rPr lang="en-US" dirty="0" smtClean="0"/>
              <a:t>Also leave a l -inch margin at the bottom of the page.</a:t>
            </a:r>
            <a:br>
              <a:rPr lang="en-US" dirty="0" smtClean="0"/>
            </a:br>
            <a:r>
              <a:rPr lang="en-US" dirty="0" smtClean="0"/>
              <a:t>7. </a:t>
            </a:r>
            <a:r>
              <a:rPr lang="en-US" b="1" dirty="0" smtClean="0"/>
              <a:t>Spacing</a:t>
            </a:r>
            <a:r>
              <a:rPr lang="en-US" dirty="0" smtClean="0"/>
              <a:t> Leave a blank line between each line of writing.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For </a:t>
            </a:r>
            <a:r>
              <a:rPr lang="en-US" dirty="0" smtClean="0"/>
              <a:t>a paper on a </a:t>
            </a:r>
            <a:r>
              <a:rPr lang="en-US" dirty="0" smtClean="0"/>
              <a:t>computer: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I . </a:t>
            </a:r>
            <a:r>
              <a:rPr lang="en-US" b="1" dirty="0" smtClean="0"/>
              <a:t>Paper</a:t>
            </a:r>
            <a:r>
              <a:rPr lang="en-US" dirty="0" smtClean="0"/>
              <a:t> Use </a:t>
            </a:r>
            <a:r>
              <a:rPr lang="en-US" dirty="0" smtClean="0"/>
              <a:t>8 </a:t>
            </a:r>
            <a:r>
              <a:rPr lang="en-US" sz="2600" dirty="0" smtClean="0"/>
              <a:t>1/2</a:t>
            </a:r>
            <a:r>
              <a:rPr lang="en-US" dirty="0" smtClean="0"/>
              <a:t>�</a:t>
            </a:r>
            <a:r>
              <a:rPr lang="en-US" dirty="0" smtClean="0"/>
              <a:t>-inch-by- l </a:t>
            </a:r>
            <a:r>
              <a:rPr lang="en-US" dirty="0" err="1" smtClean="0"/>
              <a:t>l</a:t>
            </a:r>
            <a:r>
              <a:rPr lang="en-US" dirty="0" smtClean="0"/>
              <a:t> -inch white paper.</a:t>
            </a:r>
            <a:br>
              <a:rPr lang="en-US" dirty="0" smtClean="0"/>
            </a:br>
            <a:r>
              <a:rPr lang="en-US" dirty="0" smtClean="0"/>
              <a:t>2 . </a:t>
            </a:r>
            <a:r>
              <a:rPr lang="en-US" b="1" dirty="0" smtClean="0"/>
              <a:t>Font</a:t>
            </a:r>
            <a:r>
              <a:rPr lang="en-US" dirty="0" smtClean="0"/>
              <a:t> Use a standard font, such as Times New Roman. Do not use</a:t>
            </a:r>
            <a:br>
              <a:rPr lang="en-US" dirty="0" smtClean="0"/>
            </a:br>
            <a:r>
              <a:rPr lang="en-US" dirty="0" smtClean="0"/>
              <a:t>underlining, italics, or bold type to emphasize words. It is not co1Tect to </a:t>
            </a:r>
            <a:r>
              <a:rPr lang="en-US" dirty="0" smtClean="0"/>
              <a:t>do so </a:t>
            </a:r>
            <a:r>
              <a:rPr lang="en-US" dirty="0" smtClean="0"/>
              <a:t>in academic writing. Use underlining or italics only when required </a:t>
            </a:r>
            <a:r>
              <a:rPr lang="en-US" dirty="0" smtClean="0"/>
              <a:t>for titles </a:t>
            </a:r>
            <a:r>
              <a:rPr lang="en-US" dirty="0" smtClean="0"/>
              <a:t>of books and some other publications.</a:t>
            </a:r>
            <a:br>
              <a:rPr lang="en-US" dirty="0" smtClean="0"/>
            </a:br>
            <a:r>
              <a:rPr lang="en-US" dirty="0" smtClean="0"/>
              <a:t>3. </a:t>
            </a:r>
            <a:r>
              <a:rPr lang="en-US" b="1" dirty="0" smtClean="0"/>
              <a:t>Heading</a:t>
            </a:r>
            <a:r>
              <a:rPr lang="en-US" dirty="0" smtClean="0"/>
              <a:t> Type your full name in the upper left comer </a:t>
            </a:r>
            <a:r>
              <a:rPr lang="en-US" dirty="0" smtClean="0"/>
              <a:t> </a:t>
            </a:r>
            <a:r>
              <a:rPr lang="en-US" sz="2600" dirty="0" smtClean="0"/>
              <a:t>1/2</a:t>
            </a:r>
            <a:r>
              <a:rPr lang="en-US" dirty="0" smtClean="0"/>
              <a:t>� </a:t>
            </a:r>
            <a:r>
              <a:rPr lang="en-US" dirty="0" smtClean="0"/>
              <a:t>inch from the </a:t>
            </a:r>
            <a:r>
              <a:rPr lang="en-US" dirty="0" smtClean="0"/>
              <a:t>top of </a:t>
            </a:r>
            <a:r>
              <a:rPr lang="en-US" dirty="0" smtClean="0"/>
              <a:t>the page. On the next line, type the course number. On the third line </a:t>
            </a:r>
            <a:r>
              <a:rPr lang="en-US" dirty="0" smtClean="0"/>
              <a:t>of the </a:t>
            </a:r>
            <a:r>
              <a:rPr lang="en-US" dirty="0" smtClean="0"/>
              <a:t>heading, type the date the assignment is due in the order </a:t>
            </a:r>
            <a:r>
              <a:rPr lang="en-US" dirty="0" smtClean="0"/>
              <a:t>month-day- year </a:t>
            </a:r>
            <a:r>
              <a:rPr lang="en-US" dirty="0" smtClean="0"/>
              <a:t>with a comma after the day.</a:t>
            </a:r>
            <a:br>
              <a:rPr lang="en-US" dirty="0" smtClean="0"/>
            </a:br>
            <a:r>
              <a:rPr lang="en-US" dirty="0" smtClean="0"/>
              <a:t>4 . </a:t>
            </a:r>
            <a:r>
              <a:rPr lang="en-US" b="1" dirty="0" smtClean="0"/>
              <a:t>Assignment Title</a:t>
            </a:r>
            <a:r>
              <a:rPr lang="en-US" dirty="0" smtClean="0"/>
              <a:t> Skip one line, and then center your title. Use the</a:t>
            </a:r>
            <a:br>
              <a:rPr lang="en-US" dirty="0" smtClean="0"/>
            </a:br>
            <a:r>
              <a:rPr lang="en-US" dirty="0" smtClean="0"/>
              <a:t>centering icon on your word processing program.</a:t>
            </a:r>
            <a:br>
              <a:rPr lang="en-US" dirty="0" smtClean="0"/>
            </a:br>
            <a:r>
              <a:rPr lang="en-US" dirty="0" smtClean="0"/>
              <a:t>5. </a:t>
            </a:r>
            <a:r>
              <a:rPr lang="en-US" b="1" dirty="0" smtClean="0"/>
              <a:t>Body</a:t>
            </a:r>
            <a:r>
              <a:rPr lang="en-US" dirty="0" smtClean="0"/>
              <a:t> Skip one line, and start typing on the third line. Use the TAB key to</a:t>
            </a:r>
            <a:br>
              <a:rPr lang="en-US" dirty="0" smtClean="0"/>
            </a:br>
            <a:r>
              <a:rPr lang="en-US" dirty="0" smtClean="0"/>
              <a:t>indent (move to the right) the first line of the paragraph. (The TAB key</a:t>
            </a:r>
            <a:br>
              <a:rPr lang="en-US" dirty="0" smtClean="0"/>
            </a:br>
            <a:r>
              <a:rPr lang="en-US" dirty="0" smtClean="0"/>
              <a:t>automatically indents five spaces.)</a:t>
            </a:r>
            <a:br>
              <a:rPr lang="en-US" dirty="0" smtClean="0"/>
            </a:br>
            <a:r>
              <a:rPr lang="en-US" dirty="0" smtClean="0"/>
              <a:t>6. </a:t>
            </a:r>
            <a:r>
              <a:rPr lang="en-US" b="1" dirty="0" smtClean="0"/>
              <a:t>Margins</a:t>
            </a:r>
            <a:r>
              <a:rPr lang="en-US" dirty="0" smtClean="0"/>
              <a:t> Leave a l -inch margin on the left and right.</a:t>
            </a:r>
            <a:br>
              <a:rPr lang="en-US" dirty="0" smtClean="0"/>
            </a:br>
            <a:r>
              <a:rPr lang="en-US" dirty="0" smtClean="0"/>
              <a:t>7 . </a:t>
            </a:r>
            <a:r>
              <a:rPr lang="en-US" b="1" dirty="0" smtClean="0"/>
              <a:t>Spacing</a:t>
            </a:r>
            <a:r>
              <a:rPr lang="en-US" dirty="0" smtClean="0"/>
              <a:t> Double-space the body.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Write a paragraph 1 50 to 200 words long introducing yourself to your teacher </a:t>
            </a:r>
            <a:r>
              <a:rPr lang="en-US" dirty="0" smtClean="0"/>
              <a:t>and classmates</a:t>
            </a:r>
            <a:r>
              <a:rPr lang="en-US" dirty="0" smtClean="0"/>
              <a:t>. Use the model paragraph "Introducing Myself' as a guide. Make </a:t>
            </a:r>
            <a:r>
              <a:rPr lang="en-US" dirty="0" smtClean="0"/>
              <a:t>sure your </a:t>
            </a:r>
            <a:r>
              <a:rPr lang="en-US" dirty="0" smtClean="0"/>
              <a:t>paragraph is in the correct format.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smtClean="0"/>
              <a:t>the following questions as a basis for your writing. Add other information if </a:t>
            </a:r>
            <a:r>
              <a:rPr lang="en-US" dirty="0" smtClean="0"/>
              <a:t>you wish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-What </a:t>
            </a:r>
            <a:r>
              <a:rPr lang="en-US" dirty="0" smtClean="0"/>
              <a:t>is your name?</a:t>
            </a:r>
            <a:br>
              <a:rPr lang="en-US" dirty="0" smtClean="0"/>
            </a:br>
            <a:r>
              <a:rPr lang="en-US" dirty="0" smtClean="0"/>
              <a:t>-Where </a:t>
            </a:r>
            <a:r>
              <a:rPr lang="en-US" dirty="0" smtClean="0"/>
              <a:t>were you born?</a:t>
            </a:r>
            <a:br>
              <a:rPr lang="en-US" dirty="0" smtClean="0"/>
            </a:br>
            <a:r>
              <a:rPr lang="en-US" dirty="0" smtClean="0"/>
              <a:t>-Tell </a:t>
            </a:r>
            <a:r>
              <a:rPr lang="en-US" dirty="0" smtClean="0"/>
              <a:t>a little bit about your family.</a:t>
            </a:r>
            <a:br>
              <a:rPr lang="en-US" dirty="0" smtClean="0"/>
            </a:br>
            <a:r>
              <a:rPr lang="en-US" dirty="0" smtClean="0"/>
              <a:t>-What </a:t>
            </a:r>
            <a:r>
              <a:rPr lang="en-US" dirty="0" smtClean="0"/>
              <a:t>languages do you speak?</a:t>
            </a:r>
            <a:br>
              <a:rPr lang="en-US" dirty="0" smtClean="0"/>
            </a:br>
            <a:r>
              <a:rPr lang="en-US" dirty="0" smtClean="0"/>
              <a:t>-Where </a:t>
            </a:r>
            <a:r>
              <a:rPr lang="en-US" dirty="0" smtClean="0"/>
              <a:t>did you go to school?</a:t>
            </a:r>
            <a:br>
              <a:rPr lang="en-US" dirty="0" smtClean="0"/>
            </a:br>
            <a:r>
              <a:rPr lang="en-US" dirty="0" smtClean="0"/>
              <a:t>- What </a:t>
            </a:r>
            <a:r>
              <a:rPr lang="en-US" dirty="0" smtClean="0"/>
              <a:t>were your favorite </a:t>
            </a:r>
            <a:r>
              <a:rPr lang="en-US" dirty="0" smtClean="0"/>
              <a:t>subjects in </a:t>
            </a:r>
            <a:r>
              <a:rPr lang="en-US" dirty="0" smtClean="0"/>
              <a:t>school? Your least favorite?</a:t>
            </a:r>
            <a:br>
              <a:rPr lang="en-US" dirty="0" smtClean="0"/>
            </a:br>
            <a:r>
              <a:rPr lang="en-US" dirty="0" smtClean="0"/>
              <a:t>-Tell </a:t>
            </a:r>
            <a:r>
              <a:rPr lang="en-US" dirty="0" smtClean="0"/>
              <a:t>about jobs that you have </a:t>
            </a:r>
            <a:r>
              <a:rPr lang="en-US" dirty="0" smtClean="0"/>
              <a:t>had in </a:t>
            </a:r>
            <a:r>
              <a:rPr lang="en-US" dirty="0" smtClean="0"/>
              <a:t>the past or that you have now.</a:t>
            </a:r>
            <a:br>
              <a:rPr lang="en-US" dirty="0" smtClean="0"/>
            </a:br>
            <a:r>
              <a:rPr lang="en-US" dirty="0" smtClean="0"/>
              <a:t>-Why </a:t>
            </a:r>
            <a:r>
              <a:rPr lang="en-US" dirty="0" smtClean="0"/>
              <a:t>are you learning English?</a:t>
            </a:r>
            <a:br>
              <a:rPr lang="en-US" dirty="0" smtClean="0"/>
            </a:br>
            <a:r>
              <a:rPr lang="en-US" dirty="0" smtClean="0"/>
              <a:t>-What </a:t>
            </a:r>
            <a:r>
              <a:rPr lang="en-US" dirty="0" smtClean="0"/>
              <a:t>is your goal or your dream?</a:t>
            </a:r>
            <a:br>
              <a:rPr lang="en-US" dirty="0" smtClean="0"/>
            </a:br>
            <a:r>
              <a:rPr lang="en-US" dirty="0" smtClean="0"/>
              <a:t>-Do </a:t>
            </a:r>
            <a:r>
              <a:rPr lang="en-US" dirty="0" smtClean="0"/>
              <a:t>you have any special talents?</a:t>
            </a:r>
            <a:br>
              <a:rPr lang="en-US" dirty="0" smtClean="0"/>
            </a:br>
            <a:r>
              <a:rPr lang="en-US" dirty="0" smtClean="0"/>
              <a:t>-Do </a:t>
            </a:r>
            <a:r>
              <a:rPr lang="en-US" dirty="0" smtClean="0"/>
              <a:t>you have any hobbies?</a:t>
            </a:r>
            <a:br>
              <a:rPr lang="en-US" dirty="0" smtClean="0"/>
            </a:br>
            <a:r>
              <a:rPr lang="en-US" dirty="0" smtClean="0"/>
              <a:t>-What </a:t>
            </a:r>
            <a:r>
              <a:rPr lang="en-US" dirty="0" smtClean="0"/>
              <a:t>do you do in your free time?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99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home</cp:lastModifiedBy>
  <cp:revision>4</cp:revision>
  <dcterms:created xsi:type="dcterms:W3CDTF">2006-08-16T00:00:00Z</dcterms:created>
  <dcterms:modified xsi:type="dcterms:W3CDTF">2000-12-31T22:04:05Z</dcterms:modified>
</cp:coreProperties>
</file>