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C1F9719-FECF-4780-8143-FD24790FFB77}"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FC31B0-88BD-4CBD-B5EF-83F31BD98308}" type="slidenum">
              <a:rPr lang="ar-IQ" smtClean="0"/>
              <a:t>‹#›</a:t>
            </a:fld>
            <a:endParaRPr lang="ar-IQ"/>
          </a:p>
        </p:txBody>
      </p:sp>
    </p:spTree>
    <p:extLst>
      <p:ext uri="{BB962C8B-B14F-4D97-AF65-F5344CB8AC3E}">
        <p14:creationId xmlns:p14="http://schemas.microsoft.com/office/powerpoint/2010/main" val="2949942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C1F9719-FECF-4780-8143-FD24790FFB77}"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FC31B0-88BD-4CBD-B5EF-83F31BD98308}" type="slidenum">
              <a:rPr lang="ar-IQ" smtClean="0"/>
              <a:t>‹#›</a:t>
            </a:fld>
            <a:endParaRPr lang="ar-IQ"/>
          </a:p>
        </p:txBody>
      </p:sp>
    </p:spTree>
    <p:extLst>
      <p:ext uri="{BB962C8B-B14F-4D97-AF65-F5344CB8AC3E}">
        <p14:creationId xmlns:p14="http://schemas.microsoft.com/office/powerpoint/2010/main" val="2394615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C1F9719-FECF-4780-8143-FD24790FFB77}"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FC31B0-88BD-4CBD-B5EF-83F31BD98308}" type="slidenum">
              <a:rPr lang="ar-IQ" smtClean="0"/>
              <a:t>‹#›</a:t>
            </a:fld>
            <a:endParaRPr lang="ar-IQ"/>
          </a:p>
        </p:txBody>
      </p:sp>
    </p:spTree>
    <p:extLst>
      <p:ext uri="{BB962C8B-B14F-4D97-AF65-F5344CB8AC3E}">
        <p14:creationId xmlns:p14="http://schemas.microsoft.com/office/powerpoint/2010/main" val="479805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C1F9719-FECF-4780-8143-FD24790FFB77}"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FC31B0-88BD-4CBD-B5EF-83F31BD98308}" type="slidenum">
              <a:rPr lang="ar-IQ" smtClean="0"/>
              <a:t>‹#›</a:t>
            </a:fld>
            <a:endParaRPr lang="ar-IQ"/>
          </a:p>
        </p:txBody>
      </p:sp>
    </p:spTree>
    <p:extLst>
      <p:ext uri="{BB962C8B-B14F-4D97-AF65-F5344CB8AC3E}">
        <p14:creationId xmlns:p14="http://schemas.microsoft.com/office/powerpoint/2010/main" val="361187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C1F9719-FECF-4780-8143-FD24790FFB77}"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FC31B0-88BD-4CBD-B5EF-83F31BD98308}" type="slidenum">
              <a:rPr lang="ar-IQ" smtClean="0"/>
              <a:t>‹#›</a:t>
            </a:fld>
            <a:endParaRPr lang="ar-IQ"/>
          </a:p>
        </p:txBody>
      </p:sp>
    </p:spTree>
    <p:extLst>
      <p:ext uri="{BB962C8B-B14F-4D97-AF65-F5344CB8AC3E}">
        <p14:creationId xmlns:p14="http://schemas.microsoft.com/office/powerpoint/2010/main" val="417914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C1F9719-FECF-4780-8143-FD24790FFB77}"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7FC31B0-88BD-4CBD-B5EF-83F31BD98308}" type="slidenum">
              <a:rPr lang="ar-IQ" smtClean="0"/>
              <a:t>‹#›</a:t>
            </a:fld>
            <a:endParaRPr lang="ar-IQ"/>
          </a:p>
        </p:txBody>
      </p:sp>
    </p:spTree>
    <p:extLst>
      <p:ext uri="{BB962C8B-B14F-4D97-AF65-F5344CB8AC3E}">
        <p14:creationId xmlns:p14="http://schemas.microsoft.com/office/powerpoint/2010/main" val="1809654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C1F9719-FECF-4780-8143-FD24790FFB77}" type="datetimeFigureOut">
              <a:rPr lang="ar-IQ" smtClean="0"/>
              <a:t>13/01/1441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7FC31B0-88BD-4CBD-B5EF-83F31BD98308}" type="slidenum">
              <a:rPr lang="ar-IQ" smtClean="0"/>
              <a:t>‹#›</a:t>
            </a:fld>
            <a:endParaRPr lang="ar-IQ"/>
          </a:p>
        </p:txBody>
      </p:sp>
    </p:spTree>
    <p:extLst>
      <p:ext uri="{BB962C8B-B14F-4D97-AF65-F5344CB8AC3E}">
        <p14:creationId xmlns:p14="http://schemas.microsoft.com/office/powerpoint/2010/main" val="1965043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C1F9719-FECF-4780-8143-FD24790FFB77}" type="datetimeFigureOut">
              <a:rPr lang="ar-IQ" smtClean="0"/>
              <a:t>13/01/1441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7FC31B0-88BD-4CBD-B5EF-83F31BD98308}" type="slidenum">
              <a:rPr lang="ar-IQ" smtClean="0"/>
              <a:t>‹#›</a:t>
            </a:fld>
            <a:endParaRPr lang="ar-IQ"/>
          </a:p>
        </p:txBody>
      </p:sp>
    </p:spTree>
    <p:extLst>
      <p:ext uri="{BB962C8B-B14F-4D97-AF65-F5344CB8AC3E}">
        <p14:creationId xmlns:p14="http://schemas.microsoft.com/office/powerpoint/2010/main" val="522669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C1F9719-FECF-4780-8143-FD24790FFB77}" type="datetimeFigureOut">
              <a:rPr lang="ar-IQ" smtClean="0"/>
              <a:t>13/01/1441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7FC31B0-88BD-4CBD-B5EF-83F31BD98308}" type="slidenum">
              <a:rPr lang="ar-IQ" smtClean="0"/>
              <a:t>‹#›</a:t>
            </a:fld>
            <a:endParaRPr lang="ar-IQ"/>
          </a:p>
        </p:txBody>
      </p:sp>
    </p:spTree>
    <p:extLst>
      <p:ext uri="{BB962C8B-B14F-4D97-AF65-F5344CB8AC3E}">
        <p14:creationId xmlns:p14="http://schemas.microsoft.com/office/powerpoint/2010/main" val="896679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C1F9719-FECF-4780-8143-FD24790FFB77}"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7FC31B0-88BD-4CBD-B5EF-83F31BD98308}" type="slidenum">
              <a:rPr lang="ar-IQ" smtClean="0"/>
              <a:t>‹#›</a:t>
            </a:fld>
            <a:endParaRPr lang="ar-IQ"/>
          </a:p>
        </p:txBody>
      </p:sp>
    </p:spTree>
    <p:extLst>
      <p:ext uri="{BB962C8B-B14F-4D97-AF65-F5344CB8AC3E}">
        <p14:creationId xmlns:p14="http://schemas.microsoft.com/office/powerpoint/2010/main" val="3877194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C1F9719-FECF-4780-8143-FD24790FFB77}"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7FC31B0-88BD-4CBD-B5EF-83F31BD98308}" type="slidenum">
              <a:rPr lang="ar-IQ" smtClean="0"/>
              <a:t>‹#›</a:t>
            </a:fld>
            <a:endParaRPr lang="ar-IQ"/>
          </a:p>
        </p:txBody>
      </p:sp>
    </p:spTree>
    <p:extLst>
      <p:ext uri="{BB962C8B-B14F-4D97-AF65-F5344CB8AC3E}">
        <p14:creationId xmlns:p14="http://schemas.microsoft.com/office/powerpoint/2010/main" val="452845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C1F9719-FECF-4780-8143-FD24790FFB77}" type="datetimeFigureOut">
              <a:rPr lang="ar-IQ" smtClean="0"/>
              <a:t>13/01/1441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7FC31B0-88BD-4CBD-B5EF-83F31BD98308}" type="slidenum">
              <a:rPr lang="ar-IQ" smtClean="0"/>
              <a:t>‹#›</a:t>
            </a:fld>
            <a:endParaRPr lang="ar-IQ"/>
          </a:p>
        </p:txBody>
      </p:sp>
    </p:spTree>
    <p:extLst>
      <p:ext uri="{BB962C8B-B14F-4D97-AF65-F5344CB8AC3E}">
        <p14:creationId xmlns:p14="http://schemas.microsoft.com/office/powerpoint/2010/main" val="1116312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1296143"/>
          </a:xfrm>
        </p:spPr>
        <p:txBody>
          <a:bodyPr>
            <a:noAutofit/>
          </a:bodyPr>
          <a:lstStyle/>
          <a:p>
            <a:r>
              <a:rPr lang="ar-IQ" sz="3200" b="1" dirty="0" smtClean="0">
                <a:solidFill>
                  <a:srgbClr val="FF0000"/>
                </a:solidFill>
              </a:rPr>
              <a:t/>
            </a:r>
            <a:br>
              <a:rPr lang="ar-IQ" sz="3200" b="1" dirty="0" smtClean="0">
                <a:solidFill>
                  <a:srgbClr val="FF0000"/>
                </a:solidFill>
              </a:rPr>
            </a:br>
            <a:r>
              <a:rPr lang="ar-IQ" sz="3200" b="1" dirty="0" smtClean="0">
                <a:solidFill>
                  <a:srgbClr val="FF0000"/>
                </a:solidFill>
              </a:rPr>
              <a:t>ثانياً </a:t>
            </a:r>
            <a:r>
              <a:rPr lang="ar-IQ" sz="3200" b="1" dirty="0">
                <a:solidFill>
                  <a:srgbClr val="FF0000"/>
                </a:solidFill>
              </a:rPr>
              <a:t>: مهارة التمرير بكرة القدم (المناولة) </a:t>
            </a:r>
            <a:r>
              <a:rPr lang="ar-IQ" sz="3200" b="1" dirty="0" smtClean="0">
                <a:solidFill>
                  <a:srgbClr val="FF0000"/>
                </a:solidFill>
              </a:rPr>
              <a:t/>
            </a:r>
            <a:br>
              <a:rPr lang="ar-IQ" sz="3200" b="1" dirty="0" smtClean="0">
                <a:solidFill>
                  <a:srgbClr val="FF0000"/>
                </a:solidFill>
              </a:rPr>
            </a:br>
            <a:r>
              <a:rPr lang="en-US" sz="3200" b="1" dirty="0" smtClean="0">
                <a:solidFill>
                  <a:srgbClr val="FF0000"/>
                </a:solidFill>
              </a:rPr>
              <a:t>Scrolling </a:t>
            </a:r>
            <a:r>
              <a:rPr lang="en-US" sz="3200" b="1" dirty="0">
                <a:solidFill>
                  <a:srgbClr val="FF0000"/>
                </a:solidFill>
              </a:rPr>
              <a:t>skill ( handing )</a:t>
            </a:r>
            <a:r>
              <a:rPr lang="en-US" sz="3200" dirty="0">
                <a:solidFill>
                  <a:srgbClr val="FF0000"/>
                </a:solidFill>
              </a:rPr>
              <a:t/>
            </a:r>
            <a:br>
              <a:rPr lang="en-US" sz="3200" dirty="0">
                <a:solidFill>
                  <a:srgbClr val="FF0000"/>
                </a:solidFill>
              </a:rPr>
            </a:br>
            <a:endParaRPr lang="ar-IQ" sz="3200" dirty="0">
              <a:solidFill>
                <a:srgbClr val="FF0000"/>
              </a:solidFill>
            </a:endParaRPr>
          </a:p>
        </p:txBody>
      </p:sp>
      <p:sp>
        <p:nvSpPr>
          <p:cNvPr id="3" name="عنوان فرعي 2"/>
          <p:cNvSpPr>
            <a:spLocks noGrp="1"/>
          </p:cNvSpPr>
          <p:nvPr>
            <p:ph type="subTitle" idx="1"/>
          </p:nvPr>
        </p:nvSpPr>
        <p:spPr>
          <a:xfrm>
            <a:off x="107504" y="1556792"/>
            <a:ext cx="8856984" cy="5184576"/>
          </a:xfrm>
        </p:spPr>
        <p:txBody>
          <a:bodyPr>
            <a:normAutofit/>
          </a:bodyPr>
          <a:lstStyle/>
          <a:p>
            <a:pPr algn="r"/>
            <a:endParaRPr lang="ar-IQ" sz="2800" b="1" dirty="0" smtClean="0">
              <a:solidFill>
                <a:schemeClr val="tx1"/>
              </a:solidFill>
            </a:endParaRPr>
          </a:p>
          <a:p>
            <a:pPr algn="r"/>
            <a:r>
              <a:rPr lang="ar-IQ" sz="2800" b="1" dirty="0" smtClean="0">
                <a:solidFill>
                  <a:srgbClr val="C00000"/>
                </a:solidFill>
              </a:rPr>
              <a:t>ثانياً </a:t>
            </a:r>
            <a:r>
              <a:rPr lang="ar-IQ" sz="2800" b="1" dirty="0">
                <a:solidFill>
                  <a:srgbClr val="C00000"/>
                </a:solidFill>
              </a:rPr>
              <a:t>: مهارة التمرير بكرة القدم (المناولة</a:t>
            </a:r>
            <a:r>
              <a:rPr lang="ar-IQ" sz="2800" b="1" dirty="0" smtClean="0">
                <a:solidFill>
                  <a:srgbClr val="C00000"/>
                </a:solidFill>
              </a:rPr>
              <a:t>) :</a:t>
            </a:r>
            <a:endParaRPr lang="en-US" sz="2800" b="1" dirty="0" smtClean="0">
              <a:solidFill>
                <a:srgbClr val="C00000"/>
              </a:solidFill>
            </a:endParaRPr>
          </a:p>
          <a:p>
            <a:pPr algn="r"/>
            <a:endParaRPr lang="en-US" sz="2800" dirty="0">
              <a:solidFill>
                <a:srgbClr val="C00000"/>
              </a:solidFill>
            </a:endParaRPr>
          </a:p>
          <a:p>
            <a:pPr algn="just"/>
            <a:r>
              <a:rPr lang="ar-IQ" sz="2800" dirty="0" smtClean="0">
                <a:solidFill>
                  <a:schemeClr val="tx1"/>
                </a:solidFill>
              </a:rPr>
              <a:t>      تعد </a:t>
            </a:r>
            <a:r>
              <a:rPr lang="ar-IQ" sz="2800" dirty="0">
                <a:solidFill>
                  <a:schemeClr val="tx1"/>
                </a:solidFill>
              </a:rPr>
              <a:t>مهارة التمرير من اهم المهارات الاساسية بكرة القدم ويرجع ذلك </a:t>
            </a:r>
            <a:r>
              <a:rPr lang="ar-IQ" sz="2800" dirty="0" smtClean="0">
                <a:solidFill>
                  <a:schemeClr val="tx1"/>
                </a:solidFill>
              </a:rPr>
              <a:t>إلى </a:t>
            </a:r>
            <a:r>
              <a:rPr lang="ar-IQ" sz="2800" dirty="0" smtClean="0">
                <a:solidFill>
                  <a:schemeClr val="tx1"/>
                </a:solidFill>
              </a:rPr>
              <a:t>أن </a:t>
            </a:r>
            <a:r>
              <a:rPr lang="ar-IQ" sz="2800" dirty="0">
                <a:solidFill>
                  <a:schemeClr val="tx1"/>
                </a:solidFill>
              </a:rPr>
              <a:t>هذه اللعبة لعبة جماعية تحتاج الى تعاون الفريق ككل من اجل هدف واحد وهو الفوز، وبواسطة مهارة المناولة (التمرير) يتسنى للفريق المهاجم الوصول الى مرمى الفريق المنافس وتسجيل اصابة فيه حيث تعتبر مهارة التمرير ركناً اساسياً في لعبة كرة القدم ، ويمكن استخدام القدم والرأس </a:t>
            </a:r>
            <a:r>
              <a:rPr lang="ar-IQ" sz="2800" dirty="0" smtClean="0">
                <a:solidFill>
                  <a:schemeClr val="tx1"/>
                </a:solidFill>
              </a:rPr>
              <a:t>بالتمرير , </a:t>
            </a:r>
            <a:r>
              <a:rPr lang="ar-IQ" sz="2800" dirty="0">
                <a:solidFill>
                  <a:schemeClr val="tx1"/>
                </a:solidFill>
              </a:rPr>
              <a:t>وللتمرير عدة انواع حسب المسافة وهي :</a:t>
            </a:r>
            <a:endParaRPr lang="en-US" sz="2800" dirty="0">
              <a:solidFill>
                <a:schemeClr val="tx1"/>
              </a:solidFill>
            </a:endParaRPr>
          </a:p>
          <a:p>
            <a:pPr algn="r"/>
            <a:r>
              <a:rPr lang="ar-IQ" sz="2800" dirty="0">
                <a:solidFill>
                  <a:schemeClr val="tx1"/>
                </a:solidFill>
              </a:rPr>
              <a:t> </a:t>
            </a:r>
            <a:endParaRPr lang="en-US" sz="2800" dirty="0">
              <a:solidFill>
                <a:schemeClr val="tx1"/>
              </a:solidFill>
            </a:endParaRPr>
          </a:p>
          <a:p>
            <a:pPr algn="r"/>
            <a:endParaRPr lang="ar-IQ" sz="2800" dirty="0">
              <a:solidFill>
                <a:schemeClr val="tx1"/>
              </a:solidFill>
            </a:endParaRPr>
          </a:p>
        </p:txBody>
      </p:sp>
    </p:spTree>
    <p:extLst>
      <p:ext uri="{BB962C8B-B14F-4D97-AF65-F5344CB8AC3E}">
        <p14:creationId xmlns:p14="http://schemas.microsoft.com/office/powerpoint/2010/main" val="1361817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fontScale="92500" lnSpcReduction="10000"/>
          </a:bodyPr>
          <a:lstStyle/>
          <a:p>
            <a:pPr marL="0" indent="0" algn="just">
              <a:buNone/>
            </a:pPr>
            <a:r>
              <a:rPr lang="ar-IQ" b="1" dirty="0">
                <a:solidFill>
                  <a:srgbClr val="00B0F0"/>
                </a:solidFill>
              </a:rPr>
              <a:t>1- التمريرة </a:t>
            </a:r>
            <a:r>
              <a:rPr lang="ar-IQ" b="1" dirty="0" smtClean="0">
                <a:solidFill>
                  <a:srgbClr val="00B0F0"/>
                </a:solidFill>
              </a:rPr>
              <a:t>القصيرة : </a:t>
            </a:r>
            <a:endParaRPr lang="en-US" dirty="0">
              <a:solidFill>
                <a:srgbClr val="00B0F0"/>
              </a:solidFill>
            </a:endParaRPr>
          </a:p>
          <a:p>
            <a:pPr marL="0" indent="0" algn="just">
              <a:buNone/>
            </a:pPr>
            <a:r>
              <a:rPr lang="ar-IQ" dirty="0"/>
              <a:t>يعتبر هذا التمرير اكثر استعمالاً في هذه اللعبة وذلك لتأكد اللاعب من وصول الكرة لزميله كما تستخدم هذه التمريرات (المناولات) القصيرة عندما يكون الفريق عنده نقص في الناحية البدنية وكذلك عندما يكون الفريق المنافس يجيد قطع الكرات العالية مما يجعله يستخدم هذا النوع من المناولات بالإضافة الى انها تتميز بدقة وأمان وسرعة بأدائها كما انها تستخدم في التمريرات الاختراقية (البينية) لذلك فهي سلاح قوي تستخدمه الفرق المتقدمة في مراحل مختلفة لبناء الهجوم وخاصة في الثلث الهجومي وهي </a:t>
            </a:r>
            <a:r>
              <a:rPr lang="ar-IQ" dirty="0">
                <a:solidFill>
                  <a:srgbClr val="FF0000"/>
                </a:solidFill>
              </a:rPr>
              <a:t>لا تزيد عن (10-12) ياردة</a:t>
            </a:r>
            <a:r>
              <a:rPr lang="ar-IQ" dirty="0"/>
              <a:t> . </a:t>
            </a:r>
            <a:endParaRPr lang="en-US" dirty="0"/>
          </a:p>
          <a:p>
            <a:pPr marL="0" indent="0" algn="just">
              <a:buNone/>
            </a:pPr>
            <a:r>
              <a:rPr lang="ar-IQ" b="1" dirty="0" smtClean="0">
                <a:solidFill>
                  <a:srgbClr val="00B0F0"/>
                </a:solidFill>
              </a:rPr>
              <a:t>2- التمريرة </a:t>
            </a:r>
            <a:r>
              <a:rPr lang="ar-IQ" b="1" dirty="0">
                <a:solidFill>
                  <a:srgbClr val="00B0F0"/>
                </a:solidFill>
              </a:rPr>
              <a:t>المتوسطة </a:t>
            </a:r>
            <a:r>
              <a:rPr lang="ar-IQ" b="1" dirty="0" smtClean="0">
                <a:solidFill>
                  <a:srgbClr val="00B0F0"/>
                </a:solidFill>
              </a:rPr>
              <a:t>:</a:t>
            </a:r>
            <a:endParaRPr lang="en-US" dirty="0">
              <a:solidFill>
                <a:srgbClr val="00B0F0"/>
              </a:solidFill>
            </a:endParaRPr>
          </a:p>
          <a:p>
            <a:pPr marL="0" indent="0" algn="just">
              <a:buNone/>
            </a:pPr>
            <a:r>
              <a:rPr lang="ar-IQ" dirty="0"/>
              <a:t>تستخدم هذه التمرير لتخفيف الضغط عن المدافعين في الثلث الدفاعي للفريق بالإضافة الى كسب مسافة من الملعب لانتقال اللاعبين وكذلك توسيع الجبهة الهجومية ، وتتراوح مسافتها من </a:t>
            </a:r>
            <a:r>
              <a:rPr lang="ar-IQ" dirty="0">
                <a:solidFill>
                  <a:srgbClr val="FF0000"/>
                </a:solidFill>
              </a:rPr>
              <a:t>(12 ياردة  ولا تزيد عن 25 ياردة)</a:t>
            </a:r>
            <a:r>
              <a:rPr lang="ar-IQ" dirty="0"/>
              <a:t> . </a:t>
            </a:r>
            <a:endParaRPr lang="en-US" dirty="0"/>
          </a:p>
        </p:txBody>
      </p:sp>
    </p:spTree>
    <p:extLst>
      <p:ext uri="{BB962C8B-B14F-4D97-AF65-F5344CB8AC3E}">
        <p14:creationId xmlns:p14="http://schemas.microsoft.com/office/powerpoint/2010/main" val="1273872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80720"/>
          </a:xfrm>
        </p:spPr>
        <p:txBody>
          <a:bodyPr/>
          <a:lstStyle/>
          <a:p>
            <a:pPr marL="0" indent="0">
              <a:buNone/>
            </a:pPr>
            <a:r>
              <a:rPr lang="ar-IQ" dirty="0" smtClean="0"/>
              <a:t> </a:t>
            </a:r>
            <a:r>
              <a:rPr lang="ar-IQ" b="1" dirty="0">
                <a:solidFill>
                  <a:srgbClr val="00B0F0"/>
                </a:solidFill>
              </a:rPr>
              <a:t>3-التمريرة الطويلة </a:t>
            </a:r>
            <a:r>
              <a:rPr lang="ar-IQ" b="1" dirty="0" smtClean="0">
                <a:solidFill>
                  <a:srgbClr val="00B0F0"/>
                </a:solidFill>
              </a:rPr>
              <a:t>:</a:t>
            </a:r>
            <a:endParaRPr lang="en-US" dirty="0">
              <a:solidFill>
                <a:srgbClr val="00B0F0"/>
              </a:solidFill>
            </a:endParaRPr>
          </a:p>
          <a:p>
            <a:pPr marL="0" indent="0" algn="just">
              <a:buNone/>
            </a:pPr>
            <a:r>
              <a:rPr lang="ar-IQ" dirty="0"/>
              <a:t>هي التي تزيد مسافتها عن </a:t>
            </a:r>
            <a:r>
              <a:rPr lang="ar-IQ" dirty="0">
                <a:solidFill>
                  <a:srgbClr val="FF0000"/>
                </a:solidFill>
              </a:rPr>
              <a:t>25 ياردة </a:t>
            </a:r>
            <a:r>
              <a:rPr lang="ar-IQ" dirty="0"/>
              <a:t>وتستعمل في الهجمات المرتدة وخاصة عندما يكون دفاع الفريق المنافس متقدماً مع الهجوم كما تلعب لقطع الكرة لمسافات طويلة وخالية كي تتخطى اكبر عدد من المنافسين كما تستخدم في تغيير اتجاه الهجوم وتوسيع جبهته وأيضاً في الكرات العرضية حيث يجب ان تتصف هذه التمريرات بالدقة والإتقان لان الخطأ فيها ينتج عنه ابتعاد الكرة كثيراً عن اللاعب او المساحة المراد توصيل الكرة اليها ، ومن عيوب هذه المناولة انها اذا اتخذت مسار قوس عالياً انها تعطي الوقت الكافي للمنافسين من رؤية مسارها وتحديده بسهولة والتحرك للكرة لذلك فلابد ان تكون لدى اللاعب المستقبل لها المساحة الكافية لاستقبالها والتصرف بها . </a:t>
            </a:r>
            <a:endParaRPr lang="en-US" dirty="0"/>
          </a:p>
          <a:p>
            <a:pPr marL="0" indent="0">
              <a:buNone/>
            </a:pPr>
            <a:endParaRPr lang="ar-IQ" dirty="0"/>
          </a:p>
        </p:txBody>
      </p:sp>
    </p:spTree>
    <p:extLst>
      <p:ext uri="{BB962C8B-B14F-4D97-AF65-F5344CB8AC3E}">
        <p14:creationId xmlns:p14="http://schemas.microsoft.com/office/powerpoint/2010/main" val="2805821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80720"/>
          </a:xfrm>
        </p:spPr>
        <p:txBody>
          <a:bodyPr>
            <a:noAutofit/>
          </a:bodyPr>
          <a:lstStyle/>
          <a:p>
            <a:pPr marL="0" indent="0" algn="just">
              <a:buNone/>
            </a:pPr>
            <a:r>
              <a:rPr lang="ar-IQ" sz="2400" b="1" dirty="0" smtClean="0">
                <a:solidFill>
                  <a:srgbClr val="00B0F0"/>
                </a:solidFill>
              </a:rPr>
              <a:t>وهناك أنواع </a:t>
            </a:r>
            <a:r>
              <a:rPr lang="ar-IQ" sz="2400" b="1" dirty="0">
                <a:solidFill>
                  <a:srgbClr val="00B0F0"/>
                </a:solidFill>
              </a:rPr>
              <a:t>للتمرير حسب التكتيك المتبع في المباراة منها</a:t>
            </a:r>
            <a:r>
              <a:rPr lang="ar-IQ" sz="2400" dirty="0">
                <a:solidFill>
                  <a:srgbClr val="00B0F0"/>
                </a:solidFill>
              </a:rPr>
              <a:t> </a:t>
            </a:r>
            <a:r>
              <a:rPr lang="ar-IQ" sz="2400" b="1" dirty="0" smtClean="0">
                <a:solidFill>
                  <a:srgbClr val="00B0F0"/>
                </a:solidFill>
              </a:rPr>
              <a:t>:</a:t>
            </a:r>
          </a:p>
          <a:p>
            <a:pPr marL="0" indent="0" algn="just">
              <a:buNone/>
            </a:pPr>
            <a:r>
              <a:rPr lang="ar-IQ" sz="2400" dirty="0" smtClean="0"/>
              <a:t> </a:t>
            </a:r>
            <a:r>
              <a:rPr lang="ar-IQ" sz="2400" b="1" dirty="0" smtClean="0">
                <a:solidFill>
                  <a:srgbClr val="00B0F0"/>
                </a:solidFill>
              </a:rPr>
              <a:t>1- </a:t>
            </a:r>
            <a:r>
              <a:rPr lang="ar-IQ" sz="2400" b="1" dirty="0">
                <a:solidFill>
                  <a:srgbClr val="00B0F0"/>
                </a:solidFill>
              </a:rPr>
              <a:t>التمريرة السريعة </a:t>
            </a:r>
            <a:r>
              <a:rPr lang="ar-IQ" sz="2400" b="1" dirty="0" smtClean="0">
                <a:solidFill>
                  <a:srgbClr val="00B0F0"/>
                </a:solidFill>
              </a:rPr>
              <a:t>( هات وخذ </a:t>
            </a:r>
            <a:r>
              <a:rPr lang="ar-IQ" sz="2400" dirty="0" smtClean="0">
                <a:solidFill>
                  <a:srgbClr val="00B0F0"/>
                </a:solidFill>
              </a:rPr>
              <a:t>) : </a:t>
            </a:r>
            <a:endParaRPr lang="en-US" sz="2400" dirty="0">
              <a:solidFill>
                <a:srgbClr val="00B0F0"/>
              </a:solidFill>
            </a:endParaRPr>
          </a:p>
          <a:p>
            <a:pPr marL="0" indent="0" algn="just">
              <a:buNone/>
            </a:pPr>
            <a:r>
              <a:rPr lang="ar-IQ" sz="2400" dirty="0" smtClean="0"/>
              <a:t>      ويؤديها </a:t>
            </a:r>
            <a:r>
              <a:rPr lang="ar-IQ" sz="2400" dirty="0"/>
              <a:t>لاعبان (واحد </a:t>
            </a:r>
            <a:r>
              <a:rPr lang="ar-IQ" sz="2400" dirty="0" smtClean="0"/>
              <a:t>-- </a:t>
            </a:r>
            <a:r>
              <a:rPr lang="ar-IQ" sz="2400" dirty="0"/>
              <a:t>اثنين) للتغلب على المراقبة اللاحقة وتستخدم ايضاً كخطة للتغلب على التكتيك المتبع من الفريق </a:t>
            </a:r>
            <a:r>
              <a:rPr lang="ar-IQ" sz="2400" dirty="0" smtClean="0"/>
              <a:t>الآخر </a:t>
            </a:r>
            <a:r>
              <a:rPr lang="ar-IQ" sz="2400" dirty="0"/>
              <a:t>في كشف مصيدة التسلل </a:t>
            </a:r>
            <a:r>
              <a:rPr lang="ar-IQ" sz="2400" dirty="0" smtClean="0"/>
              <a:t>.</a:t>
            </a:r>
          </a:p>
          <a:p>
            <a:pPr marL="0" indent="0" algn="just">
              <a:buNone/>
            </a:pPr>
            <a:r>
              <a:rPr lang="ar-IQ" sz="2400" dirty="0" smtClean="0"/>
              <a:t> </a:t>
            </a:r>
            <a:r>
              <a:rPr lang="ar-IQ" sz="2400" b="1" dirty="0" smtClean="0">
                <a:solidFill>
                  <a:srgbClr val="00B0F0"/>
                </a:solidFill>
              </a:rPr>
              <a:t>2- </a:t>
            </a:r>
            <a:r>
              <a:rPr lang="ar-IQ" sz="2400" b="1" dirty="0">
                <a:solidFill>
                  <a:srgbClr val="00B0F0"/>
                </a:solidFill>
              </a:rPr>
              <a:t>التمريرة البينية </a:t>
            </a:r>
            <a:r>
              <a:rPr lang="ar-IQ" sz="2400" b="1" dirty="0" smtClean="0">
                <a:solidFill>
                  <a:srgbClr val="00B0F0"/>
                </a:solidFill>
              </a:rPr>
              <a:t>:</a:t>
            </a:r>
            <a:endParaRPr lang="en-US" sz="2400" dirty="0">
              <a:solidFill>
                <a:srgbClr val="00B0F0"/>
              </a:solidFill>
            </a:endParaRPr>
          </a:p>
          <a:p>
            <a:pPr marL="0" indent="0" algn="just">
              <a:buNone/>
            </a:pPr>
            <a:r>
              <a:rPr lang="ar-IQ" sz="2400" dirty="0" smtClean="0"/>
              <a:t>      وهي </a:t>
            </a:r>
            <a:r>
              <a:rPr lang="ar-IQ" sz="2400" dirty="0"/>
              <a:t>تمريرة سريعة ومفاجئة تلعب للزميل المتقدم سريعاً بين دفاع المنافس وغالباً تتم بوجه القدم الامامي الداخلي </a:t>
            </a:r>
            <a:r>
              <a:rPr lang="ar-IQ" sz="2400" dirty="0" smtClean="0"/>
              <a:t>أو </a:t>
            </a:r>
            <a:r>
              <a:rPr lang="ar-IQ" sz="2400" dirty="0"/>
              <a:t>الخارجي . </a:t>
            </a:r>
            <a:endParaRPr lang="en-US" sz="2400" dirty="0"/>
          </a:p>
          <a:p>
            <a:pPr marL="0" indent="0" algn="just">
              <a:buNone/>
            </a:pPr>
            <a:r>
              <a:rPr lang="ar-IQ" sz="2400" dirty="0"/>
              <a:t>  </a:t>
            </a:r>
            <a:r>
              <a:rPr lang="ar-IQ" sz="2400" b="1" dirty="0" smtClean="0">
                <a:solidFill>
                  <a:srgbClr val="00B0F0"/>
                </a:solidFill>
              </a:rPr>
              <a:t>3- </a:t>
            </a:r>
            <a:r>
              <a:rPr lang="ar-IQ" sz="2400" b="1" dirty="0">
                <a:solidFill>
                  <a:srgbClr val="00B0F0"/>
                </a:solidFill>
              </a:rPr>
              <a:t>التمريرة </a:t>
            </a:r>
            <a:r>
              <a:rPr lang="ar-IQ" sz="2400" b="1" dirty="0" smtClean="0">
                <a:solidFill>
                  <a:srgbClr val="00B0F0"/>
                </a:solidFill>
              </a:rPr>
              <a:t>العرضية : </a:t>
            </a:r>
            <a:endParaRPr lang="en-US" sz="2400" dirty="0">
              <a:solidFill>
                <a:srgbClr val="00B0F0"/>
              </a:solidFill>
            </a:endParaRPr>
          </a:p>
          <a:p>
            <a:pPr marL="0" indent="0" algn="just">
              <a:buNone/>
            </a:pPr>
            <a:r>
              <a:rPr lang="ar-IQ" sz="2400" dirty="0" smtClean="0"/>
              <a:t>      وهي </a:t>
            </a:r>
            <a:r>
              <a:rPr lang="ar-IQ" sz="2400" dirty="0"/>
              <a:t>تمريرة تلعب في جانبي الملعب الى داخل منطقة الجزاء وغالباً ما تلعب بشكل </a:t>
            </a:r>
            <a:r>
              <a:rPr lang="ar-IQ" sz="2400" dirty="0" smtClean="0"/>
              <a:t>أرضي </a:t>
            </a:r>
            <a:r>
              <a:rPr lang="ar-IQ" sz="2400" dirty="0"/>
              <a:t>وبصورة قوية ليضعها المهاجم الزميل في الهدف من اللمسة الاولى </a:t>
            </a:r>
            <a:r>
              <a:rPr lang="ar-IQ" sz="2400" dirty="0" smtClean="0"/>
              <a:t>أو </a:t>
            </a:r>
            <a:r>
              <a:rPr lang="ar-IQ" sz="2400" dirty="0"/>
              <a:t>يستفاد منها في خطأ المدافع عند ابعادها عن المرمى . </a:t>
            </a:r>
            <a:endParaRPr lang="en-US" sz="2400" dirty="0"/>
          </a:p>
          <a:p>
            <a:pPr marL="0" indent="0">
              <a:buNone/>
            </a:pPr>
            <a:r>
              <a:rPr lang="ar-IQ" sz="2400" dirty="0"/>
              <a:t> </a:t>
            </a:r>
            <a:r>
              <a:rPr lang="ar-IQ" sz="2400" b="1" dirty="0">
                <a:solidFill>
                  <a:srgbClr val="00B0F0"/>
                </a:solidFill>
              </a:rPr>
              <a:t>4- التمريرة </a:t>
            </a:r>
            <a:r>
              <a:rPr lang="ar-IQ" sz="2400" b="1" dirty="0" smtClean="0">
                <a:solidFill>
                  <a:srgbClr val="00B0F0"/>
                </a:solidFill>
              </a:rPr>
              <a:t>القطرية : </a:t>
            </a:r>
            <a:endParaRPr lang="en-US" sz="2400" dirty="0">
              <a:solidFill>
                <a:srgbClr val="00B0F0"/>
              </a:solidFill>
            </a:endParaRPr>
          </a:p>
          <a:p>
            <a:pPr marL="0" indent="0" algn="just">
              <a:buNone/>
            </a:pPr>
            <a:r>
              <a:rPr lang="ar-IQ" sz="2400" dirty="0" smtClean="0"/>
              <a:t>      وهي </a:t>
            </a:r>
            <a:r>
              <a:rPr lang="ar-IQ" sz="2400" dirty="0"/>
              <a:t>تمريرة تُلعب بشكل مائل سواء </a:t>
            </a:r>
            <a:r>
              <a:rPr lang="ar-IQ" sz="2400" dirty="0" smtClean="0"/>
              <a:t>للأمام أو </a:t>
            </a:r>
            <a:r>
              <a:rPr lang="ar-IQ" sz="2400" dirty="0"/>
              <a:t>للخلف وهي تستخدم في جميع مناطق الملعب وأفضلها عند منطقة الجزاء تلعب </a:t>
            </a:r>
            <a:r>
              <a:rPr lang="ar-IQ" sz="2400" dirty="0" smtClean="0"/>
              <a:t>للأمام </a:t>
            </a:r>
            <a:r>
              <a:rPr lang="ar-IQ" sz="2400" dirty="0"/>
              <a:t>عند صعود اللاعب المنطلق من خلف المدافعين </a:t>
            </a:r>
            <a:r>
              <a:rPr lang="ar-IQ" sz="2400" dirty="0" smtClean="0"/>
              <a:t>أو </a:t>
            </a:r>
            <a:r>
              <a:rPr lang="ar-IQ" sz="2400" dirty="0"/>
              <a:t>اعادتها للخلف للزميل المندفع من وسط الملعب . </a:t>
            </a:r>
            <a:endParaRPr lang="en-US" sz="2400" dirty="0"/>
          </a:p>
          <a:p>
            <a:pPr marL="0" indent="0">
              <a:buNone/>
            </a:pPr>
            <a:r>
              <a:rPr lang="ar-IQ" sz="2400" b="1" dirty="0"/>
              <a:t> </a:t>
            </a:r>
            <a:endParaRPr lang="en-US" sz="2400" dirty="0"/>
          </a:p>
          <a:p>
            <a:pPr marL="0" indent="0" algn="just">
              <a:buNone/>
            </a:pPr>
            <a:endParaRPr lang="en-US" sz="2400" dirty="0"/>
          </a:p>
          <a:p>
            <a:pPr marL="0" indent="0" algn="just">
              <a:buNone/>
            </a:pPr>
            <a:r>
              <a:rPr lang="ar-IQ" sz="2400" dirty="0"/>
              <a:t> </a:t>
            </a:r>
            <a:endParaRPr lang="en-US" sz="2400" dirty="0"/>
          </a:p>
          <a:p>
            <a:pPr algn="just"/>
            <a:endParaRPr lang="ar-IQ" sz="2400" dirty="0"/>
          </a:p>
        </p:txBody>
      </p:sp>
    </p:spTree>
    <p:extLst>
      <p:ext uri="{BB962C8B-B14F-4D97-AF65-F5344CB8AC3E}">
        <p14:creationId xmlns:p14="http://schemas.microsoft.com/office/powerpoint/2010/main" val="2019474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80720"/>
          </a:xfrm>
        </p:spPr>
        <p:txBody>
          <a:bodyPr/>
          <a:lstStyle/>
          <a:p>
            <a:pPr marL="0" indent="0" algn="just">
              <a:buNone/>
            </a:pPr>
            <a:r>
              <a:rPr lang="ar-IQ" b="1" dirty="0" smtClean="0"/>
              <a:t> </a:t>
            </a:r>
          </a:p>
          <a:p>
            <a:pPr marL="0" indent="0" algn="just">
              <a:buNone/>
            </a:pPr>
            <a:r>
              <a:rPr lang="ar-IQ" b="1" dirty="0" smtClean="0">
                <a:solidFill>
                  <a:srgbClr val="00B0F0"/>
                </a:solidFill>
              </a:rPr>
              <a:t>* مستوى </a:t>
            </a:r>
            <a:r>
              <a:rPr lang="ar-IQ" b="1" dirty="0">
                <a:solidFill>
                  <a:srgbClr val="00B0F0"/>
                </a:solidFill>
              </a:rPr>
              <a:t>التمرير او (المناولة) </a:t>
            </a:r>
            <a:r>
              <a:rPr lang="ar-IQ" b="1" dirty="0" smtClean="0">
                <a:solidFill>
                  <a:srgbClr val="00B0F0"/>
                </a:solidFill>
              </a:rPr>
              <a:t>:</a:t>
            </a:r>
          </a:p>
          <a:p>
            <a:pPr marL="0" indent="0" algn="just">
              <a:buNone/>
            </a:pPr>
            <a:endParaRPr lang="en-US" dirty="0">
              <a:solidFill>
                <a:srgbClr val="00B0F0"/>
              </a:solidFill>
            </a:endParaRPr>
          </a:p>
          <a:p>
            <a:pPr marL="0" indent="0" algn="just">
              <a:buNone/>
            </a:pPr>
            <a:r>
              <a:rPr lang="ar-IQ" dirty="0"/>
              <a:t>تؤدى هذه المهارة من ثلاثة مستويات </a:t>
            </a:r>
            <a:r>
              <a:rPr lang="ar-IQ" dirty="0" smtClean="0"/>
              <a:t>أو أشكال </a:t>
            </a:r>
            <a:r>
              <a:rPr lang="ar-IQ" dirty="0"/>
              <a:t>هما : </a:t>
            </a:r>
            <a:endParaRPr lang="en-US" dirty="0"/>
          </a:p>
          <a:p>
            <a:pPr marL="0" indent="0" algn="just">
              <a:buNone/>
            </a:pPr>
            <a:r>
              <a:rPr lang="ar-IQ" dirty="0"/>
              <a:t>أ- المستوى </a:t>
            </a:r>
            <a:r>
              <a:rPr lang="ar-IQ" dirty="0" smtClean="0"/>
              <a:t>الأرضي </a:t>
            </a:r>
            <a:r>
              <a:rPr lang="ar-IQ" dirty="0"/>
              <a:t>ويبدأ من مستوى الارض وحتى مفصل </a:t>
            </a:r>
            <a:r>
              <a:rPr lang="ar-IQ" dirty="0" smtClean="0"/>
              <a:t>     الركبة </a:t>
            </a:r>
            <a:r>
              <a:rPr lang="ar-IQ" dirty="0"/>
              <a:t>. </a:t>
            </a:r>
            <a:endParaRPr lang="en-US" dirty="0"/>
          </a:p>
          <a:p>
            <a:pPr marL="0" indent="0" algn="just">
              <a:buNone/>
            </a:pPr>
            <a:r>
              <a:rPr lang="ar-IQ" dirty="0"/>
              <a:t>ب- المستوى المتوسط ويبدأ من مفصل الركبة وحتى الرأس . </a:t>
            </a:r>
            <a:endParaRPr lang="en-US" dirty="0"/>
          </a:p>
          <a:p>
            <a:pPr marL="0" indent="0" algn="just">
              <a:buNone/>
            </a:pPr>
            <a:r>
              <a:rPr lang="ar-IQ" dirty="0"/>
              <a:t>ج- المستوى العالي ويبدأ من الرأس وفيما فوق . </a:t>
            </a:r>
            <a:endParaRPr lang="en-US" dirty="0"/>
          </a:p>
          <a:p>
            <a:pPr marL="0" indent="0" algn="just">
              <a:buNone/>
            </a:pPr>
            <a:r>
              <a:rPr lang="ar-IQ" dirty="0"/>
              <a:t> </a:t>
            </a:r>
            <a:endParaRPr lang="en-US" dirty="0"/>
          </a:p>
        </p:txBody>
      </p:sp>
    </p:spTree>
    <p:extLst>
      <p:ext uri="{BB962C8B-B14F-4D97-AF65-F5344CB8AC3E}">
        <p14:creationId xmlns:p14="http://schemas.microsoft.com/office/powerpoint/2010/main" val="494825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70000" lnSpcReduction="20000"/>
          </a:bodyPr>
          <a:lstStyle/>
          <a:p>
            <a:pPr marL="0" indent="0" algn="just">
              <a:buNone/>
            </a:pPr>
            <a:endParaRPr lang="ar-IQ" b="1" dirty="0" smtClean="0"/>
          </a:p>
          <a:p>
            <a:pPr marL="0" indent="0" algn="just">
              <a:buNone/>
            </a:pPr>
            <a:r>
              <a:rPr lang="ar-IQ" sz="4100" b="1" dirty="0" smtClean="0"/>
              <a:t> </a:t>
            </a:r>
            <a:r>
              <a:rPr lang="ar-IQ" sz="4100" b="1" dirty="0" smtClean="0">
                <a:solidFill>
                  <a:srgbClr val="00B0F0"/>
                </a:solidFill>
              </a:rPr>
              <a:t>مبادئ </a:t>
            </a:r>
            <a:r>
              <a:rPr lang="ar-IQ" sz="4100" b="1" dirty="0">
                <a:solidFill>
                  <a:srgbClr val="00B0F0"/>
                </a:solidFill>
              </a:rPr>
              <a:t>وأسس التمرير :</a:t>
            </a:r>
            <a:endParaRPr lang="en-US" sz="4100" dirty="0">
              <a:solidFill>
                <a:srgbClr val="00B0F0"/>
              </a:solidFill>
            </a:endParaRPr>
          </a:p>
          <a:p>
            <a:pPr marL="0" indent="0" algn="just">
              <a:buNone/>
            </a:pPr>
            <a:r>
              <a:rPr lang="ar-IQ" dirty="0" smtClean="0"/>
              <a:t>   هناك </a:t>
            </a:r>
            <a:r>
              <a:rPr lang="ar-IQ" dirty="0"/>
              <a:t>عدة مبادئ يجب وضعها في الاعتبار حتى يتسنى للاعب تنفيذ التمرير السليم ومن هذه المبادئ ما يلي : </a:t>
            </a:r>
            <a:endParaRPr lang="ar-IQ" dirty="0" smtClean="0"/>
          </a:p>
          <a:p>
            <a:pPr marL="0" indent="0" algn="just">
              <a:buNone/>
            </a:pPr>
            <a:endParaRPr lang="en-US" dirty="0"/>
          </a:p>
          <a:p>
            <a:pPr marL="0" indent="0" algn="just">
              <a:buNone/>
            </a:pPr>
            <a:r>
              <a:rPr lang="ar-IQ" b="1" dirty="0"/>
              <a:t>1- الرؤية الواضحة للموقف قبل تنفيذ التمرير : </a:t>
            </a:r>
            <a:endParaRPr lang="en-US" dirty="0"/>
          </a:p>
          <a:p>
            <a:pPr marL="0" indent="0" algn="just">
              <a:buNone/>
            </a:pPr>
            <a:r>
              <a:rPr lang="ar-IQ" dirty="0" smtClean="0"/>
              <a:t>    إن من </a:t>
            </a:r>
            <a:r>
              <a:rPr lang="ar-IQ" dirty="0"/>
              <a:t>خصائص لاعب كرة القدم الجيد مقدرته على رؤية ما يدور حوله من مواقف ثم ترجمة هذه المواقف وربطها للخروج بقرارات صائبة لذلك لابد على اللاعب توزيع نظره بين الكرة واللاعبين , لذا يجب تدريب اللاعبين على رفع رؤوسهم بالزاوية المناسبة اثناء استلام الكرة </a:t>
            </a:r>
            <a:r>
              <a:rPr lang="ar-IQ" dirty="0" smtClean="0"/>
              <a:t>.</a:t>
            </a:r>
          </a:p>
          <a:p>
            <a:pPr marL="0" indent="0" algn="just">
              <a:buNone/>
            </a:pPr>
            <a:r>
              <a:rPr lang="ar-IQ" dirty="0" smtClean="0"/>
              <a:t> </a:t>
            </a:r>
            <a:endParaRPr lang="en-US" dirty="0"/>
          </a:p>
          <a:p>
            <a:pPr marL="0" indent="0" algn="just">
              <a:buNone/>
            </a:pPr>
            <a:r>
              <a:rPr lang="ar-IQ" b="1" dirty="0"/>
              <a:t>2- اختيار أفضل لاعب يتخذ موقفاً مناسباً للتمرير إليه :</a:t>
            </a:r>
            <a:endParaRPr lang="en-US" dirty="0"/>
          </a:p>
          <a:p>
            <a:pPr marL="0" indent="0" algn="just">
              <a:buNone/>
            </a:pPr>
            <a:r>
              <a:rPr lang="ar-IQ" dirty="0" smtClean="0"/>
              <a:t>    إن </a:t>
            </a:r>
            <a:r>
              <a:rPr lang="ar-IQ" dirty="0"/>
              <a:t>افضل التمريرات هي التي تتم للاعب زميل بحيث تتخطى أكثر عدد من المدافعين وكذلك يجب التمرير للاعب الذي يتخذ موقفاً مناسباً سواء كان بالأمام أو الخلف لتجنب قطعها </a:t>
            </a:r>
            <a:r>
              <a:rPr lang="ar-IQ" dirty="0" smtClean="0"/>
              <a:t>.</a:t>
            </a:r>
          </a:p>
          <a:p>
            <a:pPr marL="0" indent="0" algn="just">
              <a:buNone/>
            </a:pPr>
            <a:r>
              <a:rPr lang="ar-IQ" dirty="0" smtClean="0"/>
              <a:t> </a:t>
            </a:r>
            <a:endParaRPr lang="en-US" dirty="0"/>
          </a:p>
          <a:p>
            <a:pPr marL="0" indent="0" algn="just">
              <a:buNone/>
            </a:pPr>
            <a:r>
              <a:rPr lang="ar-IQ" b="1" dirty="0"/>
              <a:t>3- اختيار انسب انواع التمرير تبعاً للموقف الذي فيه اللاعب :</a:t>
            </a:r>
            <a:endParaRPr lang="en-US" dirty="0"/>
          </a:p>
          <a:p>
            <a:pPr marL="0" indent="0" algn="just">
              <a:buNone/>
            </a:pPr>
            <a:r>
              <a:rPr lang="ar-IQ" dirty="0" smtClean="0"/>
              <a:t>    يجب على </a:t>
            </a:r>
            <a:r>
              <a:rPr lang="ar-IQ" dirty="0"/>
              <a:t>اللاعب أن يختار وبسرعة نوع التمرير المناسب حسب الموقف الذي يواجهه حيث يحقق وصول الكرة الى زميله في ظلّ الظروف المحيطة به بدقة وأمان قدر الامكان .</a:t>
            </a:r>
            <a:endParaRPr lang="en-US" dirty="0"/>
          </a:p>
          <a:p>
            <a:pPr marL="0" indent="0" algn="just">
              <a:buNone/>
            </a:pPr>
            <a:r>
              <a:rPr lang="ar-IQ" b="1" dirty="0"/>
              <a:t> </a:t>
            </a:r>
            <a:endParaRPr lang="en-US" dirty="0"/>
          </a:p>
          <a:p>
            <a:pPr algn="just"/>
            <a:endParaRPr lang="ar-IQ" dirty="0"/>
          </a:p>
        </p:txBody>
      </p:sp>
    </p:spTree>
    <p:extLst>
      <p:ext uri="{BB962C8B-B14F-4D97-AF65-F5344CB8AC3E}">
        <p14:creationId xmlns:p14="http://schemas.microsoft.com/office/powerpoint/2010/main" val="397132192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611</Words>
  <Application>Microsoft Office PowerPoint</Application>
  <PresentationFormat>عرض على الشاشة (3:4)‏</PresentationFormat>
  <Paragraphs>45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 ثانياً : مهارة التمرير بكرة القدم (المناولة)  Scrolling skill ( handing )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ثانياً : مهارة التمرير بكرة القدم (المناولة)  Scrolling skill ( handing )</dc:title>
  <dc:creator>DR.Wael 2010</dc:creator>
  <cp:lastModifiedBy>DR.Wael 2010</cp:lastModifiedBy>
  <cp:revision>7</cp:revision>
  <dcterms:created xsi:type="dcterms:W3CDTF">2019-09-07T12:57:10Z</dcterms:created>
  <dcterms:modified xsi:type="dcterms:W3CDTF">2019-09-12T18:59:20Z</dcterms:modified>
</cp:coreProperties>
</file>