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69" r:id="rId1"/>
  </p:sldMasterIdLst>
  <p:sldIdLst>
    <p:sldId id="256" r:id="rId2"/>
    <p:sldId id="257" r:id="rId3"/>
    <p:sldId id="288" r:id="rId4"/>
    <p:sldId id="289" r:id="rId5"/>
    <p:sldId id="290" r:id="rId6"/>
    <p:sldId id="291" r:id="rId7"/>
    <p:sldId id="292" r:id="rId8"/>
    <p:sldId id="293" r:id="rId9"/>
    <p:sldId id="302" r:id="rId10"/>
    <p:sldId id="294" r:id="rId11"/>
    <p:sldId id="303" r:id="rId12"/>
    <p:sldId id="295" r:id="rId13"/>
    <p:sldId id="296" r:id="rId14"/>
    <p:sldId id="304" r:id="rId15"/>
    <p:sldId id="297" r:id="rId16"/>
    <p:sldId id="298" r:id="rId17"/>
    <p:sldId id="305" r:id="rId18"/>
    <p:sldId id="299" r:id="rId19"/>
    <p:sldId id="306" r:id="rId20"/>
    <p:sldId id="300" r:id="rId21"/>
    <p:sldId id="307" r:id="rId22"/>
    <p:sldId id="301" r:id="rId23"/>
    <p:sldId id="309" r:id="rId24"/>
    <p:sldId id="310" r:id="rId25"/>
    <p:sldId id="308" r:id="rId26"/>
    <p:sldId id="278" r:id="rId2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AEC32"/>
    <a:srgbClr val="FFD54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283" autoAdjust="0"/>
    <p:restoredTop sz="94660"/>
  </p:normalViewPr>
  <p:slideViewPr>
    <p:cSldViewPr snapToGrid="0">
      <p:cViewPr>
        <p:scale>
          <a:sx n="70" d="100"/>
          <a:sy n="70" d="100"/>
        </p:scale>
        <p:origin x="-882" y="-18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11/22/2017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725235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r"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11/22/2017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064525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r"/>
      </p:transition>
    </mc:Choice>
    <mc:Fallback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11/22/2017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96720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r"/>
      </p:transition>
    </mc:Choice>
    <mc:Fallback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11/22/2017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0841580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r"/>
      </p:transition>
    </mc:Choice>
    <mc:Fallback>
      <p:transition spd="slow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11/22/2017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224790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r"/>
      </p:transition>
    </mc:Choice>
    <mc:Fallback>
      <p:transition spd="slow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11/22/2017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44462190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r"/>
      </p:transition>
    </mc:Choice>
    <mc:Fallback>
      <p:transition spd="slow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11/22/2017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930257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r"/>
      </p:transition>
    </mc:Choice>
    <mc:Fallback>
      <p:transition spd="slow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11/22/2017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85845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r"/>
      </p:transition>
    </mc:Choice>
    <mc:Fallback>
      <p:transition spd="slow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11/22/2017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933796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r"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11/22/2017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48321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r"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11/22/2017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11619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r"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11/22/2017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141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r"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11/22/2017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69917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r"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11/22/2017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22237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r"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11/22/2017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07799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r"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11/22/2017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008197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r"/>
      </p:transition>
    </mc:Choice>
    <mc:Fallback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11/22/2017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07456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r"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92000">
              <a:schemeClr val="bg2">
                <a:tint val="97000"/>
                <a:hueMod val="92000"/>
                <a:satMod val="169000"/>
                <a:lumMod val="164000"/>
              </a:schemeClr>
            </a:gs>
            <a:gs pos="100000">
              <a:schemeClr val="bg2">
                <a:shade val="96000"/>
                <a:satMod val="120000"/>
                <a:lumMod val="90000"/>
              </a:schemeClr>
            </a:gs>
          </a:gsLst>
          <a:lin ang="612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smtClean="0"/>
              <a:pPr/>
              <a:t>11/22/2017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342590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  <p:sldLayoutId id="2147483679" r:id="rId10"/>
    <p:sldLayoutId id="2147483680" r:id="rId11"/>
    <p:sldLayoutId id="2147483681" r:id="rId12"/>
    <p:sldLayoutId id="2147483682" r:id="rId13"/>
    <p:sldLayoutId id="2147483683" r:id="rId14"/>
    <p:sldLayoutId id="2147483684" r:id="rId15"/>
    <p:sldLayoutId id="2147483685" r:id="rId16"/>
    <p:sldLayoutId id="2147483686" r:id="rId17"/>
  </p:sldLayoutIdLst>
  <mc:AlternateContent xmlns:mc="http://schemas.openxmlformats.org/markup-compatibility/2006">
    <mc:Choice xmlns:p14="http://schemas.microsoft.com/office/powerpoint/2010/main" Requires="p14">
      <p:transition spd="slow" p14:dur="1600">
        <p14:gallery dir="r"/>
      </p:transition>
    </mc:Choice>
    <mc:Fallback>
      <p:transition spd="slow">
        <p:fade/>
      </p:transition>
    </mc:Fallback>
  </mc:AlternateConten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" y="1948070"/>
            <a:ext cx="8070574" cy="1630016"/>
          </a:xfrm>
        </p:spPr>
        <p:txBody>
          <a:bodyPr>
            <a:noAutofit/>
          </a:bodyPr>
          <a:lstStyle/>
          <a:p>
            <a:r>
              <a:rPr lang="ar-IQ" sz="540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المحاضرة </a:t>
            </a:r>
            <a:r>
              <a:rPr lang="ar-IQ" sz="540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الثانية</a:t>
            </a:r>
            <a:r>
              <a:rPr lang="ar-IQ" sz="5400" dirty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/>
            </a:r>
            <a:br>
              <a:rPr lang="ar-IQ" sz="5400" dirty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</a:br>
            <a:r>
              <a:rPr lang="ar-IQ" sz="5400" dirty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ar-IQ" sz="54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اساسيات الحاســــــــــــــــــوب</a:t>
            </a:r>
            <a:endParaRPr lang="en-GB" sz="5400" dirty="0"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67409" y="5022572"/>
            <a:ext cx="3339547" cy="1550505"/>
          </a:xfrm>
        </p:spPr>
        <p:txBody>
          <a:bodyPr>
            <a:normAutofit fontScale="70000" lnSpcReduction="20000"/>
          </a:bodyPr>
          <a:lstStyle/>
          <a:p>
            <a:endParaRPr lang="en-GB" dirty="0"/>
          </a:p>
          <a:p>
            <a:r>
              <a:rPr lang="ar-IQ" sz="6000" cap="all" dirty="0">
                <a:ln w="3175" cmpd="sng">
                  <a:noFill/>
                </a:ln>
                <a:solidFill>
                  <a:schemeClr val="tx1"/>
                </a:solidFill>
                <a:latin typeface="Arabic Typesetting" panose="03020402040406030203" pitchFamily="66" charset="-78"/>
                <a:ea typeface="+mj-ea"/>
                <a:cs typeface="Arabic Typesetting" panose="03020402040406030203" pitchFamily="66" charset="-78"/>
              </a:rPr>
              <a:t>اعداد: الاستاذ غدير رعد</a:t>
            </a:r>
          </a:p>
          <a:p>
            <a:endParaRPr lang="en-GB" sz="6400" cap="all" dirty="0">
              <a:ln w="3175" cmpd="sng">
                <a:noFill/>
              </a:ln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7229061" y="165651"/>
            <a:ext cx="4366591" cy="1709530"/>
          </a:xfrm>
          <a:prstGeom prst="rect">
            <a:avLst/>
          </a:prstGeom>
          <a:effectLst/>
        </p:spPr>
        <p:txBody>
          <a:bodyPr vert="horz" lIns="91440" tIns="45720" rIns="91440" bIns="45720" rtlCol="0" anchor="b">
            <a:normAutofit fontScale="47500" lnSpcReduction="200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8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ar-IQ" sz="8800" dirty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جامعة البصرة/كلية التربية للبنات</a:t>
            </a:r>
          </a:p>
          <a:p>
            <a:r>
              <a:rPr lang="ar-IQ" sz="8800" dirty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قسم العلوم التربوية و النفسية</a:t>
            </a:r>
          </a:p>
          <a:p>
            <a:r>
              <a:rPr lang="ar-IQ" sz="8800" dirty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مرحلة </a:t>
            </a:r>
            <a:r>
              <a:rPr lang="en-US" sz="8800" dirty="0" smtClean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اولى</a:t>
            </a:r>
            <a:endParaRPr lang="en-GB" sz="8800" dirty="0"/>
          </a:p>
        </p:txBody>
      </p:sp>
    </p:spTree>
    <p:extLst>
      <p:ext uri="{BB962C8B-B14F-4D97-AF65-F5344CB8AC3E}">
        <p14:creationId xmlns:p14="http://schemas.microsoft.com/office/powerpoint/2010/main" val="2606317528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144379" y="232626"/>
            <a:ext cx="11756889" cy="1083213"/>
          </a:xfrm>
          <a:prstGeom prst="rect">
            <a:avLst/>
          </a:prstGeom>
          <a:solidFill>
            <a:schemeClr val="bg1">
              <a:lumMod val="50000"/>
              <a:lumOff val="50000"/>
            </a:schemeClr>
          </a:solidFill>
          <a:effectLst/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 rtl="1"/>
            <a:r>
              <a:rPr lang="ar-IQ" b="1" dirty="0" smtClean="0">
                <a:latin typeface="Arabic Typesetting" pitchFamily="66" charset="-78"/>
                <a:cs typeface="Arabic Typesetting" pitchFamily="66" charset="-78"/>
              </a:rPr>
              <a:t>الفصل الثاني : مكونات الحاسوب</a:t>
            </a:r>
            <a:endParaRPr lang="en-GB" b="1" dirty="0">
              <a:latin typeface="Arabic Typesetting" pitchFamily="66" charset="-78"/>
              <a:cs typeface="Arabic Typesetting" pitchFamily="66" charset="-78"/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1269242" y="2115403"/>
            <a:ext cx="9592028" cy="4626591"/>
          </a:xfrm>
        </p:spPr>
        <p:txBody>
          <a:bodyPr>
            <a:normAutofit/>
          </a:bodyPr>
          <a:lstStyle/>
          <a:p>
            <a:pPr marL="0" indent="0" algn="r" rtl="1">
              <a:buNone/>
            </a:pPr>
            <a:r>
              <a:rPr lang="ar-IQ" sz="3200" b="1" dirty="0" smtClean="0">
                <a:solidFill>
                  <a:srgbClr val="FF000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لوحة اللمس </a:t>
            </a:r>
            <a:r>
              <a:rPr lang="ar-IQ" sz="3200" b="1" dirty="0" err="1" smtClean="0">
                <a:solidFill>
                  <a:srgbClr val="FF000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Touchpad</a:t>
            </a:r>
            <a:r>
              <a:rPr lang="ar-IQ" sz="3200" b="1" dirty="0" smtClean="0">
                <a:solidFill>
                  <a:srgbClr val="FF000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:</a:t>
            </a:r>
          </a:p>
          <a:p>
            <a:pPr algn="r" rtl="1">
              <a:buFont typeface="Arial" panose="020B0604020202020204" pitchFamily="34" charset="0"/>
              <a:buChar char="•"/>
            </a:pPr>
            <a:r>
              <a:rPr lang="ar-IQ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سطح حساس مربع الشكل و بمساحة عدة سنتيمترات</a:t>
            </a:r>
          </a:p>
          <a:p>
            <a:pPr algn="r" rtl="1">
              <a:buFont typeface="Arial" panose="020B0604020202020204" pitchFamily="34" charset="0"/>
              <a:buChar char="•"/>
            </a:pPr>
            <a:r>
              <a:rPr lang="ar-IQ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يمكن استخدامه بدل الماوس عن طريق تحريك الاصبع على هذا السطح.</a:t>
            </a:r>
          </a:p>
          <a:p>
            <a:pPr algn="r" rtl="1">
              <a:buFont typeface="Arial" panose="020B0604020202020204" pitchFamily="34" charset="0"/>
              <a:buChar char="•"/>
            </a:pPr>
            <a:endParaRPr lang="ar-IQ" sz="3200" u="sng" dirty="0">
              <a:solidFill>
                <a:schemeClr val="bg1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sp>
        <p:nvSpPr>
          <p:cNvPr id="5" name="Content Placeholder 8"/>
          <p:cNvSpPr txBox="1">
            <a:spLocks/>
          </p:cNvSpPr>
          <p:nvPr/>
        </p:nvSpPr>
        <p:spPr>
          <a:xfrm>
            <a:off x="3982519" y="1343135"/>
            <a:ext cx="4080607" cy="67101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 algn="r" rtl="1">
              <a:buNone/>
            </a:pPr>
            <a:r>
              <a:rPr lang="ar-IQ" sz="3200" u="sng" dirty="0">
                <a:solidFill>
                  <a:srgbClr val="00206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- أجهزة الادخال </a:t>
            </a:r>
            <a:r>
              <a:rPr lang="ar-IQ" sz="3200" u="sng" dirty="0" err="1">
                <a:solidFill>
                  <a:srgbClr val="00206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Input</a:t>
            </a:r>
            <a:r>
              <a:rPr lang="ar-IQ" sz="3200" u="sng" dirty="0">
                <a:solidFill>
                  <a:srgbClr val="00206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ar-IQ" sz="3200" u="sng" dirty="0" err="1">
                <a:solidFill>
                  <a:srgbClr val="00206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Devices</a:t>
            </a:r>
            <a:r>
              <a:rPr lang="ar-IQ" sz="3200" u="sng" dirty="0">
                <a:solidFill>
                  <a:srgbClr val="00206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:</a:t>
            </a:r>
          </a:p>
        </p:txBody>
      </p:sp>
    </p:spTree>
    <p:extLst>
      <p:ext uri="{BB962C8B-B14F-4D97-AF65-F5344CB8AC3E}">
        <p14:creationId xmlns:p14="http://schemas.microsoft.com/office/powerpoint/2010/main" val="37565963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144379" y="232626"/>
            <a:ext cx="11756889" cy="1083213"/>
          </a:xfrm>
          <a:prstGeom prst="rect">
            <a:avLst/>
          </a:prstGeom>
          <a:solidFill>
            <a:schemeClr val="bg1">
              <a:lumMod val="50000"/>
              <a:lumOff val="50000"/>
            </a:schemeClr>
          </a:solidFill>
          <a:effectLst/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 rtl="1"/>
            <a:r>
              <a:rPr lang="ar-IQ" b="1" dirty="0" smtClean="0">
                <a:latin typeface="Arabic Typesetting" pitchFamily="66" charset="-78"/>
                <a:cs typeface="Arabic Typesetting" pitchFamily="66" charset="-78"/>
              </a:rPr>
              <a:t>الفصل الثاني : مكونات الحاسوب</a:t>
            </a:r>
            <a:endParaRPr lang="en-GB" b="1" dirty="0">
              <a:latin typeface="Arabic Typesetting" pitchFamily="66" charset="-78"/>
              <a:cs typeface="Arabic Typesetting" pitchFamily="66" charset="-78"/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118050" y="1678642"/>
            <a:ext cx="7783218" cy="1912417"/>
          </a:xfrm>
        </p:spPr>
        <p:txBody>
          <a:bodyPr>
            <a:normAutofit/>
          </a:bodyPr>
          <a:lstStyle/>
          <a:p>
            <a:pPr marL="0" indent="0" algn="r" rtl="1">
              <a:buNone/>
            </a:pPr>
            <a:r>
              <a:rPr lang="ar-IQ" sz="3200" b="1" dirty="0" smtClean="0">
                <a:solidFill>
                  <a:srgbClr val="FF000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امثلة على لوحة اللمس </a:t>
            </a:r>
            <a:r>
              <a:rPr lang="ar-IQ" sz="3200" b="1" dirty="0" err="1" smtClean="0">
                <a:solidFill>
                  <a:srgbClr val="FF000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Touchpad</a:t>
            </a:r>
            <a:r>
              <a:rPr lang="ar-IQ" sz="3200" b="1" dirty="0" smtClean="0">
                <a:solidFill>
                  <a:srgbClr val="FF000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:</a:t>
            </a:r>
          </a:p>
          <a:p>
            <a:pPr algn="r" rtl="1">
              <a:buFont typeface="Arial" panose="020B0604020202020204" pitchFamily="34" charset="0"/>
              <a:buChar char="•"/>
            </a:pPr>
            <a:endParaRPr lang="ar-IQ" sz="3200" u="sng" dirty="0">
              <a:solidFill>
                <a:schemeClr val="bg1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sp>
        <p:nvSpPr>
          <p:cNvPr id="5" name="Content Placeholder 8"/>
          <p:cNvSpPr txBox="1">
            <a:spLocks/>
          </p:cNvSpPr>
          <p:nvPr/>
        </p:nvSpPr>
        <p:spPr>
          <a:xfrm>
            <a:off x="3982519" y="1343135"/>
            <a:ext cx="4080607" cy="67101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 algn="r" rtl="1">
              <a:buNone/>
            </a:pPr>
            <a:r>
              <a:rPr lang="ar-IQ" sz="3200" u="sng" dirty="0">
                <a:solidFill>
                  <a:srgbClr val="00206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- أجهزة الادخال </a:t>
            </a:r>
            <a:r>
              <a:rPr lang="ar-IQ" sz="3200" u="sng" dirty="0" err="1">
                <a:solidFill>
                  <a:srgbClr val="00206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Input</a:t>
            </a:r>
            <a:r>
              <a:rPr lang="ar-IQ" sz="3200" u="sng" dirty="0">
                <a:solidFill>
                  <a:srgbClr val="00206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ar-IQ" sz="3200" u="sng" dirty="0" err="1">
                <a:solidFill>
                  <a:srgbClr val="00206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Devices</a:t>
            </a:r>
            <a:r>
              <a:rPr lang="ar-IQ" sz="3200" u="sng" dirty="0">
                <a:solidFill>
                  <a:srgbClr val="00206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:</a:t>
            </a:r>
          </a:p>
        </p:txBody>
      </p:sp>
      <p:pic>
        <p:nvPicPr>
          <p:cNvPr id="2050" name="Picture 2" descr="http://www.syriangeeks.com/wp-content/uploads/2016/09/%D8%B7%D8%B1%D9%8A%D9%82%D8%A9-%D8%AA%D8%B9%D8%B7%D9%8A%D9%84-%D9%84%D9%88%D8%AD%D8%A9-%D8%A7%D9%84%D9%84%D9%85%D8%B3-%D9%81%D9%8A-%D8%A3%D8%AC%D9%87%D8%B2%D8%A9-%D9%88%D9%8A%D9%86%D8%AF%D9%88%D8%B2-%D8%A7%D9%84%D9%85%D8%AD%D9%85%D9%88%D9%84%D8%A9-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5458" y="3225953"/>
            <a:ext cx="5547365" cy="35225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://omicrono.elespanol.com/wp-content/uploads/2017/06/touchpad-portatil-panel-tactil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42072" y="3290552"/>
            <a:ext cx="5167707" cy="34579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039638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4" dur="2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144379" y="232626"/>
            <a:ext cx="11756889" cy="1083213"/>
          </a:xfrm>
          <a:prstGeom prst="rect">
            <a:avLst/>
          </a:prstGeom>
          <a:solidFill>
            <a:schemeClr val="bg1">
              <a:lumMod val="50000"/>
              <a:lumOff val="50000"/>
            </a:schemeClr>
          </a:solidFill>
          <a:effectLst/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 rtl="1"/>
            <a:r>
              <a:rPr lang="ar-IQ" b="1" dirty="0" smtClean="0">
                <a:latin typeface="Arabic Typesetting" pitchFamily="66" charset="-78"/>
                <a:cs typeface="Arabic Typesetting" pitchFamily="66" charset="-78"/>
              </a:rPr>
              <a:t>الفصل الثاني : مكونات الحاسوب</a:t>
            </a:r>
            <a:endParaRPr lang="en-GB" b="1" dirty="0">
              <a:latin typeface="Arabic Typesetting" pitchFamily="66" charset="-78"/>
              <a:cs typeface="Arabic Typesetting" pitchFamily="66" charset="-78"/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1269242" y="2115403"/>
            <a:ext cx="9592028" cy="4626591"/>
          </a:xfrm>
        </p:spPr>
        <p:txBody>
          <a:bodyPr>
            <a:normAutofit/>
          </a:bodyPr>
          <a:lstStyle/>
          <a:p>
            <a:pPr marL="0" indent="0" algn="r" rtl="1">
              <a:buNone/>
            </a:pPr>
            <a:r>
              <a:rPr lang="en-US" sz="3200" b="1" dirty="0" err="1">
                <a:solidFill>
                  <a:srgbClr val="FF000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الشاشة</a:t>
            </a:r>
            <a:r>
              <a:rPr lang="en-US" sz="3200" b="1" dirty="0">
                <a:solidFill>
                  <a:srgbClr val="FF000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en-US" sz="3200" b="1" dirty="0" err="1">
                <a:solidFill>
                  <a:srgbClr val="FF000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الحساسة</a:t>
            </a:r>
            <a:r>
              <a:rPr lang="en-US" sz="3200" b="1" dirty="0">
                <a:solidFill>
                  <a:srgbClr val="FF000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en-US" sz="3200" b="1" dirty="0" err="1">
                <a:solidFill>
                  <a:srgbClr val="FF000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للمس</a:t>
            </a:r>
            <a:r>
              <a:rPr lang="en-US" sz="3200" b="1" dirty="0">
                <a:solidFill>
                  <a:srgbClr val="FF000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ar-IQ" sz="3200" b="1" dirty="0" err="1">
                <a:solidFill>
                  <a:srgbClr val="FF000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Touch</a:t>
            </a:r>
            <a:r>
              <a:rPr lang="ar-IQ" sz="3200" b="1" dirty="0">
                <a:solidFill>
                  <a:srgbClr val="FF000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ar-IQ" sz="3200" b="1" dirty="0" err="1">
                <a:solidFill>
                  <a:srgbClr val="FF000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Screen</a:t>
            </a:r>
            <a:r>
              <a:rPr lang="ar-IQ" sz="3200" b="1" dirty="0">
                <a:solidFill>
                  <a:srgbClr val="FF000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:</a:t>
            </a:r>
          </a:p>
          <a:p>
            <a:pPr marL="0" indent="0" algn="r" rtl="1">
              <a:buNone/>
            </a:pPr>
            <a:r>
              <a:rPr lang="en-US" sz="3200" dirty="0" err="1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تعطي</a:t>
            </a:r>
            <a:r>
              <a:rPr lang="en-US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en-US" sz="3200" dirty="0" err="1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هذه</a:t>
            </a:r>
            <a:r>
              <a:rPr lang="en-US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en-US" sz="3200" dirty="0" err="1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الشاشة</a:t>
            </a:r>
            <a:r>
              <a:rPr lang="en-US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en-US" sz="3200" dirty="0" err="1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امكانية</a:t>
            </a:r>
            <a:r>
              <a:rPr lang="en-US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en-US" sz="3200" dirty="0" err="1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المستخدم</a:t>
            </a:r>
            <a:r>
              <a:rPr lang="en-US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en-US" sz="3200" dirty="0" err="1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من</a:t>
            </a:r>
            <a:r>
              <a:rPr lang="en-US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en-US" sz="3200" dirty="0" err="1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التحكم</a:t>
            </a:r>
            <a:r>
              <a:rPr lang="en-US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en-US" sz="3200" dirty="0" err="1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بالحاسوب</a:t>
            </a:r>
            <a:r>
              <a:rPr lang="en-US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en-US" sz="3200" dirty="0" err="1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عن</a:t>
            </a:r>
            <a:r>
              <a:rPr lang="en-US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en-US" sz="3200" dirty="0" err="1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طريق</a:t>
            </a:r>
            <a:r>
              <a:rPr lang="en-US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en-US" sz="3200" dirty="0" err="1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لمس</a:t>
            </a:r>
            <a:r>
              <a:rPr lang="en-US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en-US" sz="3200" dirty="0" err="1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الاصبع</a:t>
            </a:r>
            <a:r>
              <a:rPr lang="en-US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en-US" sz="3200" dirty="0" err="1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للشاشة</a:t>
            </a:r>
            <a:r>
              <a:rPr lang="en-US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en-US" sz="3200" dirty="0" err="1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بطريقة</a:t>
            </a:r>
            <a:r>
              <a:rPr lang="en-US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en-US" sz="3200" dirty="0" err="1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مباشرة</a:t>
            </a:r>
            <a:r>
              <a:rPr lang="en-US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en-US" sz="3200" dirty="0" err="1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او</a:t>
            </a:r>
            <a:r>
              <a:rPr lang="en-US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en-US" sz="3200" dirty="0" err="1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استخدام</a:t>
            </a:r>
            <a:r>
              <a:rPr lang="en-US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en-US" sz="3200" dirty="0" err="1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اداة</a:t>
            </a:r>
            <a:r>
              <a:rPr lang="en-US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en-US" sz="3200" dirty="0" err="1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تشبه</a:t>
            </a:r>
            <a:r>
              <a:rPr lang="en-US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en-US" sz="3200" dirty="0" err="1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القلم</a:t>
            </a:r>
            <a:r>
              <a:rPr lang="en-US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.</a:t>
            </a:r>
            <a:endParaRPr lang="ar-IQ" sz="3200" dirty="0" smtClean="0">
              <a:solidFill>
                <a:schemeClr val="bg1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  <a:p>
            <a:pPr marL="0" indent="0" algn="r" rtl="1">
              <a:buNone/>
            </a:pPr>
            <a:endParaRPr lang="ar-IQ" sz="3200" u="sng" dirty="0">
              <a:solidFill>
                <a:schemeClr val="bg1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sp>
        <p:nvSpPr>
          <p:cNvPr id="5" name="Content Placeholder 8"/>
          <p:cNvSpPr txBox="1">
            <a:spLocks/>
          </p:cNvSpPr>
          <p:nvPr/>
        </p:nvSpPr>
        <p:spPr>
          <a:xfrm>
            <a:off x="3982519" y="1343135"/>
            <a:ext cx="4080607" cy="67101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 algn="r" rtl="1">
              <a:buNone/>
            </a:pPr>
            <a:r>
              <a:rPr lang="ar-IQ" sz="3200" u="sng" dirty="0">
                <a:solidFill>
                  <a:srgbClr val="00206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- أجهزة الادخال </a:t>
            </a:r>
            <a:r>
              <a:rPr lang="ar-IQ" sz="3200" u="sng" dirty="0" err="1">
                <a:solidFill>
                  <a:srgbClr val="00206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Input</a:t>
            </a:r>
            <a:r>
              <a:rPr lang="ar-IQ" sz="3200" u="sng" dirty="0">
                <a:solidFill>
                  <a:srgbClr val="00206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ar-IQ" sz="3200" u="sng" dirty="0" err="1">
                <a:solidFill>
                  <a:srgbClr val="00206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Devices</a:t>
            </a:r>
            <a:r>
              <a:rPr lang="ar-IQ" sz="3200" u="sng" dirty="0">
                <a:solidFill>
                  <a:srgbClr val="00206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:</a:t>
            </a:r>
          </a:p>
        </p:txBody>
      </p:sp>
    </p:spTree>
    <p:extLst>
      <p:ext uri="{BB962C8B-B14F-4D97-AF65-F5344CB8AC3E}">
        <p14:creationId xmlns:p14="http://schemas.microsoft.com/office/powerpoint/2010/main" val="15905361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144379" y="232626"/>
            <a:ext cx="11756889" cy="1083213"/>
          </a:xfrm>
          <a:prstGeom prst="rect">
            <a:avLst/>
          </a:prstGeom>
          <a:solidFill>
            <a:schemeClr val="bg1">
              <a:lumMod val="50000"/>
              <a:lumOff val="50000"/>
            </a:schemeClr>
          </a:solidFill>
          <a:effectLst/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 rtl="1"/>
            <a:r>
              <a:rPr lang="ar-IQ" b="1" dirty="0" smtClean="0">
                <a:latin typeface="Arabic Typesetting" pitchFamily="66" charset="-78"/>
                <a:cs typeface="Arabic Typesetting" pitchFamily="66" charset="-78"/>
              </a:rPr>
              <a:t>الفصل الثاني : مكونات الحاسوب</a:t>
            </a:r>
            <a:endParaRPr lang="en-GB" b="1" dirty="0">
              <a:latin typeface="Arabic Typesetting" pitchFamily="66" charset="-78"/>
              <a:cs typeface="Arabic Typesetting" pitchFamily="66" charset="-78"/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1269242" y="2115403"/>
            <a:ext cx="9592028" cy="4626591"/>
          </a:xfrm>
        </p:spPr>
        <p:txBody>
          <a:bodyPr>
            <a:normAutofit/>
          </a:bodyPr>
          <a:lstStyle/>
          <a:p>
            <a:pPr marL="0" indent="0" algn="r" rtl="1">
              <a:buNone/>
            </a:pPr>
            <a:r>
              <a:rPr lang="en-US" sz="3200" b="1" dirty="0" err="1">
                <a:solidFill>
                  <a:srgbClr val="FF000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الماسح</a:t>
            </a:r>
            <a:r>
              <a:rPr lang="en-US" sz="3200" b="1" dirty="0">
                <a:solidFill>
                  <a:srgbClr val="FF000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en-US" sz="3200" b="1" dirty="0" err="1">
                <a:solidFill>
                  <a:srgbClr val="FF000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الضوئي</a:t>
            </a:r>
            <a:r>
              <a:rPr lang="en-US" sz="3200" b="1" dirty="0">
                <a:solidFill>
                  <a:srgbClr val="FF000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ar-IQ" sz="3200" b="1" dirty="0" err="1">
                <a:solidFill>
                  <a:srgbClr val="FF000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Optical</a:t>
            </a:r>
            <a:r>
              <a:rPr lang="ar-IQ" sz="3200" b="1" dirty="0">
                <a:solidFill>
                  <a:srgbClr val="FF000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ar-IQ" sz="3200" b="1" dirty="0" err="1">
                <a:solidFill>
                  <a:srgbClr val="FF000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Scanner</a:t>
            </a:r>
            <a:r>
              <a:rPr lang="ar-IQ" sz="3200" b="1" dirty="0">
                <a:solidFill>
                  <a:srgbClr val="FF000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:</a:t>
            </a:r>
          </a:p>
          <a:p>
            <a:pPr marL="0" indent="0" algn="r" rtl="1">
              <a:buNone/>
            </a:pPr>
            <a:r>
              <a:rPr lang="en-US" sz="3200" dirty="0" err="1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يستخدم</a:t>
            </a:r>
            <a:r>
              <a:rPr lang="en-US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en-US" sz="3200" dirty="0" err="1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في</a:t>
            </a:r>
            <a:r>
              <a:rPr lang="en-US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en-US" sz="3200" dirty="0" err="1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ادخال</a:t>
            </a:r>
            <a:r>
              <a:rPr lang="en-US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en-US" sz="3200" dirty="0" err="1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الرسومات</a:t>
            </a:r>
            <a:r>
              <a:rPr lang="en-US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و </a:t>
            </a:r>
            <a:r>
              <a:rPr lang="en-US" sz="3200" dirty="0" err="1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المستندات</a:t>
            </a:r>
            <a:r>
              <a:rPr lang="en-US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en-US" sz="3200" dirty="0" err="1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المطبوعة</a:t>
            </a:r>
            <a:r>
              <a:rPr lang="en-US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و </a:t>
            </a:r>
            <a:r>
              <a:rPr lang="en-US" sz="3200" dirty="0" err="1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المكتوبة</a:t>
            </a:r>
            <a:r>
              <a:rPr lang="en-US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en-US" sz="3200" dirty="0" err="1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يدويا</a:t>
            </a:r>
            <a:r>
              <a:rPr lang="en-US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و </a:t>
            </a:r>
            <a:r>
              <a:rPr lang="en-US" sz="3200" dirty="0" err="1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باحجام</a:t>
            </a:r>
            <a:r>
              <a:rPr lang="en-US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en-US" sz="3200" dirty="0" err="1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مختلفة</a:t>
            </a:r>
            <a:r>
              <a:rPr lang="en-US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و </a:t>
            </a:r>
            <a:r>
              <a:rPr lang="en-US" sz="3200" dirty="0" err="1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تحويلها</a:t>
            </a:r>
            <a:r>
              <a:rPr lang="en-US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en-US" sz="3200" dirty="0" err="1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الى</a:t>
            </a:r>
            <a:r>
              <a:rPr lang="en-US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en-US" sz="3200" dirty="0" err="1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صور</a:t>
            </a:r>
            <a:r>
              <a:rPr lang="en-US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en-US" sz="3200" dirty="0" err="1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رقمية</a:t>
            </a:r>
            <a:r>
              <a:rPr lang="en-US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.</a:t>
            </a:r>
            <a:endParaRPr lang="ar-IQ" sz="3200" dirty="0" smtClean="0">
              <a:solidFill>
                <a:schemeClr val="bg1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  <a:p>
            <a:pPr marL="0" indent="0" algn="r" rtl="1">
              <a:buNone/>
            </a:pPr>
            <a:endParaRPr lang="ar-IQ" sz="3200" u="sng" dirty="0">
              <a:solidFill>
                <a:schemeClr val="bg1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sp>
        <p:nvSpPr>
          <p:cNvPr id="5" name="Content Placeholder 8"/>
          <p:cNvSpPr txBox="1">
            <a:spLocks/>
          </p:cNvSpPr>
          <p:nvPr/>
        </p:nvSpPr>
        <p:spPr>
          <a:xfrm>
            <a:off x="3982519" y="1343135"/>
            <a:ext cx="4080607" cy="67101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 algn="r" rtl="1">
              <a:buNone/>
            </a:pPr>
            <a:r>
              <a:rPr lang="ar-IQ" sz="3200" u="sng" dirty="0">
                <a:solidFill>
                  <a:srgbClr val="00206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- أجهزة الادخال </a:t>
            </a:r>
            <a:r>
              <a:rPr lang="ar-IQ" sz="3200" u="sng" dirty="0" err="1">
                <a:solidFill>
                  <a:srgbClr val="00206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Input</a:t>
            </a:r>
            <a:r>
              <a:rPr lang="ar-IQ" sz="3200" u="sng" dirty="0">
                <a:solidFill>
                  <a:srgbClr val="00206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ar-IQ" sz="3200" u="sng" dirty="0" err="1">
                <a:solidFill>
                  <a:srgbClr val="00206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Devices</a:t>
            </a:r>
            <a:r>
              <a:rPr lang="ar-IQ" sz="3200" u="sng" dirty="0">
                <a:solidFill>
                  <a:srgbClr val="00206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:</a:t>
            </a:r>
          </a:p>
        </p:txBody>
      </p:sp>
    </p:spTree>
    <p:extLst>
      <p:ext uri="{BB962C8B-B14F-4D97-AF65-F5344CB8AC3E}">
        <p14:creationId xmlns:p14="http://schemas.microsoft.com/office/powerpoint/2010/main" val="15523713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144379" y="232626"/>
            <a:ext cx="11756889" cy="1083213"/>
          </a:xfrm>
          <a:prstGeom prst="rect">
            <a:avLst/>
          </a:prstGeom>
          <a:solidFill>
            <a:schemeClr val="bg1">
              <a:lumMod val="50000"/>
              <a:lumOff val="50000"/>
            </a:schemeClr>
          </a:solidFill>
          <a:effectLst/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 rtl="1"/>
            <a:r>
              <a:rPr lang="ar-IQ" b="1" dirty="0" smtClean="0">
                <a:latin typeface="Arabic Typesetting" pitchFamily="66" charset="-78"/>
                <a:cs typeface="Arabic Typesetting" pitchFamily="66" charset="-78"/>
              </a:rPr>
              <a:t>الفصل الثاني : مكونات الحاسوب</a:t>
            </a:r>
            <a:endParaRPr lang="en-GB" b="1" dirty="0">
              <a:latin typeface="Arabic Typesetting" pitchFamily="66" charset="-78"/>
              <a:cs typeface="Arabic Typesetting" pitchFamily="66" charset="-78"/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719498" y="1842448"/>
            <a:ext cx="6878750" cy="1255594"/>
          </a:xfrm>
        </p:spPr>
        <p:txBody>
          <a:bodyPr>
            <a:normAutofit/>
          </a:bodyPr>
          <a:lstStyle/>
          <a:p>
            <a:pPr marL="0" indent="0" algn="r" rtl="1">
              <a:buNone/>
            </a:pPr>
            <a:r>
              <a:rPr lang="ar-IQ" sz="3200" b="1" dirty="0" smtClean="0">
                <a:solidFill>
                  <a:srgbClr val="FF000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امثلة على </a:t>
            </a:r>
            <a:r>
              <a:rPr lang="en-US" sz="3200" b="1" dirty="0" err="1" smtClean="0">
                <a:solidFill>
                  <a:srgbClr val="FF000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الماسح</a:t>
            </a:r>
            <a:r>
              <a:rPr lang="en-US" sz="3200" b="1" dirty="0" smtClean="0">
                <a:solidFill>
                  <a:srgbClr val="FF000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en-US" sz="3200" b="1" dirty="0" err="1">
                <a:solidFill>
                  <a:srgbClr val="FF000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الضوئي</a:t>
            </a:r>
            <a:r>
              <a:rPr lang="en-US" sz="3200" b="1" dirty="0">
                <a:solidFill>
                  <a:srgbClr val="FF000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ar-IQ" sz="3200" b="1" dirty="0" err="1">
                <a:solidFill>
                  <a:srgbClr val="FF000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Optical</a:t>
            </a:r>
            <a:r>
              <a:rPr lang="ar-IQ" sz="3200" b="1" dirty="0">
                <a:solidFill>
                  <a:srgbClr val="FF000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ar-IQ" sz="3200" b="1" dirty="0" err="1">
                <a:solidFill>
                  <a:srgbClr val="FF000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Scanner</a:t>
            </a:r>
            <a:r>
              <a:rPr lang="ar-IQ" sz="3200" b="1" dirty="0" smtClean="0">
                <a:solidFill>
                  <a:srgbClr val="FF000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:</a:t>
            </a:r>
            <a:endParaRPr lang="ar-IQ" sz="3200" b="1" dirty="0">
              <a:solidFill>
                <a:srgbClr val="FF0000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sp>
        <p:nvSpPr>
          <p:cNvPr id="5" name="Content Placeholder 8"/>
          <p:cNvSpPr txBox="1">
            <a:spLocks/>
          </p:cNvSpPr>
          <p:nvPr/>
        </p:nvSpPr>
        <p:spPr>
          <a:xfrm>
            <a:off x="3982519" y="1343135"/>
            <a:ext cx="4080607" cy="67101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 algn="r" rtl="1">
              <a:buNone/>
            </a:pPr>
            <a:r>
              <a:rPr lang="ar-IQ" sz="3200" u="sng" dirty="0">
                <a:solidFill>
                  <a:srgbClr val="00206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- أجهزة الادخال </a:t>
            </a:r>
            <a:r>
              <a:rPr lang="ar-IQ" sz="3200" u="sng" dirty="0" err="1">
                <a:solidFill>
                  <a:srgbClr val="00206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Input</a:t>
            </a:r>
            <a:r>
              <a:rPr lang="ar-IQ" sz="3200" u="sng" dirty="0">
                <a:solidFill>
                  <a:srgbClr val="00206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ar-IQ" sz="3200" u="sng" dirty="0" err="1">
                <a:solidFill>
                  <a:srgbClr val="00206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Devices</a:t>
            </a:r>
            <a:r>
              <a:rPr lang="ar-IQ" sz="3200" u="sng" dirty="0">
                <a:solidFill>
                  <a:srgbClr val="00206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:</a:t>
            </a:r>
          </a:p>
        </p:txBody>
      </p:sp>
      <p:pic>
        <p:nvPicPr>
          <p:cNvPr id="3074" name="Picture 2" descr="2.jpg (550×308)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6644" y="3511431"/>
            <a:ext cx="5238750" cy="29337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Pictur5.jpg (423×445)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78221" y="3511431"/>
            <a:ext cx="5003516" cy="30335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0472491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144379" y="232626"/>
            <a:ext cx="11756889" cy="1083213"/>
          </a:xfrm>
          <a:prstGeom prst="rect">
            <a:avLst/>
          </a:prstGeom>
          <a:solidFill>
            <a:schemeClr val="bg1">
              <a:lumMod val="50000"/>
              <a:lumOff val="50000"/>
            </a:schemeClr>
          </a:solidFill>
          <a:effectLst/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 rtl="1"/>
            <a:r>
              <a:rPr lang="ar-IQ" b="1" dirty="0" smtClean="0">
                <a:latin typeface="Arabic Typesetting" pitchFamily="66" charset="-78"/>
                <a:cs typeface="Arabic Typesetting" pitchFamily="66" charset="-78"/>
              </a:rPr>
              <a:t>الفصل الثاني : مكونات الحاسوب</a:t>
            </a:r>
            <a:endParaRPr lang="en-GB" b="1" dirty="0">
              <a:latin typeface="Arabic Typesetting" pitchFamily="66" charset="-78"/>
              <a:cs typeface="Arabic Typesetting" pitchFamily="66" charset="-78"/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1269242" y="2115403"/>
            <a:ext cx="9592028" cy="4626591"/>
          </a:xfrm>
        </p:spPr>
        <p:txBody>
          <a:bodyPr>
            <a:normAutofit/>
          </a:bodyPr>
          <a:lstStyle/>
          <a:p>
            <a:pPr marL="0" indent="0" algn="r" rtl="1">
              <a:buNone/>
            </a:pPr>
            <a:r>
              <a:rPr lang="en-US" sz="3200" b="1" dirty="0" err="1">
                <a:solidFill>
                  <a:srgbClr val="FF000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الكاميرا</a:t>
            </a:r>
            <a:r>
              <a:rPr lang="en-US" sz="3200" b="1" dirty="0">
                <a:solidFill>
                  <a:srgbClr val="FF000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en-US" sz="3200" b="1" dirty="0" err="1">
                <a:solidFill>
                  <a:srgbClr val="FF000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الرقمية</a:t>
            </a:r>
            <a:r>
              <a:rPr lang="en-US" sz="3200" b="1" dirty="0">
                <a:solidFill>
                  <a:srgbClr val="FF000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ar-IQ" sz="3200" b="1" dirty="0" err="1">
                <a:solidFill>
                  <a:srgbClr val="FF000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Digital</a:t>
            </a:r>
            <a:r>
              <a:rPr lang="ar-IQ" sz="3200" b="1" dirty="0">
                <a:solidFill>
                  <a:srgbClr val="FF000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ar-IQ" sz="3200" b="1" dirty="0" err="1">
                <a:solidFill>
                  <a:srgbClr val="FF000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Camera</a:t>
            </a:r>
            <a:r>
              <a:rPr lang="ar-IQ" sz="3200" b="1" dirty="0">
                <a:solidFill>
                  <a:srgbClr val="FF000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:</a:t>
            </a:r>
          </a:p>
          <a:p>
            <a:pPr marL="0" indent="0" algn="r" rtl="1">
              <a:buNone/>
            </a:pPr>
            <a:r>
              <a:rPr lang="ar-IQ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تستخدم الكاميرا الرقمية </a:t>
            </a:r>
            <a:r>
              <a:rPr lang="ar-IQ" sz="3200" dirty="0" err="1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لادخال</a:t>
            </a:r>
            <a:r>
              <a:rPr lang="ar-IQ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البيانات المرئية سواء كانت ثابتة كالصور</a:t>
            </a:r>
            <a:r>
              <a:rPr lang="ar-IQ" sz="3200" dirty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ar-IQ" sz="3200" dirty="0" err="1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Images</a:t>
            </a:r>
            <a:r>
              <a:rPr lang="ar-IQ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او متحركة </a:t>
            </a:r>
            <a:r>
              <a:rPr lang="ar-IQ" sz="3200" dirty="0" err="1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Vidio</a:t>
            </a:r>
            <a:r>
              <a:rPr lang="ar-IQ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للحاسوب</a:t>
            </a:r>
          </a:p>
          <a:p>
            <a:pPr marL="0" indent="0" algn="r" rtl="1">
              <a:buNone/>
            </a:pPr>
            <a:endParaRPr lang="ar-IQ" sz="3200" u="sng" dirty="0">
              <a:solidFill>
                <a:schemeClr val="bg1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sp>
        <p:nvSpPr>
          <p:cNvPr id="5" name="Content Placeholder 8"/>
          <p:cNvSpPr txBox="1">
            <a:spLocks/>
          </p:cNvSpPr>
          <p:nvPr/>
        </p:nvSpPr>
        <p:spPr>
          <a:xfrm>
            <a:off x="3982519" y="1343135"/>
            <a:ext cx="4080607" cy="67101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 algn="r" rtl="1">
              <a:buNone/>
            </a:pPr>
            <a:r>
              <a:rPr lang="ar-IQ" sz="3200" u="sng" dirty="0">
                <a:solidFill>
                  <a:srgbClr val="00206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- أجهزة الادخال </a:t>
            </a:r>
            <a:r>
              <a:rPr lang="ar-IQ" sz="3200" u="sng" dirty="0" err="1">
                <a:solidFill>
                  <a:srgbClr val="00206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Input</a:t>
            </a:r>
            <a:r>
              <a:rPr lang="ar-IQ" sz="3200" u="sng" dirty="0">
                <a:solidFill>
                  <a:srgbClr val="00206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ar-IQ" sz="3200" u="sng" dirty="0" err="1">
                <a:solidFill>
                  <a:srgbClr val="00206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Devices</a:t>
            </a:r>
            <a:r>
              <a:rPr lang="ar-IQ" sz="3200" u="sng" dirty="0">
                <a:solidFill>
                  <a:srgbClr val="00206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:</a:t>
            </a:r>
          </a:p>
        </p:txBody>
      </p:sp>
    </p:spTree>
    <p:extLst>
      <p:ext uri="{BB962C8B-B14F-4D97-AF65-F5344CB8AC3E}">
        <p14:creationId xmlns:p14="http://schemas.microsoft.com/office/powerpoint/2010/main" val="22464549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144379" y="232626"/>
            <a:ext cx="11756889" cy="1083213"/>
          </a:xfrm>
          <a:prstGeom prst="rect">
            <a:avLst/>
          </a:prstGeom>
          <a:solidFill>
            <a:schemeClr val="bg1">
              <a:lumMod val="50000"/>
              <a:lumOff val="50000"/>
            </a:schemeClr>
          </a:solidFill>
          <a:effectLst/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 rtl="1"/>
            <a:r>
              <a:rPr lang="ar-IQ" b="1" dirty="0" smtClean="0">
                <a:latin typeface="Arabic Typesetting" pitchFamily="66" charset="-78"/>
                <a:cs typeface="Arabic Typesetting" pitchFamily="66" charset="-78"/>
              </a:rPr>
              <a:t>الفصل الثاني : مكونات الحاسوب</a:t>
            </a:r>
            <a:endParaRPr lang="en-GB" b="1" dirty="0">
              <a:latin typeface="Arabic Typesetting" pitchFamily="66" charset="-78"/>
              <a:cs typeface="Arabic Typesetting" pitchFamily="66" charset="-78"/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1269242" y="2115403"/>
            <a:ext cx="9592028" cy="4626591"/>
          </a:xfrm>
        </p:spPr>
        <p:txBody>
          <a:bodyPr>
            <a:normAutofit/>
          </a:bodyPr>
          <a:lstStyle/>
          <a:p>
            <a:pPr marL="0" indent="0" algn="r" rtl="1">
              <a:buNone/>
            </a:pPr>
            <a:r>
              <a:rPr lang="ar-IQ" sz="3200" b="1" dirty="0">
                <a:solidFill>
                  <a:srgbClr val="FF000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القلم الضوئي </a:t>
            </a:r>
            <a:r>
              <a:rPr lang="ar-IQ" sz="3200" b="1" dirty="0" err="1">
                <a:solidFill>
                  <a:srgbClr val="FF000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Light</a:t>
            </a:r>
            <a:r>
              <a:rPr lang="ar-IQ" sz="3200" b="1" dirty="0">
                <a:solidFill>
                  <a:srgbClr val="FF000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ar-IQ" sz="3200" b="1" dirty="0" err="1">
                <a:solidFill>
                  <a:srgbClr val="FF000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Pen</a:t>
            </a:r>
            <a:r>
              <a:rPr lang="ar-IQ" sz="3200" b="1" dirty="0">
                <a:solidFill>
                  <a:srgbClr val="FF000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:</a:t>
            </a:r>
          </a:p>
          <a:p>
            <a:pPr algn="r" rtl="1">
              <a:buFont typeface="Arial" panose="020B0604020202020204" pitchFamily="34" charset="0"/>
              <a:buChar char="•"/>
            </a:pPr>
            <a:r>
              <a:rPr lang="ar-IQ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يشبه القلم العادي لكنه يرسل المعلومات </a:t>
            </a:r>
            <a:r>
              <a:rPr lang="ar-IQ" sz="3200" dirty="0" err="1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الاكترونية</a:t>
            </a:r>
            <a:r>
              <a:rPr lang="ar-IQ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للحاسوب</a:t>
            </a:r>
          </a:p>
          <a:p>
            <a:pPr algn="r" rtl="1">
              <a:buFont typeface="Arial" panose="020B0604020202020204" pitchFamily="34" charset="0"/>
              <a:buChar char="•"/>
            </a:pPr>
            <a:r>
              <a:rPr lang="ar-IQ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كما يستخدم في قراءة العلامات المشفرة (</a:t>
            </a:r>
            <a:r>
              <a:rPr lang="ar-IQ" sz="3200" dirty="0" err="1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BarCode</a:t>
            </a:r>
            <a:r>
              <a:rPr lang="ar-IQ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)</a:t>
            </a:r>
          </a:p>
          <a:p>
            <a:pPr algn="r" rtl="1">
              <a:buFont typeface="Arial" panose="020B0604020202020204" pitchFamily="34" charset="0"/>
              <a:buChar char="•"/>
            </a:pPr>
            <a:r>
              <a:rPr lang="ar-IQ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ايضا يمكن استخدامه في بعض اجهزة و برامج الرسم</a:t>
            </a:r>
          </a:p>
          <a:p>
            <a:pPr marL="0" indent="0" algn="r" rtl="1">
              <a:buNone/>
            </a:pPr>
            <a:endParaRPr lang="ar-IQ" sz="3200" u="sng" dirty="0">
              <a:solidFill>
                <a:schemeClr val="bg1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sp>
        <p:nvSpPr>
          <p:cNvPr id="5" name="Content Placeholder 8"/>
          <p:cNvSpPr txBox="1">
            <a:spLocks/>
          </p:cNvSpPr>
          <p:nvPr/>
        </p:nvSpPr>
        <p:spPr>
          <a:xfrm>
            <a:off x="3982519" y="1343135"/>
            <a:ext cx="4080607" cy="67101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 algn="r" rtl="1">
              <a:buNone/>
            </a:pPr>
            <a:r>
              <a:rPr lang="ar-IQ" sz="3200" u="sng" dirty="0">
                <a:solidFill>
                  <a:srgbClr val="00206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- أجهزة الادخال </a:t>
            </a:r>
            <a:r>
              <a:rPr lang="ar-IQ" sz="3200" u="sng" dirty="0" err="1">
                <a:solidFill>
                  <a:srgbClr val="00206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Input</a:t>
            </a:r>
            <a:r>
              <a:rPr lang="ar-IQ" sz="3200" u="sng" dirty="0">
                <a:solidFill>
                  <a:srgbClr val="00206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ar-IQ" sz="3200" u="sng" dirty="0" err="1">
                <a:solidFill>
                  <a:srgbClr val="00206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Devices</a:t>
            </a:r>
            <a:r>
              <a:rPr lang="ar-IQ" sz="3200" u="sng" dirty="0">
                <a:solidFill>
                  <a:srgbClr val="00206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:</a:t>
            </a:r>
          </a:p>
        </p:txBody>
      </p:sp>
    </p:spTree>
    <p:extLst>
      <p:ext uri="{BB962C8B-B14F-4D97-AF65-F5344CB8AC3E}">
        <p14:creationId xmlns:p14="http://schemas.microsoft.com/office/powerpoint/2010/main" val="25260427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144379" y="232626"/>
            <a:ext cx="11756889" cy="1083213"/>
          </a:xfrm>
          <a:prstGeom prst="rect">
            <a:avLst/>
          </a:prstGeom>
          <a:solidFill>
            <a:schemeClr val="bg1">
              <a:lumMod val="50000"/>
              <a:lumOff val="50000"/>
            </a:schemeClr>
          </a:solidFill>
          <a:effectLst/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 rtl="1"/>
            <a:r>
              <a:rPr lang="ar-IQ" b="1" dirty="0" smtClean="0">
                <a:latin typeface="Arabic Typesetting" pitchFamily="66" charset="-78"/>
                <a:cs typeface="Arabic Typesetting" pitchFamily="66" charset="-78"/>
              </a:rPr>
              <a:t>الفصل الثاني : مكونات الحاسوب</a:t>
            </a:r>
            <a:endParaRPr lang="en-GB" b="1" dirty="0">
              <a:latin typeface="Arabic Typesetting" pitchFamily="66" charset="-78"/>
              <a:cs typeface="Arabic Typesetting" pitchFamily="66" charset="-78"/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602065" y="2014150"/>
            <a:ext cx="7299203" cy="1105469"/>
          </a:xfrm>
        </p:spPr>
        <p:txBody>
          <a:bodyPr>
            <a:normAutofit/>
          </a:bodyPr>
          <a:lstStyle/>
          <a:p>
            <a:pPr marL="0" indent="0" algn="r" rtl="1">
              <a:buNone/>
            </a:pPr>
            <a:r>
              <a:rPr lang="ar-IQ" sz="3200" b="1" dirty="0">
                <a:solidFill>
                  <a:srgbClr val="FF000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القلم الضوئي </a:t>
            </a:r>
            <a:r>
              <a:rPr lang="ar-IQ" sz="3200" b="1" dirty="0" err="1">
                <a:solidFill>
                  <a:srgbClr val="FF000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Light</a:t>
            </a:r>
            <a:r>
              <a:rPr lang="ar-IQ" sz="3200" b="1" dirty="0">
                <a:solidFill>
                  <a:srgbClr val="FF000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ar-IQ" sz="3200" b="1" dirty="0" err="1">
                <a:solidFill>
                  <a:srgbClr val="FF000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Pen</a:t>
            </a:r>
            <a:r>
              <a:rPr lang="ar-IQ" sz="3200" b="1" dirty="0">
                <a:solidFill>
                  <a:srgbClr val="FF000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:</a:t>
            </a:r>
          </a:p>
          <a:p>
            <a:pPr marL="0" indent="0" algn="r" rtl="1">
              <a:buNone/>
            </a:pPr>
            <a:endParaRPr lang="ar-IQ" sz="3200" u="sng" dirty="0">
              <a:solidFill>
                <a:schemeClr val="bg1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sp>
        <p:nvSpPr>
          <p:cNvPr id="5" name="Content Placeholder 8"/>
          <p:cNvSpPr txBox="1">
            <a:spLocks/>
          </p:cNvSpPr>
          <p:nvPr/>
        </p:nvSpPr>
        <p:spPr>
          <a:xfrm>
            <a:off x="3982519" y="1343135"/>
            <a:ext cx="4080607" cy="67101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 algn="r" rtl="1">
              <a:buNone/>
            </a:pPr>
            <a:r>
              <a:rPr lang="ar-IQ" sz="3200" u="sng" dirty="0">
                <a:solidFill>
                  <a:srgbClr val="00206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- أجهزة الادخال </a:t>
            </a:r>
            <a:r>
              <a:rPr lang="ar-IQ" sz="3200" u="sng" dirty="0" err="1">
                <a:solidFill>
                  <a:srgbClr val="00206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Input</a:t>
            </a:r>
            <a:r>
              <a:rPr lang="ar-IQ" sz="3200" u="sng" dirty="0">
                <a:solidFill>
                  <a:srgbClr val="00206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ar-IQ" sz="3200" u="sng" dirty="0" err="1">
                <a:solidFill>
                  <a:srgbClr val="00206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Devices</a:t>
            </a:r>
            <a:r>
              <a:rPr lang="ar-IQ" sz="3200" u="sng" dirty="0">
                <a:solidFill>
                  <a:srgbClr val="00206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:</a:t>
            </a:r>
          </a:p>
        </p:txBody>
      </p:sp>
      <p:pic>
        <p:nvPicPr>
          <p:cNvPr id="5122" name="Picture 2" descr="maxresdefault.jpg (1280×720)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7285" y="3178152"/>
            <a:ext cx="4965537" cy="32908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AutoShape 4" descr="Image result for ‫القلم الضوئي باركود‬‎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5126" name="Picture 6" descr="4-handheld-scanners-pen-executive-7-457887.jpg (450×350)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1784" y="3143345"/>
            <a:ext cx="4812210" cy="33256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59903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4" dur="2000"/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2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144379" y="232626"/>
            <a:ext cx="11756889" cy="1083213"/>
          </a:xfrm>
          <a:prstGeom prst="rect">
            <a:avLst/>
          </a:prstGeom>
          <a:solidFill>
            <a:schemeClr val="bg1">
              <a:lumMod val="50000"/>
              <a:lumOff val="50000"/>
            </a:schemeClr>
          </a:solidFill>
          <a:effectLst/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 rtl="1"/>
            <a:r>
              <a:rPr lang="ar-IQ" b="1" dirty="0" smtClean="0">
                <a:latin typeface="Arabic Typesetting" pitchFamily="66" charset="-78"/>
                <a:cs typeface="Arabic Typesetting" pitchFamily="66" charset="-78"/>
              </a:rPr>
              <a:t>الفصل الثاني : مكونات الحاسوب</a:t>
            </a:r>
            <a:endParaRPr lang="en-GB" b="1" dirty="0">
              <a:latin typeface="Arabic Typesetting" pitchFamily="66" charset="-78"/>
              <a:cs typeface="Arabic Typesetting" pitchFamily="66" charset="-78"/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1269242" y="2115403"/>
            <a:ext cx="9592028" cy="4626591"/>
          </a:xfrm>
        </p:spPr>
        <p:txBody>
          <a:bodyPr>
            <a:normAutofit/>
          </a:bodyPr>
          <a:lstStyle/>
          <a:p>
            <a:pPr marL="0" indent="0" algn="r" rtl="1">
              <a:buNone/>
            </a:pPr>
            <a:r>
              <a:rPr lang="en-US" sz="3200" b="1" dirty="0" err="1">
                <a:solidFill>
                  <a:srgbClr val="FF000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عص</a:t>
            </a:r>
            <a:r>
              <a:rPr lang="ar-IQ" sz="3200" b="1" dirty="0">
                <a:solidFill>
                  <a:srgbClr val="FF000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ا التحكم </a:t>
            </a:r>
            <a:r>
              <a:rPr lang="ar-IQ" sz="3200" b="1" dirty="0" err="1">
                <a:solidFill>
                  <a:srgbClr val="FF000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JoyStick</a:t>
            </a:r>
            <a:r>
              <a:rPr lang="ar-IQ" sz="3200" b="1" dirty="0">
                <a:solidFill>
                  <a:srgbClr val="FF000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:</a:t>
            </a:r>
          </a:p>
          <a:p>
            <a:pPr algn="r" rtl="1">
              <a:buFont typeface="Arial" panose="020B0604020202020204" pitchFamily="34" charset="0"/>
              <a:buChar char="•"/>
            </a:pPr>
            <a:r>
              <a:rPr lang="ar-IQ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عصا او ماسك يدوي يمكن تحريكه في جميع الاتجاهات للتحكم في الحركة على الشاشة</a:t>
            </a:r>
          </a:p>
          <a:p>
            <a:pPr algn="r" rtl="1">
              <a:buFont typeface="Arial" panose="020B0604020202020204" pitchFamily="34" charset="0"/>
              <a:buChar char="•"/>
            </a:pPr>
            <a:r>
              <a:rPr lang="ar-IQ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و يكون اكثر استخداما في العاب الفيديو.</a:t>
            </a:r>
          </a:p>
          <a:p>
            <a:pPr marL="0" indent="0" algn="r" rtl="1">
              <a:buNone/>
            </a:pPr>
            <a:endParaRPr lang="ar-IQ" sz="3200" u="sng" dirty="0">
              <a:solidFill>
                <a:schemeClr val="bg1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sp>
        <p:nvSpPr>
          <p:cNvPr id="5" name="Content Placeholder 8"/>
          <p:cNvSpPr txBox="1">
            <a:spLocks/>
          </p:cNvSpPr>
          <p:nvPr/>
        </p:nvSpPr>
        <p:spPr>
          <a:xfrm>
            <a:off x="3982519" y="1343135"/>
            <a:ext cx="4080607" cy="67101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 algn="r" rtl="1">
              <a:buNone/>
            </a:pPr>
            <a:r>
              <a:rPr lang="ar-IQ" sz="3200" u="sng" dirty="0">
                <a:solidFill>
                  <a:srgbClr val="00206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- أجهزة الادخال </a:t>
            </a:r>
            <a:r>
              <a:rPr lang="ar-IQ" sz="3200" u="sng" dirty="0" err="1">
                <a:solidFill>
                  <a:srgbClr val="00206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Input</a:t>
            </a:r>
            <a:r>
              <a:rPr lang="ar-IQ" sz="3200" u="sng" dirty="0">
                <a:solidFill>
                  <a:srgbClr val="00206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ar-IQ" sz="3200" u="sng" dirty="0" err="1">
                <a:solidFill>
                  <a:srgbClr val="00206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Devices</a:t>
            </a:r>
            <a:r>
              <a:rPr lang="ar-IQ" sz="3200" u="sng" dirty="0">
                <a:solidFill>
                  <a:srgbClr val="00206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:</a:t>
            </a:r>
          </a:p>
        </p:txBody>
      </p:sp>
    </p:spTree>
    <p:extLst>
      <p:ext uri="{BB962C8B-B14F-4D97-AF65-F5344CB8AC3E}">
        <p14:creationId xmlns:p14="http://schemas.microsoft.com/office/powerpoint/2010/main" val="187847946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144379" y="232626"/>
            <a:ext cx="11756889" cy="1083213"/>
          </a:xfrm>
          <a:prstGeom prst="rect">
            <a:avLst/>
          </a:prstGeom>
          <a:solidFill>
            <a:schemeClr val="bg1">
              <a:lumMod val="50000"/>
              <a:lumOff val="50000"/>
            </a:schemeClr>
          </a:solidFill>
          <a:effectLst/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 rtl="1"/>
            <a:r>
              <a:rPr lang="ar-IQ" b="1" dirty="0" smtClean="0">
                <a:latin typeface="Arabic Typesetting" pitchFamily="66" charset="-78"/>
                <a:cs typeface="Arabic Typesetting" pitchFamily="66" charset="-78"/>
              </a:rPr>
              <a:t>الفصل الثاني : مكونات الحاسوب</a:t>
            </a:r>
            <a:endParaRPr lang="en-GB" b="1" dirty="0">
              <a:latin typeface="Arabic Typesetting" pitchFamily="66" charset="-78"/>
              <a:cs typeface="Arabic Typesetting" pitchFamily="66" charset="-78"/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5868537" y="1926545"/>
            <a:ext cx="5770655" cy="1201002"/>
          </a:xfrm>
        </p:spPr>
        <p:txBody>
          <a:bodyPr>
            <a:normAutofit/>
          </a:bodyPr>
          <a:lstStyle/>
          <a:p>
            <a:pPr marL="0" indent="0" algn="r" rtl="1">
              <a:buNone/>
            </a:pPr>
            <a:r>
              <a:rPr lang="en-US" sz="3200" b="1" dirty="0" err="1">
                <a:solidFill>
                  <a:srgbClr val="FF000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عص</a:t>
            </a:r>
            <a:r>
              <a:rPr lang="ar-IQ" sz="3200" b="1" dirty="0">
                <a:solidFill>
                  <a:srgbClr val="FF000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ا التحكم </a:t>
            </a:r>
            <a:r>
              <a:rPr lang="ar-IQ" sz="3200" b="1" dirty="0" err="1">
                <a:solidFill>
                  <a:srgbClr val="FF000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JoyStick</a:t>
            </a:r>
            <a:r>
              <a:rPr lang="ar-IQ" sz="3200" b="1" dirty="0" smtClean="0">
                <a:solidFill>
                  <a:srgbClr val="FF000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:</a:t>
            </a:r>
            <a:endParaRPr lang="ar-IQ" sz="3200" b="1" dirty="0">
              <a:solidFill>
                <a:srgbClr val="FF0000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sp>
        <p:nvSpPr>
          <p:cNvPr id="5" name="Content Placeholder 8"/>
          <p:cNvSpPr txBox="1">
            <a:spLocks/>
          </p:cNvSpPr>
          <p:nvPr/>
        </p:nvSpPr>
        <p:spPr>
          <a:xfrm>
            <a:off x="3982519" y="1343135"/>
            <a:ext cx="4080607" cy="67101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 algn="r" rtl="1">
              <a:buNone/>
            </a:pPr>
            <a:r>
              <a:rPr lang="ar-IQ" sz="3200" u="sng" dirty="0">
                <a:solidFill>
                  <a:srgbClr val="00206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- أجهزة الادخال </a:t>
            </a:r>
            <a:r>
              <a:rPr lang="ar-IQ" sz="3200" u="sng" dirty="0" err="1">
                <a:solidFill>
                  <a:srgbClr val="00206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Input</a:t>
            </a:r>
            <a:r>
              <a:rPr lang="ar-IQ" sz="3200" u="sng" dirty="0">
                <a:solidFill>
                  <a:srgbClr val="00206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ar-IQ" sz="3200" u="sng" dirty="0" err="1">
                <a:solidFill>
                  <a:srgbClr val="00206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Devices</a:t>
            </a:r>
            <a:r>
              <a:rPr lang="ar-IQ" sz="3200" u="sng" dirty="0">
                <a:solidFill>
                  <a:srgbClr val="00206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:</a:t>
            </a:r>
          </a:p>
        </p:txBody>
      </p:sp>
      <p:pic>
        <p:nvPicPr>
          <p:cNvPr id="6146" name="Picture 2" descr="gaming-joystick-250x250.jpeg (250×209)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4367" y="3724576"/>
            <a:ext cx="3378759" cy="28246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at_atari_2600_joystick.jpg (300×300)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57396" y="3724576"/>
            <a:ext cx="3043871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0" name="Picture 6" descr="game-controller-for-s3-gen-game-wireless.jpg (1000×1000)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8817" y="3724575"/>
            <a:ext cx="3343702" cy="28570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3386380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4" dur="20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2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4" dur="2000"/>
                                        <p:tgtEl>
                                          <p:spTgt spid="6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144379" y="232626"/>
            <a:ext cx="11756889" cy="1083213"/>
          </a:xfrm>
          <a:prstGeom prst="rect">
            <a:avLst/>
          </a:prstGeom>
          <a:solidFill>
            <a:schemeClr val="bg1">
              <a:lumMod val="50000"/>
              <a:lumOff val="50000"/>
            </a:schemeClr>
          </a:solidFill>
          <a:effectLst/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 rtl="1"/>
            <a:r>
              <a:rPr lang="ar-IQ" b="1" dirty="0" smtClean="0">
                <a:latin typeface="Arabic Typesetting" pitchFamily="66" charset="-78"/>
                <a:cs typeface="Arabic Typesetting" pitchFamily="66" charset="-78"/>
              </a:rPr>
              <a:t>الفصل الثاني : مكونات الحاسوب</a:t>
            </a:r>
            <a:endParaRPr lang="en-GB" b="1" dirty="0">
              <a:latin typeface="Arabic Typesetting" pitchFamily="66" charset="-78"/>
              <a:cs typeface="Arabic Typesetting" pitchFamily="66" charset="-78"/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2166425" y="984738"/>
            <a:ext cx="8694845" cy="4656406"/>
          </a:xfrm>
        </p:spPr>
        <p:txBody>
          <a:bodyPr>
            <a:normAutofit/>
          </a:bodyPr>
          <a:lstStyle/>
          <a:p>
            <a:pPr marL="0" indent="0" algn="r" rtl="1">
              <a:buNone/>
            </a:pPr>
            <a:r>
              <a:rPr lang="ar-IQ" sz="3200" u="sng" dirty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1</a:t>
            </a:r>
            <a:r>
              <a:rPr lang="ar-IQ" sz="3200" b="1" u="sng" dirty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- </a:t>
            </a:r>
            <a:r>
              <a:rPr lang="ar-IQ" sz="3200" b="1" u="sng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مقدمة عن مكونات الحاسوب:</a:t>
            </a:r>
            <a:endParaRPr lang="ar-IQ" sz="3200" b="1" u="sng" dirty="0">
              <a:solidFill>
                <a:schemeClr val="bg1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  <a:p>
            <a:pPr marL="0" indent="0" algn="r" rtl="1">
              <a:buNone/>
            </a:pPr>
            <a:r>
              <a:rPr lang="ar-IQ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الحاسوب يتكون من عدة اجزاء تعمل معا و تشمل جزئيين رئيسيين هما </a:t>
            </a:r>
            <a:endParaRPr lang="en-US" sz="3200" dirty="0">
              <a:solidFill>
                <a:schemeClr val="bg1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  <a:p>
            <a:pPr algn="r" rtl="1">
              <a:buFont typeface="Arial" panose="020B0604020202020204" pitchFamily="34" charset="0"/>
              <a:buChar char="•"/>
            </a:pPr>
            <a:r>
              <a:rPr lang="ar-IQ" sz="3200" dirty="0" smtClean="0">
                <a:solidFill>
                  <a:srgbClr val="FF000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الاجزاء المادية </a:t>
            </a:r>
            <a:r>
              <a:rPr lang="en-US" sz="3200" dirty="0" smtClean="0">
                <a:solidFill>
                  <a:srgbClr val="FF000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Hardware</a:t>
            </a:r>
            <a:r>
              <a:rPr lang="ar-IQ" sz="3200" dirty="0" smtClean="0">
                <a:solidFill>
                  <a:srgbClr val="FF000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endParaRPr lang="en-US" sz="3200" dirty="0" smtClean="0">
              <a:solidFill>
                <a:schemeClr val="bg1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  <a:p>
            <a:pPr algn="r" rtl="1">
              <a:buFont typeface="Arial" panose="020B0604020202020204" pitchFamily="34" charset="0"/>
              <a:buChar char="•"/>
            </a:pPr>
            <a:r>
              <a:rPr lang="ar-IQ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ar-IQ" sz="3200" dirty="0" smtClean="0">
                <a:solidFill>
                  <a:srgbClr val="FF000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الاجزاء البرمجية </a:t>
            </a:r>
            <a:r>
              <a:rPr lang="ar-IQ" sz="3200" dirty="0" err="1" smtClean="0">
                <a:solidFill>
                  <a:srgbClr val="FF000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Software</a:t>
            </a:r>
            <a:r>
              <a:rPr lang="ar-IQ" sz="3200" dirty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endParaRPr lang="en-GB" sz="3200" dirty="0">
              <a:solidFill>
                <a:schemeClr val="bg1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9216602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144379" y="232626"/>
            <a:ext cx="11756889" cy="1083213"/>
          </a:xfrm>
          <a:prstGeom prst="rect">
            <a:avLst/>
          </a:prstGeom>
          <a:solidFill>
            <a:schemeClr val="bg1">
              <a:lumMod val="50000"/>
              <a:lumOff val="50000"/>
            </a:schemeClr>
          </a:solidFill>
          <a:effectLst/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 rtl="1"/>
            <a:r>
              <a:rPr lang="ar-IQ" b="1" dirty="0" smtClean="0">
                <a:latin typeface="Arabic Typesetting" pitchFamily="66" charset="-78"/>
                <a:cs typeface="Arabic Typesetting" pitchFamily="66" charset="-78"/>
              </a:rPr>
              <a:t>الفصل الثاني : مكونات الحاسوب</a:t>
            </a:r>
            <a:endParaRPr lang="en-GB" b="1" dirty="0">
              <a:latin typeface="Arabic Typesetting" pitchFamily="66" charset="-78"/>
              <a:cs typeface="Arabic Typesetting" pitchFamily="66" charset="-78"/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1269242" y="2115403"/>
            <a:ext cx="9592028" cy="4626591"/>
          </a:xfrm>
        </p:spPr>
        <p:txBody>
          <a:bodyPr>
            <a:normAutofit/>
          </a:bodyPr>
          <a:lstStyle/>
          <a:p>
            <a:pPr marL="0" indent="0" algn="r" rtl="1">
              <a:buNone/>
            </a:pPr>
            <a:r>
              <a:rPr lang="ar-IQ" sz="3200" b="1" dirty="0" err="1">
                <a:solidFill>
                  <a:srgbClr val="FF000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المايكروفون</a:t>
            </a:r>
            <a:r>
              <a:rPr lang="ar-IQ" sz="3200" b="1" dirty="0">
                <a:solidFill>
                  <a:srgbClr val="FF000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ar-IQ" sz="3200" b="1" dirty="0" err="1">
                <a:solidFill>
                  <a:srgbClr val="FF000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Microphone</a:t>
            </a:r>
            <a:r>
              <a:rPr lang="ar-IQ" sz="3200" b="1" dirty="0">
                <a:solidFill>
                  <a:srgbClr val="FF000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:</a:t>
            </a:r>
          </a:p>
          <a:p>
            <a:pPr marL="0" indent="0" algn="r" rtl="1">
              <a:buNone/>
            </a:pPr>
            <a:r>
              <a:rPr lang="ar-IQ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يستخدم </a:t>
            </a:r>
            <a:r>
              <a:rPr lang="ar-IQ" sz="3200" dirty="0" err="1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لادخال</a:t>
            </a:r>
            <a:r>
              <a:rPr lang="ar-IQ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الاصوات الى الحاسبة لغرض تسجيلها او معالجتها.</a:t>
            </a:r>
          </a:p>
          <a:p>
            <a:pPr marL="0" indent="0" algn="r" rtl="1">
              <a:buNone/>
            </a:pPr>
            <a:endParaRPr lang="ar-IQ" sz="3200" u="sng" dirty="0">
              <a:solidFill>
                <a:schemeClr val="bg1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sp>
        <p:nvSpPr>
          <p:cNvPr id="5" name="Content Placeholder 8"/>
          <p:cNvSpPr txBox="1">
            <a:spLocks/>
          </p:cNvSpPr>
          <p:nvPr/>
        </p:nvSpPr>
        <p:spPr>
          <a:xfrm>
            <a:off x="3982519" y="1343135"/>
            <a:ext cx="4080607" cy="67101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 algn="r" rtl="1">
              <a:buNone/>
            </a:pPr>
            <a:r>
              <a:rPr lang="ar-IQ" sz="3200" u="sng" dirty="0">
                <a:solidFill>
                  <a:srgbClr val="00206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- أجهزة الادخال </a:t>
            </a:r>
            <a:r>
              <a:rPr lang="ar-IQ" sz="3200" u="sng" dirty="0" err="1">
                <a:solidFill>
                  <a:srgbClr val="00206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Input</a:t>
            </a:r>
            <a:r>
              <a:rPr lang="ar-IQ" sz="3200" u="sng" dirty="0">
                <a:solidFill>
                  <a:srgbClr val="00206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ar-IQ" sz="3200" u="sng" dirty="0" err="1">
                <a:solidFill>
                  <a:srgbClr val="00206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Devices</a:t>
            </a:r>
            <a:r>
              <a:rPr lang="ar-IQ" sz="3200" u="sng" dirty="0">
                <a:solidFill>
                  <a:srgbClr val="00206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:</a:t>
            </a:r>
          </a:p>
        </p:txBody>
      </p:sp>
    </p:spTree>
    <p:extLst>
      <p:ext uri="{BB962C8B-B14F-4D97-AF65-F5344CB8AC3E}">
        <p14:creationId xmlns:p14="http://schemas.microsoft.com/office/powerpoint/2010/main" val="41017649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144379" y="232626"/>
            <a:ext cx="11756889" cy="1083213"/>
          </a:xfrm>
          <a:prstGeom prst="rect">
            <a:avLst/>
          </a:prstGeom>
          <a:solidFill>
            <a:schemeClr val="bg1">
              <a:lumMod val="50000"/>
              <a:lumOff val="50000"/>
            </a:schemeClr>
          </a:solidFill>
          <a:effectLst/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 rtl="1"/>
            <a:r>
              <a:rPr lang="ar-IQ" b="1" dirty="0" smtClean="0">
                <a:latin typeface="Arabic Typesetting" pitchFamily="66" charset="-78"/>
                <a:cs typeface="Arabic Typesetting" pitchFamily="66" charset="-78"/>
              </a:rPr>
              <a:t>الفصل الثاني : مكونات الحاسوب</a:t>
            </a:r>
            <a:endParaRPr lang="en-GB" b="1" dirty="0">
              <a:latin typeface="Arabic Typesetting" pitchFamily="66" charset="-78"/>
              <a:cs typeface="Arabic Typesetting" pitchFamily="66" charset="-78"/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3452884" y="1678642"/>
            <a:ext cx="8147713" cy="1064525"/>
          </a:xfrm>
        </p:spPr>
        <p:txBody>
          <a:bodyPr>
            <a:normAutofit/>
          </a:bodyPr>
          <a:lstStyle/>
          <a:p>
            <a:pPr marL="0" indent="0" algn="r" rtl="1">
              <a:buNone/>
            </a:pPr>
            <a:r>
              <a:rPr lang="ar-IQ" sz="3200" b="1" dirty="0" err="1">
                <a:solidFill>
                  <a:srgbClr val="FF000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المايكروفون</a:t>
            </a:r>
            <a:r>
              <a:rPr lang="ar-IQ" sz="3200" b="1" dirty="0">
                <a:solidFill>
                  <a:srgbClr val="FF000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ar-IQ" sz="3200" b="1" dirty="0" err="1">
                <a:solidFill>
                  <a:srgbClr val="FF000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Microphone</a:t>
            </a:r>
            <a:r>
              <a:rPr lang="ar-IQ" sz="3200" b="1" dirty="0" smtClean="0">
                <a:solidFill>
                  <a:srgbClr val="FF000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:</a:t>
            </a:r>
            <a:endParaRPr lang="ar-IQ" sz="3200" b="1" dirty="0">
              <a:solidFill>
                <a:srgbClr val="FF0000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sp>
        <p:nvSpPr>
          <p:cNvPr id="5" name="Content Placeholder 8"/>
          <p:cNvSpPr txBox="1">
            <a:spLocks/>
          </p:cNvSpPr>
          <p:nvPr/>
        </p:nvSpPr>
        <p:spPr>
          <a:xfrm>
            <a:off x="3982519" y="1343135"/>
            <a:ext cx="4080607" cy="67101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 algn="r" rtl="1">
              <a:buNone/>
            </a:pPr>
            <a:r>
              <a:rPr lang="ar-IQ" sz="3200" u="sng" dirty="0">
                <a:solidFill>
                  <a:srgbClr val="00206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- أجهزة الادخال </a:t>
            </a:r>
            <a:r>
              <a:rPr lang="ar-IQ" sz="3200" u="sng" dirty="0" err="1">
                <a:solidFill>
                  <a:srgbClr val="00206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Input</a:t>
            </a:r>
            <a:r>
              <a:rPr lang="ar-IQ" sz="3200" u="sng" dirty="0">
                <a:solidFill>
                  <a:srgbClr val="00206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ar-IQ" sz="3200" u="sng" dirty="0" err="1">
                <a:solidFill>
                  <a:srgbClr val="00206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Devices</a:t>
            </a:r>
            <a:r>
              <a:rPr lang="ar-IQ" sz="3200" u="sng" dirty="0">
                <a:solidFill>
                  <a:srgbClr val="00206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:</a:t>
            </a:r>
          </a:p>
        </p:txBody>
      </p:sp>
      <p:pic>
        <p:nvPicPr>
          <p:cNvPr id="7170" name="Picture 2" descr="31Ut0tDWnNL._SL500_AC_SS350_.jpg (350×350)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49903" y="3176516"/>
            <a:ext cx="3333750" cy="3333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61OsFfPuZFL._SX466_.jpg (466×466)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88657" y="3176516"/>
            <a:ext cx="3833646" cy="32762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4" name="Picture 6" descr="BM-700-Computer-font-b-Microphone-b-font-Condenser-Professional-3-5mm-Studio-Wired-font-b.jpg (1000×1000)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379" y="3176516"/>
            <a:ext cx="3872733" cy="3333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2182862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71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144379" y="232626"/>
            <a:ext cx="11756889" cy="1083213"/>
          </a:xfrm>
          <a:prstGeom prst="rect">
            <a:avLst/>
          </a:prstGeom>
          <a:solidFill>
            <a:schemeClr val="bg1">
              <a:lumMod val="50000"/>
              <a:lumOff val="50000"/>
            </a:schemeClr>
          </a:solidFill>
          <a:effectLst/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 rtl="1"/>
            <a:r>
              <a:rPr lang="ar-IQ" b="1" dirty="0" smtClean="0">
                <a:latin typeface="Arabic Typesetting" pitchFamily="66" charset="-78"/>
                <a:cs typeface="Arabic Typesetting" pitchFamily="66" charset="-78"/>
              </a:rPr>
              <a:t>الفصل الثاني : مكونات الحاسوب</a:t>
            </a:r>
            <a:endParaRPr lang="en-GB" b="1" dirty="0">
              <a:latin typeface="Arabic Typesetting" pitchFamily="66" charset="-78"/>
              <a:cs typeface="Arabic Typesetting" pitchFamily="66" charset="-78"/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1269242" y="2115403"/>
            <a:ext cx="9592028" cy="4626591"/>
          </a:xfrm>
        </p:spPr>
        <p:txBody>
          <a:bodyPr>
            <a:normAutofit/>
          </a:bodyPr>
          <a:lstStyle/>
          <a:p>
            <a:pPr marL="0" indent="0" algn="r" rtl="1">
              <a:buNone/>
            </a:pPr>
            <a:r>
              <a:rPr lang="ar-IQ" sz="3200" b="1" dirty="0">
                <a:solidFill>
                  <a:srgbClr val="FF000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قارئ العلامات البصرية (</a:t>
            </a:r>
            <a:r>
              <a:rPr lang="ar-IQ" sz="3200" b="1" dirty="0" err="1">
                <a:solidFill>
                  <a:srgbClr val="FF000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Optical</a:t>
            </a:r>
            <a:r>
              <a:rPr lang="ar-IQ" sz="3200" b="1" dirty="0">
                <a:solidFill>
                  <a:srgbClr val="FF000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ar-IQ" sz="3200" b="1" dirty="0" err="1">
                <a:solidFill>
                  <a:srgbClr val="FF000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Mark</a:t>
            </a:r>
            <a:r>
              <a:rPr lang="ar-IQ" sz="3200" b="1" dirty="0">
                <a:solidFill>
                  <a:srgbClr val="FF000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ar-IQ" sz="3200" b="1" dirty="0" err="1" smtClean="0">
                <a:solidFill>
                  <a:srgbClr val="FF000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Reader</a:t>
            </a:r>
            <a:r>
              <a:rPr lang="ar-IQ" sz="3200" b="1" dirty="0" smtClean="0">
                <a:solidFill>
                  <a:srgbClr val="FF000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-OMR) </a:t>
            </a:r>
            <a:endParaRPr lang="en-US" sz="3200" b="1" dirty="0" smtClean="0">
              <a:solidFill>
                <a:srgbClr val="FF0000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  <a:p>
            <a:pPr algn="r" rtl="1">
              <a:buFontTx/>
              <a:buChar char="-"/>
            </a:pPr>
            <a:r>
              <a:rPr lang="ar-IQ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يستخدم لغرض الادخال السريع لبيانات محددة مثل هوية تعريفية لأشخاص و بصماتهم.</a:t>
            </a:r>
          </a:p>
          <a:p>
            <a:pPr marL="0" indent="0" algn="r" rtl="1">
              <a:buNone/>
            </a:pPr>
            <a:endParaRPr lang="ar-IQ" sz="3200" u="sng" dirty="0">
              <a:solidFill>
                <a:schemeClr val="bg1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sp>
        <p:nvSpPr>
          <p:cNvPr id="5" name="Content Placeholder 8"/>
          <p:cNvSpPr txBox="1">
            <a:spLocks/>
          </p:cNvSpPr>
          <p:nvPr/>
        </p:nvSpPr>
        <p:spPr>
          <a:xfrm>
            <a:off x="3982519" y="1343135"/>
            <a:ext cx="4080607" cy="67101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 algn="r" rtl="1">
              <a:buNone/>
            </a:pPr>
            <a:r>
              <a:rPr lang="ar-IQ" sz="3200" u="sng" dirty="0">
                <a:solidFill>
                  <a:srgbClr val="00206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- أجهزة الادخال </a:t>
            </a:r>
            <a:r>
              <a:rPr lang="ar-IQ" sz="3200" u="sng" dirty="0" err="1">
                <a:solidFill>
                  <a:srgbClr val="00206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Input</a:t>
            </a:r>
            <a:r>
              <a:rPr lang="ar-IQ" sz="3200" u="sng" dirty="0">
                <a:solidFill>
                  <a:srgbClr val="00206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ar-IQ" sz="3200" u="sng" dirty="0" err="1">
                <a:solidFill>
                  <a:srgbClr val="00206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Devices</a:t>
            </a:r>
            <a:r>
              <a:rPr lang="ar-IQ" sz="3200" u="sng" dirty="0">
                <a:solidFill>
                  <a:srgbClr val="00206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:</a:t>
            </a:r>
          </a:p>
        </p:txBody>
      </p:sp>
    </p:spTree>
    <p:extLst>
      <p:ext uri="{BB962C8B-B14F-4D97-AF65-F5344CB8AC3E}">
        <p14:creationId xmlns:p14="http://schemas.microsoft.com/office/powerpoint/2010/main" val="1558710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144379" y="232626"/>
            <a:ext cx="11756889" cy="1083213"/>
          </a:xfrm>
          <a:prstGeom prst="rect">
            <a:avLst/>
          </a:prstGeom>
          <a:solidFill>
            <a:schemeClr val="bg1">
              <a:lumMod val="50000"/>
              <a:lumOff val="50000"/>
            </a:schemeClr>
          </a:solidFill>
          <a:effectLst/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 rtl="1"/>
            <a:r>
              <a:rPr lang="ar-IQ" b="1" dirty="0" smtClean="0">
                <a:latin typeface="Arabic Typesetting" pitchFamily="66" charset="-78"/>
                <a:cs typeface="Arabic Typesetting" pitchFamily="66" charset="-78"/>
              </a:rPr>
              <a:t>الفصل الثاني : مكونات الحاسوب</a:t>
            </a:r>
            <a:endParaRPr lang="en-GB" b="1" dirty="0">
              <a:latin typeface="Arabic Typesetting" pitchFamily="66" charset="-78"/>
              <a:cs typeface="Arabic Typesetting" pitchFamily="66" charset="-78"/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5313249" y="2251848"/>
            <a:ext cx="6878751" cy="1296537"/>
          </a:xfrm>
        </p:spPr>
        <p:txBody>
          <a:bodyPr>
            <a:normAutofit/>
          </a:bodyPr>
          <a:lstStyle/>
          <a:p>
            <a:pPr marL="0" indent="0" algn="r" rtl="1">
              <a:buNone/>
            </a:pPr>
            <a:r>
              <a:rPr lang="ar-IQ" sz="3200" b="1" dirty="0">
                <a:solidFill>
                  <a:srgbClr val="FF000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قارئ العلامات البصرية (</a:t>
            </a:r>
            <a:r>
              <a:rPr lang="ar-IQ" sz="3200" b="1" dirty="0" err="1">
                <a:solidFill>
                  <a:srgbClr val="FF000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Optical</a:t>
            </a:r>
            <a:r>
              <a:rPr lang="ar-IQ" sz="3200" b="1" dirty="0">
                <a:solidFill>
                  <a:srgbClr val="FF000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ar-IQ" sz="3200" b="1" dirty="0" err="1">
                <a:solidFill>
                  <a:srgbClr val="FF000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Mark</a:t>
            </a:r>
            <a:r>
              <a:rPr lang="ar-IQ" sz="3200" b="1" dirty="0">
                <a:solidFill>
                  <a:srgbClr val="FF000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ar-IQ" sz="3200" b="1" dirty="0" err="1" smtClean="0">
                <a:solidFill>
                  <a:srgbClr val="FF000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Reader</a:t>
            </a:r>
            <a:r>
              <a:rPr lang="ar-IQ" sz="3200" b="1" dirty="0" smtClean="0">
                <a:solidFill>
                  <a:srgbClr val="FF000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-OMR) </a:t>
            </a:r>
            <a:endParaRPr lang="en-US" sz="3200" b="1" dirty="0" smtClean="0">
              <a:solidFill>
                <a:srgbClr val="FF0000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  <a:p>
            <a:pPr marL="0" indent="0" algn="r" rtl="1">
              <a:buNone/>
            </a:pPr>
            <a:endParaRPr lang="ar-IQ" sz="3200" u="sng" dirty="0">
              <a:solidFill>
                <a:schemeClr val="bg1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sp>
        <p:nvSpPr>
          <p:cNvPr id="5" name="Content Placeholder 8"/>
          <p:cNvSpPr txBox="1">
            <a:spLocks/>
          </p:cNvSpPr>
          <p:nvPr/>
        </p:nvSpPr>
        <p:spPr>
          <a:xfrm>
            <a:off x="3982519" y="1343135"/>
            <a:ext cx="4080607" cy="67101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 algn="r" rtl="1">
              <a:buNone/>
            </a:pPr>
            <a:r>
              <a:rPr lang="ar-IQ" sz="3200" u="sng" dirty="0">
                <a:solidFill>
                  <a:srgbClr val="00206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- أجهزة الادخال </a:t>
            </a:r>
            <a:r>
              <a:rPr lang="ar-IQ" sz="3200" u="sng" dirty="0" err="1">
                <a:solidFill>
                  <a:srgbClr val="00206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Input</a:t>
            </a:r>
            <a:r>
              <a:rPr lang="ar-IQ" sz="3200" u="sng" dirty="0">
                <a:solidFill>
                  <a:srgbClr val="00206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ar-IQ" sz="3200" u="sng" dirty="0" err="1">
                <a:solidFill>
                  <a:srgbClr val="00206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Devices</a:t>
            </a:r>
            <a:r>
              <a:rPr lang="ar-IQ" sz="3200" u="sng" dirty="0">
                <a:solidFill>
                  <a:srgbClr val="00206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:</a:t>
            </a:r>
          </a:p>
        </p:txBody>
      </p:sp>
      <p:sp>
        <p:nvSpPr>
          <p:cNvPr id="2" name="AutoShape 2" descr="https://userscontent2.emaze.com/images/d749799b-1f46-46a9-bdeb-3e9081eb44cd/f8b9e449-f93a-4ee7-af6f-1d9ae7642648.png (343×160)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" name="AutoShape 4" descr="https://userscontent2.emaze.com/images/d749799b-1f46-46a9-bdeb-3e9081eb44cd/f8b9e449-f93a-4ee7-af6f-1d9ae7642648.png (343×160)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8198" name="Picture 6" descr="optical_mark_reader.jpg (320×304)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38030" y="3336237"/>
            <a:ext cx="3353700" cy="31860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00" name="Picture 8" descr="rsz_81583ac97fcc42dda7261d392d782f5f.jpg (400×400)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8782" y="3336237"/>
            <a:ext cx="3478542" cy="31860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354217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1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2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2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2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144379" y="232626"/>
            <a:ext cx="11756889" cy="1083213"/>
          </a:xfrm>
          <a:prstGeom prst="rect">
            <a:avLst/>
          </a:prstGeom>
          <a:solidFill>
            <a:schemeClr val="bg1">
              <a:lumMod val="50000"/>
              <a:lumOff val="50000"/>
            </a:schemeClr>
          </a:solidFill>
          <a:effectLst/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 rtl="1"/>
            <a:r>
              <a:rPr lang="ar-IQ" b="1" dirty="0" smtClean="0">
                <a:latin typeface="Arabic Typesetting" pitchFamily="66" charset="-78"/>
                <a:cs typeface="Arabic Typesetting" pitchFamily="66" charset="-78"/>
              </a:rPr>
              <a:t>الفصل الثاني : مكونات الحاسوب</a:t>
            </a:r>
            <a:endParaRPr lang="en-GB" b="1" dirty="0">
              <a:latin typeface="Arabic Typesetting" pitchFamily="66" charset="-78"/>
              <a:cs typeface="Arabic Typesetting" pitchFamily="66" charset="-78"/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1269242" y="2115403"/>
            <a:ext cx="9592028" cy="4626591"/>
          </a:xfrm>
        </p:spPr>
        <p:txBody>
          <a:bodyPr>
            <a:normAutofit/>
          </a:bodyPr>
          <a:lstStyle/>
          <a:p>
            <a:pPr marL="0" indent="0" algn="r" rtl="1">
              <a:buNone/>
            </a:pPr>
            <a:r>
              <a:rPr lang="ar-IQ" sz="3200" b="1" dirty="0" smtClean="0">
                <a:solidFill>
                  <a:srgbClr val="FF000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قارئ </a:t>
            </a:r>
            <a:r>
              <a:rPr lang="ar-IQ" sz="3200" b="1" dirty="0">
                <a:solidFill>
                  <a:srgbClr val="FF000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القطع المشفر (</a:t>
            </a:r>
            <a:r>
              <a:rPr lang="ar-IQ" sz="3200" b="1" dirty="0" err="1">
                <a:solidFill>
                  <a:srgbClr val="FF000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BarCode</a:t>
            </a:r>
            <a:r>
              <a:rPr lang="ar-IQ" sz="3200" b="1" dirty="0">
                <a:solidFill>
                  <a:srgbClr val="FF000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ar-IQ" sz="3200" b="1" dirty="0" err="1">
                <a:solidFill>
                  <a:srgbClr val="FF000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Reader</a:t>
            </a:r>
            <a:r>
              <a:rPr lang="ar-IQ" sz="3200" b="1" dirty="0">
                <a:solidFill>
                  <a:srgbClr val="FF000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):</a:t>
            </a:r>
          </a:p>
          <a:p>
            <a:pPr algn="r" rtl="1">
              <a:buFontTx/>
              <a:buChar char="-"/>
            </a:pPr>
            <a:r>
              <a:rPr lang="ar-IQ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يستخدم </a:t>
            </a:r>
            <a:r>
              <a:rPr lang="ar-IQ" sz="3200" dirty="0" err="1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لادخال</a:t>
            </a:r>
            <a:r>
              <a:rPr lang="ar-IQ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و قراءة معلومات عن المنتجات في الاسواق و المخازن.</a:t>
            </a:r>
          </a:p>
          <a:p>
            <a:pPr marL="0" indent="0" algn="r" rtl="1">
              <a:buNone/>
            </a:pPr>
            <a:endParaRPr lang="ar-IQ" sz="3200" u="sng" dirty="0">
              <a:solidFill>
                <a:schemeClr val="bg1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sp>
        <p:nvSpPr>
          <p:cNvPr id="5" name="Content Placeholder 8"/>
          <p:cNvSpPr txBox="1">
            <a:spLocks/>
          </p:cNvSpPr>
          <p:nvPr/>
        </p:nvSpPr>
        <p:spPr>
          <a:xfrm>
            <a:off x="3982519" y="1343135"/>
            <a:ext cx="4080607" cy="67101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 algn="r" rtl="1">
              <a:buNone/>
            </a:pPr>
            <a:r>
              <a:rPr lang="ar-IQ" sz="3200" u="sng" dirty="0">
                <a:solidFill>
                  <a:srgbClr val="00206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- أجهزة الادخال </a:t>
            </a:r>
            <a:r>
              <a:rPr lang="ar-IQ" sz="3200" u="sng" dirty="0" err="1">
                <a:solidFill>
                  <a:srgbClr val="00206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Input</a:t>
            </a:r>
            <a:r>
              <a:rPr lang="ar-IQ" sz="3200" u="sng" dirty="0">
                <a:solidFill>
                  <a:srgbClr val="00206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ar-IQ" sz="3200" u="sng" dirty="0" err="1">
                <a:solidFill>
                  <a:srgbClr val="00206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Devices</a:t>
            </a:r>
            <a:r>
              <a:rPr lang="ar-IQ" sz="3200" u="sng" dirty="0">
                <a:solidFill>
                  <a:srgbClr val="00206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:</a:t>
            </a:r>
          </a:p>
        </p:txBody>
      </p:sp>
    </p:spTree>
    <p:extLst>
      <p:ext uri="{BB962C8B-B14F-4D97-AF65-F5344CB8AC3E}">
        <p14:creationId xmlns:p14="http://schemas.microsoft.com/office/powerpoint/2010/main" val="35822568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144379" y="232626"/>
            <a:ext cx="11756889" cy="1083213"/>
          </a:xfrm>
          <a:prstGeom prst="rect">
            <a:avLst/>
          </a:prstGeom>
          <a:solidFill>
            <a:schemeClr val="bg1">
              <a:lumMod val="50000"/>
              <a:lumOff val="50000"/>
            </a:schemeClr>
          </a:solidFill>
          <a:effectLst/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 rtl="1"/>
            <a:r>
              <a:rPr lang="ar-IQ" b="1" dirty="0" smtClean="0">
                <a:latin typeface="Arabic Typesetting" pitchFamily="66" charset="-78"/>
                <a:cs typeface="Arabic Typesetting" pitchFamily="66" charset="-78"/>
              </a:rPr>
              <a:t>الفصل الثاني : مكونات الحاسوب</a:t>
            </a:r>
            <a:endParaRPr lang="en-GB" b="1" dirty="0">
              <a:latin typeface="Arabic Typesetting" pitchFamily="66" charset="-78"/>
              <a:cs typeface="Arabic Typesetting" pitchFamily="66" charset="-78"/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6022823" y="2123332"/>
            <a:ext cx="5797951" cy="1214651"/>
          </a:xfrm>
        </p:spPr>
        <p:txBody>
          <a:bodyPr>
            <a:normAutofit/>
          </a:bodyPr>
          <a:lstStyle/>
          <a:p>
            <a:pPr marL="0" indent="0" algn="r" rtl="1">
              <a:buNone/>
            </a:pPr>
            <a:r>
              <a:rPr lang="ar-IQ" sz="3200" b="1" dirty="0" smtClean="0">
                <a:solidFill>
                  <a:srgbClr val="FF000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قارئ </a:t>
            </a:r>
            <a:r>
              <a:rPr lang="ar-IQ" sz="3200" b="1" dirty="0">
                <a:solidFill>
                  <a:srgbClr val="FF000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القطع المشفر (</a:t>
            </a:r>
            <a:r>
              <a:rPr lang="ar-IQ" sz="3200" b="1" dirty="0" err="1">
                <a:solidFill>
                  <a:srgbClr val="FF000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BarCode</a:t>
            </a:r>
            <a:r>
              <a:rPr lang="ar-IQ" sz="3200" b="1" dirty="0">
                <a:solidFill>
                  <a:srgbClr val="FF000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ar-IQ" sz="3200" b="1" dirty="0" err="1">
                <a:solidFill>
                  <a:srgbClr val="FF000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Reader</a:t>
            </a:r>
            <a:r>
              <a:rPr lang="ar-IQ" sz="3200" b="1" dirty="0" smtClean="0">
                <a:solidFill>
                  <a:srgbClr val="FF000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):</a:t>
            </a:r>
            <a:endParaRPr lang="ar-IQ" sz="3200" b="1" dirty="0">
              <a:solidFill>
                <a:srgbClr val="FF0000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sp>
        <p:nvSpPr>
          <p:cNvPr id="5" name="Content Placeholder 8"/>
          <p:cNvSpPr txBox="1">
            <a:spLocks/>
          </p:cNvSpPr>
          <p:nvPr/>
        </p:nvSpPr>
        <p:spPr>
          <a:xfrm>
            <a:off x="3982519" y="1343135"/>
            <a:ext cx="4080607" cy="67101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 algn="r" rtl="1">
              <a:buNone/>
            </a:pPr>
            <a:r>
              <a:rPr lang="ar-IQ" sz="3200" u="sng" dirty="0">
                <a:solidFill>
                  <a:srgbClr val="00206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- أجهزة الادخال </a:t>
            </a:r>
            <a:r>
              <a:rPr lang="ar-IQ" sz="3200" u="sng" dirty="0" err="1">
                <a:solidFill>
                  <a:srgbClr val="00206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Input</a:t>
            </a:r>
            <a:r>
              <a:rPr lang="ar-IQ" sz="3200" u="sng" dirty="0">
                <a:solidFill>
                  <a:srgbClr val="00206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ar-IQ" sz="3200" u="sng" dirty="0" err="1">
                <a:solidFill>
                  <a:srgbClr val="00206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Devices</a:t>
            </a:r>
            <a:r>
              <a:rPr lang="ar-IQ" sz="3200" u="sng" dirty="0">
                <a:solidFill>
                  <a:srgbClr val="00206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:</a:t>
            </a:r>
          </a:p>
        </p:txBody>
      </p:sp>
      <p:pic>
        <p:nvPicPr>
          <p:cNvPr id="9218" name="Picture 2" descr="2D-Barcode-Scanner-with-Pistol-Grip-Bar.jpg_350x350.jpg (350×350)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67061" y="3203812"/>
            <a:ext cx="3333750" cy="3333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0" name="Picture 4" descr="s-l500.jpg (500×500)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14412" y="3203812"/>
            <a:ext cx="3635184" cy="3333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2" name="Picture 6" descr="vs-barcode-reader.jpg (543×298)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394" y="3268710"/>
            <a:ext cx="3809125" cy="32688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203734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92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528274" y="1234440"/>
            <a:ext cx="8534400" cy="3615267"/>
          </a:xfrm>
        </p:spPr>
        <p:txBody>
          <a:bodyPr>
            <a:normAutofit/>
          </a:bodyPr>
          <a:lstStyle/>
          <a:p>
            <a:pPr marL="0" indent="0" algn="ctr" rtl="1">
              <a:buNone/>
            </a:pPr>
            <a:r>
              <a:rPr lang="en-US" sz="3200" cap="all" dirty="0" err="1" smtClean="0">
                <a:ln w="3175" cmpd="sng">
                  <a:noFill/>
                </a:ln>
                <a:solidFill>
                  <a:schemeClr val="tx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نهاية</a:t>
            </a:r>
            <a:r>
              <a:rPr lang="en-US" sz="3200" cap="all" dirty="0" smtClean="0">
                <a:ln w="3175" cmpd="sng">
                  <a:noFill/>
                </a:ln>
                <a:solidFill>
                  <a:schemeClr val="tx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en-US" sz="3200" cap="all" dirty="0" err="1" smtClean="0">
                <a:ln w="3175" cmpd="sng">
                  <a:noFill/>
                </a:ln>
                <a:solidFill>
                  <a:schemeClr val="tx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المحاضرة</a:t>
            </a:r>
            <a:r>
              <a:rPr lang="en-US" sz="3200" cap="all" dirty="0" smtClean="0">
                <a:ln w="3175" cmpd="sng">
                  <a:noFill/>
                </a:ln>
                <a:solidFill>
                  <a:schemeClr val="tx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en-US" sz="3200" cap="all" dirty="0" err="1" smtClean="0">
                <a:ln w="3175" cmpd="sng">
                  <a:noFill/>
                </a:ln>
                <a:solidFill>
                  <a:schemeClr val="tx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الثانية</a:t>
            </a:r>
            <a:endParaRPr lang="en-GB" sz="3200" cap="all" dirty="0">
              <a:ln w="3175" cmpd="sng">
                <a:noFill/>
              </a:ln>
              <a:solidFill>
                <a:schemeClr val="tx1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9661775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144379" y="232626"/>
            <a:ext cx="11756889" cy="1083213"/>
          </a:xfrm>
          <a:prstGeom prst="rect">
            <a:avLst/>
          </a:prstGeom>
          <a:solidFill>
            <a:schemeClr val="bg1">
              <a:lumMod val="50000"/>
              <a:lumOff val="50000"/>
            </a:schemeClr>
          </a:solidFill>
          <a:effectLst/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 rtl="1"/>
            <a:r>
              <a:rPr lang="ar-IQ" b="1" dirty="0" smtClean="0">
                <a:latin typeface="Arabic Typesetting" pitchFamily="66" charset="-78"/>
                <a:cs typeface="Arabic Typesetting" pitchFamily="66" charset="-78"/>
              </a:rPr>
              <a:t>الفصل الثاني : مكونات الحاسوب</a:t>
            </a:r>
            <a:endParaRPr lang="en-GB" b="1" dirty="0">
              <a:latin typeface="Arabic Typesetting" pitchFamily="66" charset="-78"/>
              <a:cs typeface="Arabic Typesetting" pitchFamily="66" charset="-78"/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1269242" y="2374710"/>
            <a:ext cx="9592028" cy="4367284"/>
          </a:xfrm>
        </p:spPr>
        <p:txBody>
          <a:bodyPr>
            <a:normAutofit/>
          </a:bodyPr>
          <a:lstStyle/>
          <a:p>
            <a:pPr marL="0" indent="0" algn="r" rtl="1">
              <a:buNone/>
            </a:pPr>
            <a:r>
              <a:rPr lang="ar-IQ" sz="3200" b="1" dirty="0">
                <a:solidFill>
                  <a:srgbClr val="FF000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لوحة المفاتيح </a:t>
            </a:r>
            <a:r>
              <a:rPr lang="ar-IQ" sz="3200" b="1" dirty="0" err="1">
                <a:solidFill>
                  <a:srgbClr val="FF000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KeyBoard</a:t>
            </a:r>
            <a:r>
              <a:rPr lang="ar-IQ" sz="3200" b="1" dirty="0">
                <a:solidFill>
                  <a:srgbClr val="FF000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:</a:t>
            </a:r>
          </a:p>
          <a:p>
            <a:pPr algn="r" rtl="1">
              <a:buFont typeface="Arial" panose="020B0604020202020204" pitchFamily="34" charset="0"/>
              <a:buChar char="•"/>
            </a:pPr>
            <a:r>
              <a:rPr lang="ar-IQ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تعتبر احد اهم وسائل ادخال البيانات </a:t>
            </a:r>
            <a:r>
              <a:rPr lang="ar-IQ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للحاسوب</a:t>
            </a:r>
            <a:endParaRPr lang="en-US" sz="3200" dirty="0" smtClean="0">
              <a:solidFill>
                <a:schemeClr val="bg1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  <a:p>
            <a:pPr algn="r" rtl="1">
              <a:buFont typeface="Arial" panose="020B0604020202020204" pitchFamily="34" charset="0"/>
              <a:buChar char="•"/>
            </a:pPr>
            <a:r>
              <a:rPr lang="ar-IQ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حيث </a:t>
            </a:r>
            <a:r>
              <a:rPr lang="ar-IQ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تستخدم في ادخال البيانات الحرفية و الرقمية و تنفيذ الاوامر.</a:t>
            </a:r>
          </a:p>
          <a:p>
            <a:pPr marL="0" indent="0" algn="r" rtl="1">
              <a:buNone/>
            </a:pPr>
            <a:endParaRPr lang="ar-IQ" sz="3200" u="sng" dirty="0" smtClean="0">
              <a:solidFill>
                <a:schemeClr val="bg1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  <a:p>
            <a:pPr marL="0" indent="0" algn="r" rtl="1">
              <a:buNone/>
            </a:pPr>
            <a:endParaRPr lang="ar-IQ" sz="3200" u="sng" dirty="0">
              <a:solidFill>
                <a:schemeClr val="bg1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sp>
        <p:nvSpPr>
          <p:cNvPr id="5" name="Content Placeholder 8"/>
          <p:cNvSpPr txBox="1">
            <a:spLocks/>
          </p:cNvSpPr>
          <p:nvPr/>
        </p:nvSpPr>
        <p:spPr>
          <a:xfrm>
            <a:off x="3982519" y="1315839"/>
            <a:ext cx="4080607" cy="67101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 algn="r" rtl="1">
              <a:buNone/>
            </a:pPr>
            <a:r>
              <a:rPr lang="ar-IQ" sz="3200" u="sng" dirty="0">
                <a:solidFill>
                  <a:srgbClr val="00206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- أجهزة الادخال </a:t>
            </a:r>
            <a:r>
              <a:rPr lang="ar-IQ" sz="3200" u="sng" dirty="0" err="1" smtClean="0">
                <a:solidFill>
                  <a:srgbClr val="00206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Input</a:t>
            </a:r>
            <a:r>
              <a:rPr lang="ar-IQ" sz="3200" u="sng" dirty="0" smtClean="0">
                <a:solidFill>
                  <a:srgbClr val="00206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ar-IQ" sz="3200" u="sng" dirty="0">
                <a:solidFill>
                  <a:srgbClr val="00206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Devices:</a:t>
            </a:r>
          </a:p>
        </p:txBody>
      </p:sp>
    </p:spTree>
    <p:extLst>
      <p:ext uri="{BB962C8B-B14F-4D97-AF65-F5344CB8AC3E}">
        <p14:creationId xmlns:p14="http://schemas.microsoft.com/office/powerpoint/2010/main" val="11807301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144379" y="232626"/>
            <a:ext cx="11756889" cy="1083213"/>
          </a:xfrm>
          <a:prstGeom prst="rect">
            <a:avLst/>
          </a:prstGeom>
          <a:solidFill>
            <a:schemeClr val="bg1">
              <a:lumMod val="50000"/>
              <a:lumOff val="50000"/>
            </a:schemeClr>
          </a:solidFill>
          <a:effectLst/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 rtl="1"/>
            <a:r>
              <a:rPr lang="ar-IQ" b="1" dirty="0" smtClean="0">
                <a:latin typeface="Arabic Typesetting" pitchFamily="66" charset="-78"/>
                <a:cs typeface="Arabic Typesetting" pitchFamily="66" charset="-78"/>
              </a:rPr>
              <a:t>الفصل الثاني : مكونات الحاسوب</a:t>
            </a:r>
            <a:endParaRPr lang="en-GB" b="1" dirty="0">
              <a:latin typeface="Arabic Typesetting" pitchFamily="66" charset="-78"/>
              <a:cs typeface="Arabic Typesetting" pitchFamily="66" charset="-78"/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1269242" y="2374710"/>
            <a:ext cx="9592028" cy="4367284"/>
          </a:xfrm>
        </p:spPr>
        <p:txBody>
          <a:bodyPr>
            <a:normAutofit/>
          </a:bodyPr>
          <a:lstStyle/>
          <a:p>
            <a:pPr marL="0" indent="0" algn="r" rtl="1">
              <a:buNone/>
            </a:pPr>
            <a:r>
              <a:rPr lang="ar-IQ" sz="3200" b="1" dirty="0">
                <a:solidFill>
                  <a:srgbClr val="FF000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اقسام لوحة المفاتيح :</a:t>
            </a:r>
          </a:p>
          <a:p>
            <a:pPr algn="r" rtl="1">
              <a:buFont typeface="Wingdings" pitchFamily="2" charset="2"/>
              <a:buChar char="§"/>
            </a:pPr>
            <a:r>
              <a:rPr lang="ar-IQ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مفاتيح الكتابة (الابجدية الرقمية)</a:t>
            </a:r>
          </a:p>
          <a:p>
            <a:pPr algn="r" rtl="1">
              <a:buFont typeface="Wingdings" pitchFamily="2" charset="2"/>
              <a:buChar char="§"/>
            </a:pPr>
            <a:r>
              <a:rPr lang="ar-IQ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مفاتيح التحكم(</a:t>
            </a:r>
            <a:r>
              <a:rPr lang="ar-IQ" sz="3200" dirty="0" err="1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Control</a:t>
            </a:r>
            <a:r>
              <a:rPr lang="ar-IQ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ar-IQ" sz="3200" dirty="0" err="1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Keys</a:t>
            </a:r>
            <a:r>
              <a:rPr lang="ar-IQ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)</a:t>
            </a:r>
          </a:p>
          <a:p>
            <a:pPr algn="r" rtl="1">
              <a:buFont typeface="Wingdings" pitchFamily="2" charset="2"/>
              <a:buChar char="§"/>
            </a:pPr>
            <a:r>
              <a:rPr lang="ar-IQ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مفاتيح الوظائف(</a:t>
            </a:r>
            <a:r>
              <a:rPr lang="ar-IQ" sz="3200" dirty="0" err="1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Function</a:t>
            </a:r>
            <a:r>
              <a:rPr lang="ar-IQ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ar-IQ" sz="3200" dirty="0" err="1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K</a:t>
            </a:r>
            <a:r>
              <a:rPr lang="ar-IQ" sz="3200" dirty="0" err="1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eys</a:t>
            </a:r>
            <a:r>
              <a:rPr lang="ar-IQ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)</a:t>
            </a:r>
          </a:p>
          <a:p>
            <a:pPr algn="r" rtl="1">
              <a:buFont typeface="Wingdings" pitchFamily="2" charset="2"/>
              <a:buChar char="§"/>
            </a:pPr>
            <a:r>
              <a:rPr lang="ar-IQ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مفاتيح التنقل</a:t>
            </a:r>
          </a:p>
          <a:p>
            <a:pPr algn="r" rtl="1">
              <a:buFont typeface="Wingdings" pitchFamily="2" charset="2"/>
              <a:buChar char="§"/>
            </a:pPr>
            <a:r>
              <a:rPr lang="ar-IQ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لوحة المفاتيح الرقمية</a:t>
            </a:r>
          </a:p>
          <a:p>
            <a:pPr marL="0" indent="0" algn="r" rtl="1">
              <a:buNone/>
            </a:pPr>
            <a:endParaRPr lang="ar-IQ" sz="3200" u="sng" dirty="0">
              <a:solidFill>
                <a:schemeClr val="bg1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sp>
        <p:nvSpPr>
          <p:cNvPr id="5" name="Content Placeholder 8"/>
          <p:cNvSpPr txBox="1">
            <a:spLocks/>
          </p:cNvSpPr>
          <p:nvPr/>
        </p:nvSpPr>
        <p:spPr>
          <a:xfrm>
            <a:off x="3982519" y="1343135"/>
            <a:ext cx="4080607" cy="67101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 algn="r" rtl="1">
              <a:buNone/>
            </a:pPr>
            <a:r>
              <a:rPr lang="ar-IQ" sz="3200" u="sng" dirty="0">
                <a:solidFill>
                  <a:srgbClr val="00206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- أجهزة الادخال </a:t>
            </a:r>
            <a:r>
              <a:rPr lang="ar-IQ" sz="3200" u="sng" dirty="0" err="1">
                <a:solidFill>
                  <a:srgbClr val="00206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Input</a:t>
            </a:r>
            <a:r>
              <a:rPr lang="ar-IQ" sz="3200" u="sng" dirty="0">
                <a:solidFill>
                  <a:srgbClr val="00206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ar-IQ" sz="3200" u="sng" dirty="0" err="1">
                <a:solidFill>
                  <a:srgbClr val="00206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Devices</a:t>
            </a:r>
            <a:r>
              <a:rPr lang="ar-IQ" sz="3200" u="sng" dirty="0">
                <a:solidFill>
                  <a:srgbClr val="00206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:</a:t>
            </a:r>
          </a:p>
        </p:txBody>
      </p:sp>
    </p:spTree>
    <p:extLst>
      <p:ext uri="{BB962C8B-B14F-4D97-AF65-F5344CB8AC3E}">
        <p14:creationId xmlns:p14="http://schemas.microsoft.com/office/powerpoint/2010/main" val="1502318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144379" y="232626"/>
            <a:ext cx="11756889" cy="1083213"/>
          </a:xfrm>
          <a:prstGeom prst="rect">
            <a:avLst/>
          </a:prstGeom>
          <a:solidFill>
            <a:schemeClr val="bg1">
              <a:lumMod val="50000"/>
              <a:lumOff val="50000"/>
            </a:schemeClr>
          </a:solidFill>
          <a:effectLst/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 rtl="1"/>
            <a:r>
              <a:rPr lang="ar-IQ" b="1" dirty="0" smtClean="0">
                <a:latin typeface="Arabic Typesetting" pitchFamily="66" charset="-78"/>
                <a:cs typeface="Arabic Typesetting" pitchFamily="66" charset="-78"/>
              </a:rPr>
              <a:t>الفصل الثاني : مكونات الحاسوب</a:t>
            </a:r>
            <a:endParaRPr lang="en-GB" b="1" dirty="0">
              <a:latin typeface="Arabic Typesetting" pitchFamily="66" charset="-78"/>
              <a:cs typeface="Arabic Typesetting" pitchFamily="66" charset="-78"/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1269242" y="2374710"/>
            <a:ext cx="9592028" cy="4367284"/>
          </a:xfrm>
        </p:spPr>
        <p:txBody>
          <a:bodyPr>
            <a:normAutofit/>
          </a:bodyPr>
          <a:lstStyle/>
          <a:p>
            <a:pPr marL="0" indent="0" algn="r" rtl="1">
              <a:buNone/>
            </a:pPr>
            <a:r>
              <a:rPr lang="ar-IQ" sz="3200" b="1" dirty="0">
                <a:solidFill>
                  <a:srgbClr val="FF000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الماوس (الفأرة) </a:t>
            </a:r>
            <a:r>
              <a:rPr lang="ar-IQ" sz="3200" b="1" dirty="0" err="1">
                <a:solidFill>
                  <a:srgbClr val="FF000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Mouse</a:t>
            </a:r>
            <a:r>
              <a:rPr lang="ar-IQ" sz="3200" b="1" dirty="0">
                <a:solidFill>
                  <a:srgbClr val="FF000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:</a:t>
            </a:r>
          </a:p>
          <a:p>
            <a:pPr algn="r" rtl="1">
              <a:buFont typeface="Wingdings" panose="05000000000000000000" pitchFamily="2" charset="2"/>
              <a:buChar char="§"/>
            </a:pPr>
            <a:r>
              <a:rPr lang="ar-IQ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جهاز صغير يتم توصيله للحاسوب</a:t>
            </a:r>
            <a:r>
              <a:rPr lang="en-US" sz="3200" dirty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)</a:t>
            </a:r>
            <a:r>
              <a:rPr lang="ar-IQ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عبر سلك او بدون سلك</a:t>
            </a:r>
            <a:r>
              <a:rPr lang="en-US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ar-IQ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)</a:t>
            </a:r>
            <a:endParaRPr lang="en-US" sz="3200" dirty="0" smtClean="0">
              <a:solidFill>
                <a:schemeClr val="bg1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  <a:p>
            <a:pPr algn="r" rtl="1">
              <a:buFont typeface="Wingdings" panose="05000000000000000000" pitchFamily="2" charset="2"/>
              <a:buChar char="§"/>
            </a:pPr>
            <a:r>
              <a:rPr lang="ar-IQ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الوظيفة الاساسية للماوس ترجمة/تحويل حركة اليد </a:t>
            </a:r>
            <a:r>
              <a:rPr lang="en-US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الى</a:t>
            </a:r>
            <a:r>
              <a:rPr lang="ar-IQ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اشارات يستطيع الحاسوب فهمها و التعامل معها.</a:t>
            </a:r>
          </a:p>
          <a:p>
            <a:pPr marL="0" indent="0" algn="r" rtl="1">
              <a:buNone/>
            </a:pPr>
            <a:endParaRPr lang="ar-IQ" sz="3200" u="sng" dirty="0">
              <a:solidFill>
                <a:schemeClr val="bg1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sp>
        <p:nvSpPr>
          <p:cNvPr id="5" name="Content Placeholder 8"/>
          <p:cNvSpPr txBox="1">
            <a:spLocks/>
          </p:cNvSpPr>
          <p:nvPr/>
        </p:nvSpPr>
        <p:spPr>
          <a:xfrm>
            <a:off x="3982519" y="1343135"/>
            <a:ext cx="4080607" cy="67101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 algn="r" rtl="1">
              <a:buNone/>
            </a:pPr>
            <a:r>
              <a:rPr lang="ar-IQ" sz="3200" u="sng" dirty="0">
                <a:solidFill>
                  <a:srgbClr val="00206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- أجهزة الادخال </a:t>
            </a:r>
            <a:r>
              <a:rPr lang="ar-IQ" sz="3200" u="sng" dirty="0" err="1">
                <a:solidFill>
                  <a:srgbClr val="00206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Input</a:t>
            </a:r>
            <a:r>
              <a:rPr lang="ar-IQ" sz="3200" u="sng" dirty="0">
                <a:solidFill>
                  <a:srgbClr val="00206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ar-IQ" sz="3200" u="sng" dirty="0" err="1">
                <a:solidFill>
                  <a:srgbClr val="00206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Devices</a:t>
            </a:r>
            <a:r>
              <a:rPr lang="ar-IQ" sz="3200" u="sng" dirty="0">
                <a:solidFill>
                  <a:srgbClr val="00206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:</a:t>
            </a:r>
          </a:p>
        </p:txBody>
      </p:sp>
    </p:spTree>
    <p:extLst>
      <p:ext uri="{BB962C8B-B14F-4D97-AF65-F5344CB8AC3E}">
        <p14:creationId xmlns:p14="http://schemas.microsoft.com/office/powerpoint/2010/main" val="14768523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144379" y="232626"/>
            <a:ext cx="11756889" cy="1083213"/>
          </a:xfrm>
          <a:prstGeom prst="rect">
            <a:avLst/>
          </a:prstGeom>
          <a:solidFill>
            <a:schemeClr val="bg1">
              <a:lumMod val="50000"/>
              <a:lumOff val="50000"/>
            </a:schemeClr>
          </a:solidFill>
          <a:effectLst/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 rtl="1"/>
            <a:r>
              <a:rPr lang="ar-IQ" b="1" dirty="0" smtClean="0">
                <a:latin typeface="Arabic Typesetting" pitchFamily="66" charset="-78"/>
                <a:cs typeface="Arabic Typesetting" pitchFamily="66" charset="-78"/>
              </a:rPr>
              <a:t>الفصل الثاني : مكونات الحاسوب</a:t>
            </a:r>
            <a:endParaRPr lang="en-GB" b="1" dirty="0">
              <a:latin typeface="Arabic Typesetting" pitchFamily="66" charset="-78"/>
              <a:cs typeface="Arabic Typesetting" pitchFamily="66" charset="-78"/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1269242" y="2115403"/>
            <a:ext cx="9592028" cy="4626591"/>
          </a:xfrm>
        </p:spPr>
        <p:txBody>
          <a:bodyPr>
            <a:normAutofit/>
          </a:bodyPr>
          <a:lstStyle/>
          <a:p>
            <a:pPr marL="0" indent="0" algn="r" rtl="1">
              <a:buNone/>
            </a:pPr>
            <a:r>
              <a:rPr lang="ar-IQ" sz="3200" b="1" dirty="0">
                <a:solidFill>
                  <a:srgbClr val="FF000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انواع الماوس (الفأرة):</a:t>
            </a:r>
          </a:p>
          <a:p>
            <a:pPr algn="r" rtl="1">
              <a:buFont typeface="Wingdings" pitchFamily="2" charset="2"/>
              <a:buChar char="§"/>
            </a:pPr>
            <a:r>
              <a:rPr lang="ar-IQ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الماوس الميكانيكي ذو الكرة.</a:t>
            </a:r>
          </a:p>
          <a:p>
            <a:pPr algn="r" rtl="1">
              <a:buFont typeface="Wingdings" pitchFamily="2" charset="2"/>
              <a:buChar char="§"/>
            </a:pPr>
            <a:r>
              <a:rPr lang="ar-IQ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الماوس الضوئي.</a:t>
            </a:r>
          </a:p>
          <a:p>
            <a:pPr algn="r" rtl="1">
              <a:buFont typeface="Wingdings" pitchFamily="2" charset="2"/>
              <a:buChar char="§"/>
            </a:pPr>
            <a:r>
              <a:rPr lang="ar-IQ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الماوس الليزري.</a:t>
            </a:r>
          </a:p>
          <a:p>
            <a:pPr marL="0" indent="0" algn="r" rtl="1">
              <a:buNone/>
            </a:pPr>
            <a:endParaRPr lang="ar-IQ" sz="3200" u="sng" dirty="0">
              <a:solidFill>
                <a:schemeClr val="bg1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sp>
        <p:nvSpPr>
          <p:cNvPr id="5" name="Content Placeholder 8"/>
          <p:cNvSpPr txBox="1">
            <a:spLocks/>
          </p:cNvSpPr>
          <p:nvPr/>
        </p:nvSpPr>
        <p:spPr>
          <a:xfrm>
            <a:off x="3982519" y="1343135"/>
            <a:ext cx="4080607" cy="67101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 algn="r" rtl="1">
              <a:buNone/>
            </a:pPr>
            <a:r>
              <a:rPr lang="ar-IQ" sz="3200" u="sng" dirty="0">
                <a:solidFill>
                  <a:srgbClr val="00206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- أجهزة الادخال </a:t>
            </a:r>
            <a:r>
              <a:rPr lang="ar-IQ" sz="3200" u="sng" dirty="0" err="1">
                <a:solidFill>
                  <a:srgbClr val="00206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Input</a:t>
            </a:r>
            <a:r>
              <a:rPr lang="ar-IQ" sz="3200" u="sng" dirty="0">
                <a:solidFill>
                  <a:srgbClr val="00206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ar-IQ" sz="3200" u="sng" dirty="0" err="1">
                <a:solidFill>
                  <a:srgbClr val="00206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Devices</a:t>
            </a:r>
            <a:r>
              <a:rPr lang="ar-IQ" sz="3200" u="sng" dirty="0">
                <a:solidFill>
                  <a:srgbClr val="00206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:</a:t>
            </a:r>
          </a:p>
        </p:txBody>
      </p:sp>
    </p:spTree>
    <p:extLst>
      <p:ext uri="{BB962C8B-B14F-4D97-AF65-F5344CB8AC3E}">
        <p14:creationId xmlns:p14="http://schemas.microsoft.com/office/powerpoint/2010/main" val="34725562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144379" y="232626"/>
            <a:ext cx="11756889" cy="1083213"/>
          </a:xfrm>
          <a:prstGeom prst="rect">
            <a:avLst/>
          </a:prstGeom>
          <a:solidFill>
            <a:schemeClr val="bg1">
              <a:lumMod val="50000"/>
              <a:lumOff val="50000"/>
            </a:schemeClr>
          </a:solidFill>
          <a:effectLst/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 rtl="1"/>
            <a:r>
              <a:rPr lang="ar-IQ" b="1" dirty="0" smtClean="0">
                <a:latin typeface="Arabic Typesetting" pitchFamily="66" charset="-78"/>
                <a:cs typeface="Arabic Typesetting" pitchFamily="66" charset="-78"/>
              </a:rPr>
              <a:t>الفصل الثاني : مكونات الحاسوب</a:t>
            </a:r>
            <a:endParaRPr lang="en-GB" b="1" dirty="0">
              <a:latin typeface="Arabic Typesetting" pitchFamily="66" charset="-78"/>
              <a:cs typeface="Arabic Typesetting" pitchFamily="66" charset="-78"/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1269242" y="2115403"/>
            <a:ext cx="9592028" cy="4626591"/>
          </a:xfrm>
        </p:spPr>
        <p:txBody>
          <a:bodyPr>
            <a:normAutofit/>
          </a:bodyPr>
          <a:lstStyle/>
          <a:p>
            <a:pPr marL="0" indent="0" algn="r" rtl="1">
              <a:buNone/>
            </a:pPr>
            <a:r>
              <a:rPr lang="ar-IQ" sz="3200" b="1" dirty="0">
                <a:solidFill>
                  <a:srgbClr val="FF000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طرق ربط الماوس (الفأرة):</a:t>
            </a:r>
          </a:p>
          <a:p>
            <a:pPr algn="r" rtl="1">
              <a:buFont typeface="Wingdings" pitchFamily="2" charset="2"/>
              <a:buChar char="§"/>
            </a:pPr>
            <a:r>
              <a:rPr lang="ar-IQ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سلكي (</a:t>
            </a:r>
            <a:r>
              <a:rPr lang="ar-IQ" sz="3200" dirty="0" err="1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Wire</a:t>
            </a:r>
            <a:r>
              <a:rPr lang="ar-IQ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)</a:t>
            </a:r>
          </a:p>
          <a:p>
            <a:pPr algn="r" rtl="1">
              <a:buFont typeface="Wingdings" pitchFamily="2" charset="2"/>
              <a:buChar char="§"/>
            </a:pPr>
            <a:r>
              <a:rPr lang="ar-IQ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لاسلكي باستخدام الموجات الراديوية (RF </a:t>
            </a:r>
            <a:r>
              <a:rPr lang="ar-IQ" sz="3200" dirty="0" err="1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Wireless</a:t>
            </a:r>
            <a:r>
              <a:rPr lang="ar-IQ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)</a:t>
            </a:r>
          </a:p>
          <a:p>
            <a:pPr algn="r" rtl="1">
              <a:buFont typeface="Wingdings" pitchFamily="2" charset="2"/>
              <a:buChar char="§"/>
            </a:pPr>
            <a:r>
              <a:rPr lang="ar-IQ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لا سلكي باستخدام البلوتوث (</a:t>
            </a:r>
            <a:r>
              <a:rPr lang="ar-IQ" sz="3200" dirty="0" err="1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Bluetooth</a:t>
            </a:r>
            <a:r>
              <a:rPr lang="ar-IQ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ar-IQ" sz="3200" dirty="0" err="1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Wireless</a:t>
            </a:r>
            <a:r>
              <a:rPr lang="ar-IQ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)</a:t>
            </a:r>
          </a:p>
          <a:p>
            <a:pPr marL="0" indent="0" algn="r" rtl="1">
              <a:buNone/>
            </a:pPr>
            <a:endParaRPr lang="ar-IQ" sz="3200" u="sng" dirty="0">
              <a:solidFill>
                <a:schemeClr val="bg1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sp>
        <p:nvSpPr>
          <p:cNvPr id="5" name="Content Placeholder 8"/>
          <p:cNvSpPr txBox="1">
            <a:spLocks/>
          </p:cNvSpPr>
          <p:nvPr/>
        </p:nvSpPr>
        <p:spPr>
          <a:xfrm>
            <a:off x="3982519" y="1343135"/>
            <a:ext cx="4080607" cy="67101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 algn="r" rtl="1">
              <a:buNone/>
            </a:pPr>
            <a:r>
              <a:rPr lang="ar-IQ" sz="3200" u="sng" dirty="0">
                <a:solidFill>
                  <a:srgbClr val="00206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- أجهزة الادخال </a:t>
            </a:r>
            <a:r>
              <a:rPr lang="ar-IQ" sz="3200" u="sng" dirty="0" err="1">
                <a:solidFill>
                  <a:srgbClr val="00206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Input</a:t>
            </a:r>
            <a:r>
              <a:rPr lang="ar-IQ" sz="3200" u="sng" dirty="0">
                <a:solidFill>
                  <a:srgbClr val="00206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ar-IQ" sz="3200" u="sng" dirty="0" err="1">
                <a:solidFill>
                  <a:srgbClr val="00206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Devices</a:t>
            </a:r>
            <a:r>
              <a:rPr lang="ar-IQ" sz="3200" u="sng" dirty="0">
                <a:solidFill>
                  <a:srgbClr val="00206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:</a:t>
            </a:r>
          </a:p>
        </p:txBody>
      </p:sp>
    </p:spTree>
    <p:extLst>
      <p:ext uri="{BB962C8B-B14F-4D97-AF65-F5344CB8AC3E}">
        <p14:creationId xmlns:p14="http://schemas.microsoft.com/office/powerpoint/2010/main" val="38268770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144379" y="232626"/>
            <a:ext cx="11756889" cy="1083213"/>
          </a:xfrm>
          <a:prstGeom prst="rect">
            <a:avLst/>
          </a:prstGeom>
          <a:solidFill>
            <a:schemeClr val="bg1">
              <a:lumMod val="50000"/>
              <a:lumOff val="50000"/>
            </a:schemeClr>
          </a:solidFill>
          <a:effectLst/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 rtl="1"/>
            <a:r>
              <a:rPr lang="ar-IQ" b="1" dirty="0" smtClean="0">
                <a:latin typeface="Arabic Typesetting" pitchFamily="66" charset="-78"/>
                <a:cs typeface="Arabic Typesetting" pitchFamily="66" charset="-78"/>
              </a:rPr>
              <a:t>الفصل الثاني : مكونات الحاسوب</a:t>
            </a:r>
            <a:endParaRPr lang="en-GB" b="1" dirty="0">
              <a:latin typeface="Arabic Typesetting" pitchFamily="66" charset="-78"/>
              <a:cs typeface="Arabic Typesetting" pitchFamily="66" charset="-78"/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1269242" y="2115404"/>
            <a:ext cx="9592028" cy="4272518"/>
          </a:xfrm>
        </p:spPr>
        <p:txBody>
          <a:bodyPr>
            <a:normAutofit/>
          </a:bodyPr>
          <a:lstStyle/>
          <a:p>
            <a:pPr marL="0" indent="0" algn="r" rtl="1">
              <a:buNone/>
            </a:pPr>
            <a:r>
              <a:rPr lang="ar-IQ" sz="3200" b="1" dirty="0">
                <a:solidFill>
                  <a:srgbClr val="FF000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كرة التعقب </a:t>
            </a:r>
            <a:r>
              <a:rPr lang="ar-IQ" sz="3200" b="1" dirty="0" err="1">
                <a:solidFill>
                  <a:srgbClr val="FF000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Trackball</a:t>
            </a:r>
            <a:r>
              <a:rPr lang="ar-IQ" sz="3200" b="1" dirty="0">
                <a:solidFill>
                  <a:srgbClr val="FF000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:</a:t>
            </a:r>
          </a:p>
          <a:p>
            <a:pPr marL="0" indent="0" algn="r" rtl="1">
              <a:buNone/>
            </a:pPr>
            <a:r>
              <a:rPr lang="ar-IQ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و هي ايضا تعتبر من اجهزة التأشير </a:t>
            </a:r>
          </a:p>
          <a:p>
            <a:pPr marL="0" indent="0" algn="r" rtl="1">
              <a:buNone/>
            </a:pPr>
            <a:r>
              <a:rPr lang="ar-IQ" sz="3200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تتكون من كرة في الاعلى تستند الى بكرتين متعامدتين تترجمان حركة الكرة العلوية عموديا و افقيا على الشاشة.</a:t>
            </a:r>
          </a:p>
          <a:p>
            <a:pPr marL="0" indent="0" algn="r" rtl="1">
              <a:buNone/>
            </a:pPr>
            <a:endParaRPr lang="ar-IQ" sz="3200" u="sng" dirty="0">
              <a:solidFill>
                <a:schemeClr val="bg1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sp>
        <p:nvSpPr>
          <p:cNvPr id="5" name="Content Placeholder 8"/>
          <p:cNvSpPr txBox="1">
            <a:spLocks/>
          </p:cNvSpPr>
          <p:nvPr/>
        </p:nvSpPr>
        <p:spPr>
          <a:xfrm>
            <a:off x="3982519" y="1343135"/>
            <a:ext cx="4080607" cy="67101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 algn="r" rtl="1">
              <a:buNone/>
            </a:pPr>
            <a:r>
              <a:rPr lang="ar-IQ" sz="3200" u="sng" dirty="0">
                <a:solidFill>
                  <a:srgbClr val="00206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- أجهزة الادخال </a:t>
            </a:r>
            <a:r>
              <a:rPr lang="ar-IQ" sz="3200" u="sng" dirty="0" err="1">
                <a:solidFill>
                  <a:srgbClr val="00206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Input</a:t>
            </a:r>
            <a:r>
              <a:rPr lang="ar-IQ" sz="3200" u="sng" dirty="0">
                <a:solidFill>
                  <a:srgbClr val="00206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ar-IQ" sz="3200" u="sng" dirty="0" err="1">
                <a:solidFill>
                  <a:srgbClr val="00206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Devices</a:t>
            </a:r>
            <a:r>
              <a:rPr lang="ar-IQ" sz="3200" u="sng" dirty="0">
                <a:solidFill>
                  <a:srgbClr val="00206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:</a:t>
            </a:r>
          </a:p>
        </p:txBody>
      </p:sp>
    </p:spTree>
    <p:extLst>
      <p:ext uri="{BB962C8B-B14F-4D97-AF65-F5344CB8AC3E}">
        <p14:creationId xmlns:p14="http://schemas.microsoft.com/office/powerpoint/2010/main" val="144476970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144379" y="232626"/>
            <a:ext cx="11756889" cy="1083213"/>
          </a:xfrm>
          <a:prstGeom prst="rect">
            <a:avLst/>
          </a:prstGeom>
          <a:solidFill>
            <a:schemeClr val="bg1">
              <a:lumMod val="50000"/>
              <a:lumOff val="50000"/>
            </a:schemeClr>
          </a:solidFill>
          <a:effectLst/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 rtl="1"/>
            <a:r>
              <a:rPr lang="ar-IQ" b="1" dirty="0" smtClean="0">
                <a:latin typeface="Arabic Typesetting" pitchFamily="66" charset="-78"/>
                <a:cs typeface="Arabic Typesetting" pitchFamily="66" charset="-78"/>
              </a:rPr>
              <a:t>الفصل الثاني : مكونات الحاسوب</a:t>
            </a:r>
            <a:endParaRPr lang="en-GB" b="1" dirty="0">
              <a:latin typeface="Arabic Typesetting" pitchFamily="66" charset="-78"/>
              <a:cs typeface="Arabic Typesetting" pitchFamily="66" charset="-78"/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1269242" y="2115404"/>
            <a:ext cx="9592028" cy="4272518"/>
          </a:xfrm>
        </p:spPr>
        <p:txBody>
          <a:bodyPr>
            <a:normAutofit/>
          </a:bodyPr>
          <a:lstStyle/>
          <a:p>
            <a:pPr marL="0" indent="0" algn="r" rtl="1">
              <a:buNone/>
            </a:pPr>
            <a:r>
              <a:rPr lang="ar-IQ" sz="3200" b="1" dirty="0">
                <a:solidFill>
                  <a:srgbClr val="FF000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امثلة على كرة التعقب </a:t>
            </a:r>
          </a:p>
          <a:p>
            <a:pPr marL="0" indent="0" algn="r" rtl="1">
              <a:buNone/>
            </a:pPr>
            <a:endParaRPr lang="ar-IQ" sz="3200" dirty="0">
              <a:solidFill>
                <a:srgbClr val="FF0000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  <a:p>
            <a:pPr marL="0" indent="0" algn="r" rtl="1">
              <a:buNone/>
            </a:pPr>
            <a:endParaRPr lang="ar-IQ" sz="3200" dirty="0" smtClean="0">
              <a:solidFill>
                <a:srgbClr val="FF0000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  <a:p>
            <a:pPr marL="0" indent="0" algn="r" rtl="1">
              <a:buNone/>
            </a:pPr>
            <a:endParaRPr lang="ar-IQ" sz="3200" dirty="0">
              <a:solidFill>
                <a:srgbClr val="FF0000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  <a:p>
            <a:pPr marL="0" indent="0" algn="r" rtl="1">
              <a:buNone/>
            </a:pPr>
            <a:endParaRPr lang="ar-IQ" sz="3200" dirty="0" smtClean="0">
              <a:solidFill>
                <a:srgbClr val="FF0000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  <a:p>
            <a:pPr marL="0" indent="0" algn="r" rtl="1">
              <a:buNone/>
            </a:pPr>
            <a:endParaRPr lang="ar-IQ" sz="3200" u="sng" dirty="0">
              <a:solidFill>
                <a:schemeClr val="bg1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sp>
        <p:nvSpPr>
          <p:cNvPr id="5" name="Content Placeholder 8"/>
          <p:cNvSpPr txBox="1">
            <a:spLocks/>
          </p:cNvSpPr>
          <p:nvPr/>
        </p:nvSpPr>
        <p:spPr>
          <a:xfrm>
            <a:off x="3982519" y="1343135"/>
            <a:ext cx="4080607" cy="67101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 algn="r" rtl="1">
              <a:buNone/>
            </a:pPr>
            <a:r>
              <a:rPr lang="ar-IQ" sz="3200" u="sng" dirty="0">
                <a:solidFill>
                  <a:srgbClr val="00206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- أجهزة الادخال </a:t>
            </a:r>
            <a:r>
              <a:rPr lang="ar-IQ" sz="3200" u="sng" dirty="0" err="1">
                <a:solidFill>
                  <a:srgbClr val="00206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Input</a:t>
            </a:r>
            <a:r>
              <a:rPr lang="ar-IQ" sz="3200" u="sng" dirty="0">
                <a:solidFill>
                  <a:srgbClr val="00206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ar-IQ" sz="3200" u="sng" dirty="0" err="1">
                <a:solidFill>
                  <a:srgbClr val="00206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Devices</a:t>
            </a:r>
            <a:r>
              <a:rPr lang="ar-IQ" sz="3200" u="sng" dirty="0">
                <a:solidFill>
                  <a:srgbClr val="00206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:</a:t>
            </a:r>
          </a:p>
        </p:txBody>
      </p:sp>
      <p:pic>
        <p:nvPicPr>
          <p:cNvPr id="1026" name="Picture 2" descr="C:\Users\Owner\Desktop\logitech-wireless-trackball-m570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30838" y="2783178"/>
            <a:ext cx="4439782" cy="41109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Owner\Desktop\220px-Wireless-trackman-mous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44454" y="3207778"/>
            <a:ext cx="3942724" cy="32617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Owner\Desktop\Trackball-Kensington-ExpertMouse5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4097" y="3207779"/>
            <a:ext cx="3848658" cy="32617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718324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Slice">
  <a:themeElements>
    <a:clrScheme name="Slice">
      <a:dk1>
        <a:sysClr val="windowText" lastClr="000000"/>
      </a:dk1>
      <a:lt1>
        <a:sysClr val="window" lastClr="FFFFFF"/>
      </a:lt1>
      <a:dk2>
        <a:srgbClr val="537D0B"/>
      </a:dk2>
      <a:lt2>
        <a:srgbClr val="A9E257"/>
      </a:lt2>
      <a:accent1>
        <a:srgbClr val="38540A"/>
      </a:accent1>
      <a:accent2>
        <a:srgbClr val="31A274"/>
      </a:accent2>
      <a:accent3>
        <a:srgbClr val="236073"/>
      </a:accent3>
      <a:accent4>
        <a:srgbClr val="6C4D90"/>
      </a:accent4>
      <a:accent5>
        <a:srgbClr val="983C27"/>
      </a:accent5>
      <a:accent6>
        <a:srgbClr val="CD811F"/>
      </a:accent6>
      <a:hlink>
        <a:srgbClr val="293F06"/>
      </a:hlink>
      <a:folHlink>
        <a:srgbClr val="68883A"/>
      </a:folHlink>
    </a:clrScheme>
    <a:fontScheme name="Slice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lic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Slice" id="{0507925B-6AC9-4358-8E18-C330545D08F8}" vid="{19759155-7935-4C61-A06C-C04380D1B16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885</TotalTime>
  <Words>709</Words>
  <Application>Microsoft Office PowerPoint</Application>
  <PresentationFormat>مخصص</PresentationFormat>
  <Paragraphs>114</Paragraphs>
  <Slides>26</Slides>
  <Notes>0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26</vt:i4>
      </vt:variant>
    </vt:vector>
  </HeadingPairs>
  <TitlesOfParts>
    <vt:vector size="27" baseType="lpstr">
      <vt:lpstr>Slice</vt:lpstr>
      <vt:lpstr>المحاضرة الثانية  اساسيات الحاســــــــــــــــــوب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Owner</dc:creator>
  <cp:lastModifiedBy>Owner</cp:lastModifiedBy>
  <cp:revision>88</cp:revision>
  <dcterms:created xsi:type="dcterms:W3CDTF">2017-03-12T18:49:09Z</dcterms:created>
  <dcterms:modified xsi:type="dcterms:W3CDTF">2017-11-22T21:22:56Z</dcterms:modified>
</cp:coreProperties>
</file>