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60" r:id="rId3"/>
    <p:sldId id="261" r:id="rId4"/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F1212-31E4-471E-BE25-89885E1950F9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88F1BB-91DD-4BD6-900F-12D7CF72A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240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6CDF7-AE92-4DB4-B46B-5C9F450E72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37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76CAD-5C3F-4991-A2FE-B07BCA76677D}" type="slidenum">
              <a:rPr lang="ar-IQ" smtClean="0"/>
              <a:pPr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2911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B76CAD-5C3F-4991-A2FE-B07BCA76677D}" type="slidenum">
              <a:rPr lang="ar-IQ" smtClean="0"/>
              <a:pPr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7295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1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5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26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5276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62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6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83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42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47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9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8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393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3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3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8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A3F91FD-ADB7-45DA-AF76-8E3E1A5C8375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602FE-09B6-4F22-B6F4-A16F189F9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736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9" y="296882"/>
            <a:ext cx="9654639" cy="5830785"/>
          </a:xfrm>
          <a:pattFill prst="pct90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scene3d>
            <a:camera prst="perspectiveAbove"/>
            <a:lightRig rig="threePt" dir="t"/>
          </a:scene3d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 algn="ctr">
              <a:buNone/>
            </a:pPr>
            <a:endParaRPr lang="en-US" sz="27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en-US" sz="27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rgbClr val="C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Pigments </a:t>
            </a:r>
            <a:r>
              <a:rPr lang="en-US" sz="6000" b="1" dirty="0" smtClean="0">
                <a:solidFill>
                  <a:srgbClr val="C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in </a:t>
            </a:r>
            <a:r>
              <a:rPr lang="en-US" sz="6000" b="1" dirty="0">
                <a:solidFill>
                  <a:srgbClr val="C00000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algae</a:t>
            </a:r>
          </a:p>
          <a:p>
            <a:pPr marL="0" indent="0" algn="ctr">
              <a:buNone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Preparation by: Prof</a:t>
            </a:r>
            <a:r>
              <a:rPr 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. Dr. Ahmed M. Athbi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University of Basrah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College of Education for Pure Science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Department of Biology</a:t>
            </a:r>
          </a:p>
        </p:txBody>
      </p:sp>
    </p:spTree>
    <p:extLst>
      <p:ext uri="{BB962C8B-B14F-4D97-AF65-F5344CB8AC3E}">
        <p14:creationId xmlns:p14="http://schemas.microsoft.com/office/powerpoint/2010/main" val="3289101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عنصر نائب للمحتوى 2"/>
          <p:cNvSpPr>
            <a:spLocks noGrp="1"/>
          </p:cNvSpPr>
          <p:nvPr>
            <p:ph idx="1"/>
          </p:nvPr>
        </p:nvSpPr>
        <p:spPr>
          <a:xfrm>
            <a:off x="1828800" y="304800"/>
            <a:ext cx="8610600" cy="6400800"/>
          </a:xfrm>
        </p:spPr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4000" dirty="0" smtClean="0">
                <a:solidFill>
                  <a:srgbClr val="00B0F0"/>
                </a:solidFill>
              </a:rPr>
              <a:t>Pigments</a:t>
            </a:r>
            <a:r>
              <a:rPr lang="en-US" sz="4000" dirty="0">
                <a:solidFill>
                  <a:srgbClr val="00B0F0"/>
                </a:solidFill>
              </a:rPr>
              <a:t>: There are four types of   </a:t>
            </a:r>
          </a:p>
          <a:p>
            <a:pPr algn="l" rtl="0">
              <a:buNone/>
            </a:pPr>
            <a:r>
              <a:rPr lang="en-US" sz="4000" dirty="0">
                <a:solidFill>
                  <a:srgbClr val="00B0F0"/>
                </a:solidFill>
              </a:rPr>
              <a:t>                       pigments these are:</a:t>
            </a:r>
          </a:p>
          <a:p>
            <a:pPr algn="l">
              <a:buNone/>
            </a:pPr>
            <a:endParaRPr lang="en-US" sz="1600" dirty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1- Chlorophylls</a:t>
            </a:r>
          </a:p>
          <a:p>
            <a:pPr algn="l" rtl="0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2- Carotenes </a:t>
            </a:r>
          </a:p>
          <a:p>
            <a:pPr algn="l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3- Xanthophylls</a:t>
            </a:r>
          </a:p>
          <a:p>
            <a:pPr algn="l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4- </a:t>
            </a:r>
            <a:r>
              <a:rPr lang="en-US" sz="3200" b="1" dirty="0" err="1" smtClean="0">
                <a:solidFill>
                  <a:srgbClr val="FFFF00"/>
                </a:solidFill>
              </a:rPr>
              <a:t>Billiproteins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endParaRPr lang="ar-IQ" dirty="0" smtClean="0"/>
          </a:p>
        </p:txBody>
      </p:sp>
    </p:spTree>
    <p:extLst>
      <p:ext uri="{BB962C8B-B14F-4D97-AF65-F5344CB8AC3E}">
        <p14:creationId xmlns:p14="http://schemas.microsoft.com/office/powerpoint/2010/main" val="17078239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عنصر نائب للمحتوى 2"/>
          <p:cNvSpPr>
            <a:spLocks noGrp="1"/>
          </p:cNvSpPr>
          <p:nvPr>
            <p:ph idx="1"/>
          </p:nvPr>
        </p:nvSpPr>
        <p:spPr>
          <a:xfrm>
            <a:off x="1752600" y="304800"/>
            <a:ext cx="8686800" cy="6324600"/>
          </a:xfrm>
        </p:spPr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sz="3200" b="1" dirty="0">
                <a:solidFill>
                  <a:srgbClr val="00B0F0"/>
                </a:solidFill>
              </a:rPr>
              <a:t>1- Chlorophylls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a         all divisions of algae</a:t>
            </a:r>
          </a:p>
          <a:p>
            <a:pPr algn="l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b 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chlorophyta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Euglenophyta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c 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Rhodophyta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Heterokontophyta</a:t>
            </a:r>
            <a:r>
              <a:rPr lang="en-US" sz="2800" b="1" dirty="0" smtClean="0">
                <a:solidFill>
                  <a:srgbClr val="FFFF00"/>
                </a:solidFill>
              </a:rPr>
              <a:t>,     </a:t>
            </a:r>
          </a:p>
          <a:p>
            <a:pPr algn="l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    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Haptophyta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Cryptophyta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Dinophyta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d  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Rhodophyta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e         </a:t>
            </a:r>
            <a:r>
              <a:rPr lang="en-US" sz="2800" b="1" dirty="0" smtClean="0">
                <a:solidFill>
                  <a:srgbClr val="FFFF00"/>
                </a:solidFill>
              </a:rPr>
              <a:t>  Genus: </a:t>
            </a:r>
            <a:r>
              <a:rPr lang="en-US" sz="2800" b="1" i="1" dirty="0" err="1" smtClean="0">
                <a:solidFill>
                  <a:srgbClr val="FFFF00"/>
                </a:solidFill>
              </a:rPr>
              <a:t>Vucheria</a:t>
            </a:r>
            <a:endParaRPr lang="ar-IQ" sz="2800" b="1" dirty="0" smtClean="0">
              <a:solidFill>
                <a:srgbClr val="FFFF00"/>
              </a:solidFill>
            </a:endParaRPr>
          </a:p>
        </p:txBody>
      </p:sp>
      <p:cxnSp>
        <p:nvCxnSpPr>
          <p:cNvPr id="49155" name="رابط كسهم مستقيم 4"/>
          <p:cNvCxnSpPr>
            <a:cxnSpLocks noChangeShapeType="1"/>
          </p:cNvCxnSpPr>
          <p:nvPr/>
        </p:nvCxnSpPr>
        <p:spPr bwMode="auto">
          <a:xfrm>
            <a:off x="2209800" y="2687732"/>
            <a:ext cx="762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56" name="رابط كسهم مستقيم 6"/>
          <p:cNvCxnSpPr>
            <a:cxnSpLocks noChangeShapeType="1"/>
          </p:cNvCxnSpPr>
          <p:nvPr/>
        </p:nvCxnSpPr>
        <p:spPr bwMode="auto">
          <a:xfrm>
            <a:off x="2133600" y="3225837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57" name="رابط كسهم مستقيم 7"/>
          <p:cNvCxnSpPr>
            <a:cxnSpLocks noChangeShapeType="1"/>
          </p:cNvCxnSpPr>
          <p:nvPr/>
        </p:nvCxnSpPr>
        <p:spPr bwMode="auto">
          <a:xfrm>
            <a:off x="2171700" y="4306811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58" name="رابط كسهم مستقيم 8"/>
          <p:cNvCxnSpPr>
            <a:cxnSpLocks noChangeShapeType="1"/>
          </p:cNvCxnSpPr>
          <p:nvPr/>
        </p:nvCxnSpPr>
        <p:spPr bwMode="auto">
          <a:xfrm>
            <a:off x="2384467" y="4875457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49159" name="رابط كسهم مستقيم 9"/>
          <p:cNvCxnSpPr>
            <a:cxnSpLocks noChangeShapeType="1"/>
          </p:cNvCxnSpPr>
          <p:nvPr/>
        </p:nvCxnSpPr>
        <p:spPr bwMode="auto">
          <a:xfrm>
            <a:off x="2133600" y="2119086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1701023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عنصر نائب للمحتوى 2"/>
          <p:cNvSpPr>
            <a:spLocks noGrp="1"/>
          </p:cNvSpPr>
          <p:nvPr>
            <p:ph idx="1"/>
          </p:nvPr>
        </p:nvSpPr>
        <p:spPr>
          <a:xfrm>
            <a:off x="1676400" y="228600"/>
            <a:ext cx="8839200" cy="6324600"/>
          </a:xfrm>
        </p:spPr>
        <p:txBody>
          <a:bodyPr/>
          <a:lstStyle/>
          <a:p>
            <a:pPr algn="l" rtl="0">
              <a:buNone/>
            </a:pPr>
            <a:r>
              <a:rPr lang="en-US" sz="3200" b="1" dirty="0">
                <a:solidFill>
                  <a:srgbClr val="00B0F0"/>
                </a:solidFill>
              </a:rPr>
              <a:t>2- </a:t>
            </a:r>
            <a:r>
              <a:rPr lang="en-US" sz="3200" b="1" dirty="0" smtClean="0">
                <a:solidFill>
                  <a:srgbClr val="00B0F0"/>
                </a:solidFill>
              </a:rPr>
              <a:t>Carotenes</a:t>
            </a:r>
          </a:p>
          <a:p>
            <a:pPr algn="l" rtl="0">
              <a:buNone/>
            </a:pPr>
            <a:endParaRPr lang="en-US" sz="3200" b="1" dirty="0">
              <a:solidFill>
                <a:srgbClr val="00B0F0"/>
              </a:solidFill>
            </a:endParaRPr>
          </a:p>
          <a:p>
            <a:pPr algn="l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l-GR" sz="3200" b="1" dirty="0" smtClean="0">
                <a:solidFill>
                  <a:srgbClr val="FFFF00"/>
                </a:solidFill>
              </a:rPr>
              <a:t>α</a:t>
            </a:r>
            <a:r>
              <a:rPr lang="en-US" sz="2800" b="1" dirty="0" smtClean="0">
                <a:solidFill>
                  <a:srgbClr val="FFFF00"/>
                </a:solidFill>
              </a:rPr>
              <a:t>           Division: </a:t>
            </a:r>
            <a:r>
              <a:rPr lang="en-US" sz="2800" b="1" dirty="0" err="1" smtClean="0">
                <a:solidFill>
                  <a:srgbClr val="FFFF00"/>
                </a:solidFill>
              </a:rPr>
              <a:t>Rhodophyta</a:t>
            </a:r>
            <a:r>
              <a:rPr lang="en-US" sz="2800" b="1" dirty="0" smtClean="0">
                <a:solidFill>
                  <a:srgbClr val="FFFF00"/>
                </a:solidFill>
              </a:rPr>
              <a:t> + order: </a:t>
            </a:r>
            <a:r>
              <a:rPr lang="en-US" sz="2800" b="1" dirty="0" err="1" smtClean="0">
                <a:solidFill>
                  <a:srgbClr val="FFFF00"/>
                </a:solidFill>
              </a:rPr>
              <a:t>Caulerpales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l-GR" sz="2800" b="1" dirty="0" smtClean="0">
                <a:solidFill>
                  <a:srgbClr val="FFFF00"/>
                </a:solidFill>
              </a:rPr>
              <a:t>β</a:t>
            </a:r>
            <a:r>
              <a:rPr lang="en-US" sz="2800" b="1" dirty="0" smtClean="0">
                <a:solidFill>
                  <a:srgbClr val="FFFF00"/>
                </a:solidFill>
              </a:rPr>
              <a:t>           all divisions of algae with out order: </a:t>
            </a:r>
          </a:p>
          <a:p>
            <a:pPr algn="l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   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Caulerpales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ϒ 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Heterokontophyta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Haptophyta</a:t>
            </a:r>
            <a:r>
              <a:rPr lang="en-US" sz="2800" b="1" dirty="0" smtClean="0">
                <a:solidFill>
                  <a:srgbClr val="FFFF00"/>
                </a:solidFill>
              </a:rPr>
              <a:t>,    </a:t>
            </a:r>
          </a:p>
          <a:p>
            <a:pPr algn="l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    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Cryptophyta</a:t>
            </a:r>
            <a:r>
              <a:rPr lang="en-US" sz="2800" b="1" dirty="0" smtClean="0">
                <a:solidFill>
                  <a:srgbClr val="FFFF00"/>
                </a:solidFill>
              </a:rPr>
              <a:t>, </a:t>
            </a:r>
            <a:r>
              <a:rPr lang="en-US" sz="2800" b="1" dirty="0" err="1" smtClean="0">
                <a:solidFill>
                  <a:srgbClr val="FFFF00"/>
                </a:solidFill>
              </a:rPr>
              <a:t>Dinophyta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E  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Bacillariophyta</a:t>
            </a:r>
            <a:endParaRPr lang="ar-IQ" sz="2800" b="1" dirty="0" smtClean="0">
              <a:solidFill>
                <a:srgbClr val="FFFF00"/>
              </a:solidFill>
            </a:endParaRPr>
          </a:p>
        </p:txBody>
      </p:sp>
      <p:cxnSp>
        <p:nvCxnSpPr>
          <p:cNvPr id="50179" name="رابط كسهم مستقيم 5"/>
          <p:cNvCxnSpPr>
            <a:cxnSpLocks noChangeShapeType="1"/>
          </p:cNvCxnSpPr>
          <p:nvPr/>
        </p:nvCxnSpPr>
        <p:spPr bwMode="auto">
          <a:xfrm>
            <a:off x="2118909" y="2148990"/>
            <a:ext cx="71438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0180" name="رابط كسهم مستقيم 6"/>
          <p:cNvCxnSpPr>
            <a:cxnSpLocks noChangeShapeType="1"/>
          </p:cNvCxnSpPr>
          <p:nvPr/>
        </p:nvCxnSpPr>
        <p:spPr bwMode="auto">
          <a:xfrm>
            <a:off x="2118909" y="2762965"/>
            <a:ext cx="762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0181" name="رابط كسهم مستقيم 7"/>
          <p:cNvCxnSpPr>
            <a:cxnSpLocks noChangeShapeType="1"/>
          </p:cNvCxnSpPr>
          <p:nvPr/>
        </p:nvCxnSpPr>
        <p:spPr bwMode="auto">
          <a:xfrm>
            <a:off x="2148572" y="3782785"/>
            <a:ext cx="762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0182" name="رابط كسهم مستقيم 8"/>
          <p:cNvCxnSpPr>
            <a:cxnSpLocks noChangeShapeType="1"/>
          </p:cNvCxnSpPr>
          <p:nvPr/>
        </p:nvCxnSpPr>
        <p:spPr bwMode="auto">
          <a:xfrm>
            <a:off x="2148572" y="4983730"/>
            <a:ext cx="7620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348451360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عنصر نائب للمحتوى 2"/>
          <p:cNvSpPr>
            <a:spLocks noGrp="1"/>
          </p:cNvSpPr>
          <p:nvPr>
            <p:ph idx="1"/>
          </p:nvPr>
        </p:nvSpPr>
        <p:spPr>
          <a:xfrm>
            <a:off x="1752600" y="381000"/>
            <a:ext cx="8686800" cy="6248400"/>
          </a:xfrm>
        </p:spPr>
        <p:txBody>
          <a:bodyPr/>
          <a:lstStyle/>
          <a:p>
            <a:pPr algn="l" rtl="0">
              <a:buNone/>
            </a:pPr>
            <a:r>
              <a:rPr lang="en-US" sz="3200" b="1" dirty="0">
                <a:solidFill>
                  <a:srgbClr val="00B0F0"/>
                </a:solidFill>
              </a:rPr>
              <a:t>3- </a:t>
            </a:r>
            <a:r>
              <a:rPr lang="en-US" sz="3200" b="1" dirty="0" err="1" smtClean="0">
                <a:solidFill>
                  <a:srgbClr val="00B0F0"/>
                </a:solidFill>
              </a:rPr>
              <a:t>Xanthophyles</a:t>
            </a:r>
            <a:endParaRPr lang="en-US" sz="3200" b="1" dirty="0" smtClean="0">
              <a:solidFill>
                <a:srgbClr val="00B0F0"/>
              </a:solidFill>
            </a:endParaRPr>
          </a:p>
          <a:p>
            <a:pPr algn="l" rtl="0">
              <a:buNone/>
            </a:pPr>
            <a:endParaRPr lang="en-US" sz="3200" b="1" dirty="0">
              <a:solidFill>
                <a:srgbClr val="00B0F0"/>
              </a:solidFill>
            </a:endParaRP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1- </a:t>
            </a:r>
            <a:r>
              <a:rPr lang="en-US" sz="2800" b="1" dirty="0" err="1" smtClean="0">
                <a:solidFill>
                  <a:srgbClr val="FFFF00"/>
                </a:solidFill>
              </a:rPr>
              <a:t>Mexoxanthine</a:t>
            </a:r>
            <a:r>
              <a:rPr lang="en-US" sz="2800" b="1" dirty="0" smtClean="0">
                <a:solidFill>
                  <a:srgbClr val="FFFF00"/>
                </a:solidFill>
              </a:rPr>
              <a:t>        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Cyanophyta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2- </a:t>
            </a:r>
            <a:r>
              <a:rPr lang="en-US" sz="2800" b="1" dirty="0" err="1" smtClean="0">
                <a:solidFill>
                  <a:srgbClr val="FFFF00"/>
                </a:solidFill>
              </a:rPr>
              <a:t>Zeaxanthine</a:t>
            </a:r>
            <a:r>
              <a:rPr lang="en-US" sz="2800" b="1" dirty="0" smtClean="0">
                <a:solidFill>
                  <a:srgbClr val="FFFF00"/>
                </a:solidFill>
              </a:rPr>
              <a:t>           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Chlorophyta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3- </a:t>
            </a:r>
            <a:r>
              <a:rPr lang="en-US" sz="2800" b="1" dirty="0" err="1" smtClean="0">
                <a:solidFill>
                  <a:srgbClr val="FFFF00"/>
                </a:solidFill>
              </a:rPr>
              <a:t>Neoxanthine</a:t>
            </a:r>
            <a:r>
              <a:rPr lang="en-US" sz="2800" b="1" dirty="0" smtClean="0">
                <a:solidFill>
                  <a:srgbClr val="FFFF00"/>
                </a:solidFill>
              </a:rPr>
              <a:t>     </a:t>
            </a:r>
          </a:p>
          <a:p>
            <a:pPr algn="l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4- </a:t>
            </a:r>
            <a:r>
              <a:rPr lang="en-US" sz="2800" b="1" dirty="0" err="1" smtClean="0">
                <a:solidFill>
                  <a:srgbClr val="FFFF00"/>
                </a:solidFill>
              </a:rPr>
              <a:t>Taraxanthine</a:t>
            </a:r>
            <a:r>
              <a:rPr lang="en-US" sz="2800" b="1" dirty="0" smtClean="0">
                <a:solidFill>
                  <a:srgbClr val="FFFF00"/>
                </a:solidFill>
              </a:rPr>
              <a:t>           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Rhodophyta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5- </a:t>
            </a:r>
            <a:r>
              <a:rPr lang="en-US" sz="2800" b="1" dirty="0" err="1" smtClean="0">
                <a:solidFill>
                  <a:srgbClr val="FFFF00"/>
                </a:solidFill>
              </a:rPr>
              <a:t>Anthraxanthine</a:t>
            </a:r>
            <a:r>
              <a:rPr lang="en-US" sz="2800" b="1" dirty="0" smtClean="0">
                <a:solidFill>
                  <a:srgbClr val="FFFF00"/>
                </a:solidFill>
              </a:rPr>
              <a:t>                 </a:t>
            </a:r>
            <a:r>
              <a:rPr lang="en-US" sz="2800" b="1" dirty="0" err="1" smtClean="0">
                <a:solidFill>
                  <a:srgbClr val="FFFF00"/>
                </a:solidFill>
              </a:rPr>
              <a:t>Euglenophyta</a:t>
            </a:r>
            <a:r>
              <a:rPr lang="en-US" sz="2800" b="1" dirty="0" smtClean="0">
                <a:solidFill>
                  <a:srgbClr val="FFFF00"/>
                </a:solidFill>
              </a:rPr>
              <a:t>                 </a:t>
            </a:r>
            <a:endParaRPr lang="ar-IQ" sz="2800" b="1" dirty="0" smtClean="0">
              <a:solidFill>
                <a:srgbClr val="FFFF00"/>
              </a:solidFill>
            </a:endParaRPr>
          </a:p>
        </p:txBody>
      </p:sp>
      <p:cxnSp>
        <p:nvCxnSpPr>
          <p:cNvPr id="51203" name="رابط كسهم مستقيم 4"/>
          <p:cNvCxnSpPr>
            <a:cxnSpLocks noChangeShapeType="1"/>
          </p:cNvCxnSpPr>
          <p:nvPr/>
        </p:nvCxnSpPr>
        <p:spPr bwMode="auto">
          <a:xfrm>
            <a:off x="4955952" y="2297165"/>
            <a:ext cx="1447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204" name="رابط كسهم مستقيم 5"/>
          <p:cNvCxnSpPr>
            <a:cxnSpLocks noChangeShapeType="1"/>
          </p:cNvCxnSpPr>
          <p:nvPr/>
        </p:nvCxnSpPr>
        <p:spPr bwMode="auto">
          <a:xfrm>
            <a:off x="4589310" y="2844259"/>
            <a:ext cx="1600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205" name="رابط كسهم مستقيم 7"/>
          <p:cNvCxnSpPr>
            <a:cxnSpLocks noChangeShapeType="1"/>
          </p:cNvCxnSpPr>
          <p:nvPr/>
        </p:nvCxnSpPr>
        <p:spPr bwMode="auto">
          <a:xfrm flipV="1">
            <a:off x="4589310" y="2995832"/>
            <a:ext cx="1676400" cy="45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206" name="رابط كسهم مستقيم 9"/>
          <p:cNvCxnSpPr>
            <a:cxnSpLocks noChangeShapeType="1"/>
          </p:cNvCxnSpPr>
          <p:nvPr/>
        </p:nvCxnSpPr>
        <p:spPr bwMode="auto">
          <a:xfrm>
            <a:off x="4841652" y="3926222"/>
            <a:ext cx="16764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207" name="رابط كسهم مستقيم 11"/>
          <p:cNvCxnSpPr>
            <a:cxnSpLocks noChangeShapeType="1"/>
          </p:cNvCxnSpPr>
          <p:nvPr/>
        </p:nvCxnSpPr>
        <p:spPr bwMode="auto">
          <a:xfrm>
            <a:off x="4991570" y="4579365"/>
            <a:ext cx="1447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667704518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عنصر نائب للمحتوى 2"/>
          <p:cNvSpPr>
            <a:spLocks noGrp="1"/>
          </p:cNvSpPr>
          <p:nvPr>
            <p:ph idx="1"/>
          </p:nvPr>
        </p:nvSpPr>
        <p:spPr>
          <a:xfrm>
            <a:off x="1752600" y="152400"/>
            <a:ext cx="8610600" cy="6324600"/>
          </a:xfrm>
        </p:spPr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sz="4000" b="1" dirty="0">
                <a:solidFill>
                  <a:srgbClr val="00B0F0"/>
                </a:solidFill>
              </a:rPr>
              <a:t>4- </a:t>
            </a:r>
            <a:r>
              <a:rPr lang="en-US" sz="4000" b="1" dirty="0" err="1" smtClean="0">
                <a:solidFill>
                  <a:srgbClr val="00B0F0"/>
                </a:solidFill>
              </a:rPr>
              <a:t>Billiprotiens</a:t>
            </a:r>
            <a:endParaRPr lang="en-US" sz="4000" b="1" dirty="0" smtClean="0">
              <a:solidFill>
                <a:srgbClr val="00B0F0"/>
              </a:solidFill>
            </a:endParaRPr>
          </a:p>
          <a:p>
            <a:pPr algn="l">
              <a:buNone/>
            </a:pPr>
            <a:endParaRPr lang="en-US" sz="3200" b="1" dirty="0">
              <a:solidFill>
                <a:srgbClr val="00B0F0"/>
              </a:solidFill>
            </a:endParaRPr>
          </a:p>
          <a:p>
            <a:pPr algn="l"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1- </a:t>
            </a:r>
            <a:r>
              <a:rPr lang="en-US" sz="3200" b="1" dirty="0" err="1" smtClean="0">
                <a:solidFill>
                  <a:srgbClr val="FFFF00"/>
                </a:solidFill>
              </a:rPr>
              <a:t>Phycocyanine</a:t>
            </a:r>
            <a:r>
              <a:rPr lang="en-US" sz="3200" b="1" dirty="0" smtClean="0">
                <a:solidFill>
                  <a:srgbClr val="FFFF00"/>
                </a:solidFill>
              </a:rPr>
              <a:t>                      </a:t>
            </a:r>
            <a:r>
              <a:rPr lang="en-US" sz="3200" b="1" dirty="0" err="1" smtClean="0">
                <a:solidFill>
                  <a:srgbClr val="FFFF00"/>
                </a:solidFill>
              </a:rPr>
              <a:t>Cyanophyta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pPr algn="l"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2- </a:t>
            </a:r>
            <a:r>
              <a:rPr lang="en-US" sz="3200" b="1" dirty="0" err="1" smtClean="0">
                <a:solidFill>
                  <a:srgbClr val="FFFF00"/>
                </a:solidFill>
              </a:rPr>
              <a:t>Phycoerythrine</a:t>
            </a:r>
            <a:r>
              <a:rPr lang="en-US" sz="3200" b="1" dirty="0" smtClean="0">
                <a:solidFill>
                  <a:srgbClr val="FFFF00"/>
                </a:solidFill>
              </a:rPr>
              <a:t>                    </a:t>
            </a:r>
            <a:r>
              <a:rPr lang="en-US" sz="3200" b="1" dirty="0" err="1" smtClean="0">
                <a:solidFill>
                  <a:srgbClr val="FFFF00"/>
                </a:solidFill>
              </a:rPr>
              <a:t>Rhodophyta</a:t>
            </a:r>
            <a:endParaRPr lang="ar-IQ" sz="3200" b="1" dirty="0" smtClean="0">
              <a:solidFill>
                <a:srgbClr val="FFFF00"/>
              </a:solidFill>
            </a:endParaRPr>
          </a:p>
        </p:txBody>
      </p:sp>
      <p:cxnSp>
        <p:nvCxnSpPr>
          <p:cNvPr id="52227" name="رابط كسهم مستقيم 4"/>
          <p:cNvCxnSpPr>
            <a:cxnSpLocks noChangeShapeType="1"/>
          </p:cNvCxnSpPr>
          <p:nvPr/>
        </p:nvCxnSpPr>
        <p:spPr bwMode="auto">
          <a:xfrm>
            <a:off x="5796884" y="2760633"/>
            <a:ext cx="1447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2228" name="رابط كسهم مستقيم 7"/>
          <p:cNvCxnSpPr>
            <a:cxnSpLocks noChangeShapeType="1"/>
          </p:cNvCxnSpPr>
          <p:nvPr/>
        </p:nvCxnSpPr>
        <p:spPr bwMode="auto">
          <a:xfrm>
            <a:off x="5796884" y="3314700"/>
            <a:ext cx="14478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541254609"/>
      </p:ext>
    </p:extLst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30</TotalTime>
  <Words>133</Words>
  <Application>Microsoft Office PowerPoint</Application>
  <PresentationFormat>Widescreen</PresentationFormat>
  <Paragraphs>52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Andalus</vt:lpstr>
      <vt:lpstr>Arial</vt:lpstr>
      <vt:lpstr>Calibri</vt:lpstr>
      <vt:lpstr>Century Gothic</vt:lpstr>
      <vt:lpstr>Microsoft Sans Serif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aliathbi@yahoo.co.uk</dc:creator>
  <cp:lastModifiedBy>aliathbi@yahoo.co.uk</cp:lastModifiedBy>
  <cp:revision>15</cp:revision>
  <dcterms:created xsi:type="dcterms:W3CDTF">2019-02-05T12:40:11Z</dcterms:created>
  <dcterms:modified xsi:type="dcterms:W3CDTF">2019-05-25T08:16:35Z</dcterms:modified>
</cp:coreProperties>
</file>