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1B8ABB09-4A1D-463E-8065-109CC2B7EFAA}" type="datetimeFigureOut">
              <a:rPr lang="ar-SA" smtClean="0"/>
              <a:t>03/02/1440</a:t>
            </a:fld>
            <a:endParaRPr lang="ar-SA"/>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0B34F065-1154-456A-91E3-76DE8E75E17B}" type="slidenum">
              <a:rPr lang="ar-SA" smtClean="0"/>
              <a:t>‹#›</a:t>
            </a:fld>
            <a:endParaRPr lang="ar-SA"/>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1B8ABB09-4A1D-463E-8065-109CC2B7EFAA}" type="datetimeFigureOut">
              <a:rPr lang="ar-SA" smtClean="0"/>
              <a:t>03/02/1440</a:t>
            </a:fld>
            <a:endParaRPr lang="ar-SA"/>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a:p>
        </p:txBody>
      </p:sp>
      <p:sp>
        <p:nvSpPr>
          <p:cNvPr id="6" name="عنصر نائب لرقم الشريحة 5"/>
          <p:cNvSpPr>
            <a:spLocks noGrp="1"/>
          </p:cNvSpPr>
          <p:nvPr>
            <p:ph type="sldNum" sz="quarter" idx="12"/>
          </p:nvPr>
        </p:nvSpPr>
        <p:spPr>
          <a:xfrm>
            <a:off x="1069848" y="6355080"/>
            <a:ext cx="1520952" cy="365760"/>
          </a:xfrm>
        </p:spPr>
        <p:txBody>
          <a:bodyPr/>
          <a:lstStyle/>
          <a:p>
            <a:fld id="{0B34F065-1154-456A-91E3-76DE8E75E17B}" type="slidenum">
              <a:rPr lang="ar-SA" smtClean="0"/>
              <a:t>‹#›</a:t>
            </a:fld>
            <a:endParaRPr lang="ar-SA"/>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B8ABB09-4A1D-463E-8065-109CC2B7EFAA}" type="datetimeFigureOut">
              <a:rPr lang="ar-SA" smtClean="0"/>
              <a:t>03/02/1440</a:t>
            </a:fld>
            <a:endParaRPr lang="ar-SA"/>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B34F065-1154-456A-91E3-76DE8E75E17B}" type="slidenum">
              <a:rPr lang="ar-SA" smtClean="0"/>
              <a:t>‹#›</a:t>
            </a:fld>
            <a:endParaRPr lang="ar-SA"/>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6600" b="1" dirty="0" smtClean="0"/>
              <a:t>Chapter One</a:t>
            </a:r>
            <a:endParaRPr lang="ar-IQ" sz="6600" b="1" dirty="0"/>
          </a:p>
        </p:txBody>
      </p:sp>
    </p:spTree>
    <p:extLst>
      <p:ext uri="{BB962C8B-B14F-4D97-AF65-F5344CB8AC3E}">
        <p14:creationId xmlns:p14="http://schemas.microsoft.com/office/powerpoint/2010/main" val="282490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1052736"/>
            <a:ext cx="697230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189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938" y="908720"/>
            <a:ext cx="7096125" cy="4896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43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Data Delivery </a:t>
            </a:r>
            <a:r>
              <a:rPr lang="en-US" b="1" dirty="0" smtClean="0"/>
              <a:t>Alternatives</a:t>
            </a:r>
            <a:endParaRPr lang="ar-IQ" dirty="0"/>
          </a:p>
        </p:txBody>
      </p:sp>
      <p:sp>
        <p:nvSpPr>
          <p:cNvPr id="3" name="عنصر نائب للمحتوى 2"/>
          <p:cNvSpPr>
            <a:spLocks noGrp="1"/>
          </p:cNvSpPr>
          <p:nvPr>
            <p:ph sz="quarter" idx="1"/>
          </p:nvPr>
        </p:nvSpPr>
        <p:spPr/>
        <p:txBody>
          <a:bodyPr>
            <a:normAutofit/>
          </a:bodyPr>
          <a:lstStyle/>
          <a:p>
            <a:pPr marL="0" indent="0" algn="just" rtl="0">
              <a:buNone/>
            </a:pPr>
            <a:r>
              <a:rPr lang="en-US" sz="2600" dirty="0"/>
              <a:t>In distributed databases, data are “delivered” from the sites where they are stored to where the query is posed. The alternative delivery modes are: pull-only, push-only and hybrid. </a:t>
            </a:r>
          </a:p>
          <a:p>
            <a:pPr marL="400050" lvl="1" indent="0" algn="just" rtl="0">
              <a:buNone/>
            </a:pPr>
            <a:r>
              <a:rPr lang="en-US" sz="2200" dirty="0" smtClean="0"/>
              <a:t>1. In </a:t>
            </a:r>
            <a:r>
              <a:rPr lang="en-US" sz="2200" dirty="0"/>
              <a:t>the pull-only mode of data delivery, the transfer of data from servers to clients is initiated by a client pull. </a:t>
            </a:r>
            <a:r>
              <a:rPr lang="en-US" sz="2200" dirty="0" smtClean="0"/>
              <a:t>When </a:t>
            </a:r>
            <a:r>
              <a:rPr lang="en-US" sz="2200" dirty="0"/>
              <a:t>a client request is received at a server, the server responds by locating the requested </a:t>
            </a:r>
            <a:r>
              <a:rPr lang="en-US" sz="2200" dirty="0" smtClean="0"/>
              <a:t>information.</a:t>
            </a:r>
          </a:p>
          <a:p>
            <a:pPr marL="400050" lvl="1" indent="0" algn="just" rtl="0">
              <a:buNone/>
            </a:pPr>
            <a:r>
              <a:rPr lang="en-US" sz="2200" dirty="0" smtClean="0"/>
              <a:t>The </a:t>
            </a:r>
            <a:r>
              <a:rPr lang="en-US" sz="2200" dirty="0"/>
              <a:t>main characteristic of pull-based delivery is that the arrival of new data items or updates to existing </a:t>
            </a:r>
            <a:r>
              <a:rPr lang="en-US" sz="2200" dirty="0" smtClean="0"/>
              <a:t>data items </a:t>
            </a:r>
            <a:r>
              <a:rPr lang="en-US" sz="2200" dirty="0"/>
              <a:t>are carried out at a server without notification to clients unless clients explicitly poll the server. </a:t>
            </a:r>
          </a:p>
          <a:p>
            <a:pPr algn="just" rtl="0"/>
            <a:endParaRPr lang="ar-IQ" dirty="0"/>
          </a:p>
        </p:txBody>
      </p:sp>
    </p:spTree>
    <p:extLst>
      <p:ext uri="{BB962C8B-B14F-4D97-AF65-F5344CB8AC3E}">
        <p14:creationId xmlns:p14="http://schemas.microsoft.com/office/powerpoint/2010/main" val="1355205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Data Delivery Alternatives</a:t>
            </a:r>
            <a:endParaRPr lang="ar-IQ" dirty="0"/>
          </a:p>
        </p:txBody>
      </p:sp>
      <p:sp>
        <p:nvSpPr>
          <p:cNvPr id="3" name="عنصر نائب للمحتوى 2"/>
          <p:cNvSpPr>
            <a:spLocks noGrp="1"/>
          </p:cNvSpPr>
          <p:nvPr>
            <p:ph sz="quarter" idx="1"/>
          </p:nvPr>
        </p:nvSpPr>
        <p:spPr/>
        <p:txBody>
          <a:bodyPr>
            <a:normAutofit/>
          </a:bodyPr>
          <a:lstStyle/>
          <a:p>
            <a:pPr marL="400050" lvl="1" indent="0" algn="just" rtl="0">
              <a:buNone/>
            </a:pPr>
            <a:r>
              <a:rPr lang="en-US" dirty="0" smtClean="0"/>
              <a:t>2. </a:t>
            </a:r>
            <a:r>
              <a:rPr lang="en-US" sz="2400" dirty="0" smtClean="0"/>
              <a:t>In </a:t>
            </a:r>
            <a:r>
              <a:rPr lang="en-US" sz="2400" dirty="0"/>
              <a:t>the push-only mode of data delivery, the transfer of data from servers to clients is initiated by a server push in the absence of any specific request from clients. </a:t>
            </a:r>
            <a:endParaRPr lang="en-US" sz="2400" dirty="0" smtClean="0"/>
          </a:p>
          <a:p>
            <a:pPr marL="400050" lvl="1" indent="0" algn="just" rtl="0">
              <a:buNone/>
            </a:pPr>
            <a:endParaRPr lang="en-US" sz="2400" dirty="0" smtClean="0"/>
          </a:p>
          <a:p>
            <a:pPr marL="400050" lvl="1" indent="0" algn="just" rtl="0">
              <a:buNone/>
            </a:pPr>
            <a:r>
              <a:rPr lang="en-US" sz="2400" dirty="0" smtClean="0"/>
              <a:t>In </a:t>
            </a:r>
            <a:r>
              <a:rPr lang="en-US" sz="2400" dirty="0"/>
              <a:t>push-based mode, servers disseminate information to either an unbounded set of clients (random broadcast) who can listen to a medium or selective set of clients (multicast), who belong to some categories of recipients that may receive the data. </a:t>
            </a:r>
          </a:p>
          <a:p>
            <a:pPr algn="just" rtl="0"/>
            <a:endParaRPr lang="ar-IQ" dirty="0"/>
          </a:p>
        </p:txBody>
      </p:sp>
    </p:spTree>
    <p:extLst>
      <p:ext uri="{BB962C8B-B14F-4D97-AF65-F5344CB8AC3E}">
        <p14:creationId xmlns:p14="http://schemas.microsoft.com/office/powerpoint/2010/main" val="266730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Data Delivery Alternatives</a:t>
            </a:r>
            <a:endParaRPr lang="ar-IQ" dirty="0"/>
          </a:p>
        </p:txBody>
      </p:sp>
      <p:sp>
        <p:nvSpPr>
          <p:cNvPr id="3" name="عنصر نائب للمحتوى 2"/>
          <p:cNvSpPr>
            <a:spLocks noGrp="1"/>
          </p:cNvSpPr>
          <p:nvPr>
            <p:ph sz="quarter" idx="1"/>
          </p:nvPr>
        </p:nvSpPr>
        <p:spPr/>
        <p:txBody>
          <a:bodyPr>
            <a:normAutofit/>
          </a:bodyPr>
          <a:lstStyle/>
          <a:p>
            <a:pPr marL="400050" lvl="1" indent="0" algn="just" rtl="0">
              <a:buNone/>
            </a:pPr>
            <a:r>
              <a:rPr lang="en-US" sz="2400" dirty="0" smtClean="0"/>
              <a:t>3. The </a:t>
            </a:r>
            <a:r>
              <a:rPr lang="en-US" sz="2400" dirty="0"/>
              <a:t>hybrid mode of data delivery combines the client-pull and server-push mechanisms. </a:t>
            </a:r>
            <a:endParaRPr lang="en-US" sz="2400" dirty="0" smtClean="0"/>
          </a:p>
          <a:p>
            <a:pPr marL="400050" lvl="1" indent="0" algn="just" rtl="0">
              <a:buNone/>
            </a:pPr>
            <a:endParaRPr lang="en-US" sz="2400" dirty="0"/>
          </a:p>
          <a:p>
            <a:pPr marL="400050" lvl="1" indent="0" algn="just" rtl="0">
              <a:buNone/>
            </a:pPr>
            <a:r>
              <a:rPr lang="en-US" sz="2400" dirty="0" smtClean="0"/>
              <a:t>The </a:t>
            </a:r>
            <a:r>
              <a:rPr lang="en-US" sz="2400" dirty="0"/>
              <a:t>continuous (or continual) query approach presents one possible way of combining the pull and push modes: namely, the transfer of information from servers to clients is first initiated by a client pull (by posing the query), and the subsequent transfer of updated information to clients is initiated by a server push. </a:t>
            </a:r>
          </a:p>
          <a:p>
            <a:pPr algn="just" rtl="0"/>
            <a:endParaRPr lang="ar-IQ" sz="2800" dirty="0"/>
          </a:p>
        </p:txBody>
      </p:sp>
    </p:spTree>
    <p:extLst>
      <p:ext uri="{BB962C8B-B14F-4D97-AF65-F5344CB8AC3E}">
        <p14:creationId xmlns:p14="http://schemas.microsoft.com/office/powerpoint/2010/main" val="9469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Data Delivery Alternatives</a:t>
            </a:r>
            <a:endParaRPr lang="ar-IQ" dirty="0"/>
          </a:p>
        </p:txBody>
      </p:sp>
      <p:sp>
        <p:nvSpPr>
          <p:cNvPr id="3" name="عنصر نائب للمحتوى 2"/>
          <p:cNvSpPr>
            <a:spLocks noGrp="1"/>
          </p:cNvSpPr>
          <p:nvPr>
            <p:ph sz="quarter" idx="1"/>
          </p:nvPr>
        </p:nvSpPr>
        <p:spPr/>
        <p:txBody>
          <a:bodyPr>
            <a:normAutofit/>
          </a:bodyPr>
          <a:lstStyle/>
          <a:p>
            <a:pPr marL="0" indent="0" algn="just" rtl="0">
              <a:buNone/>
            </a:pPr>
            <a:r>
              <a:rPr lang="en-US" dirty="0"/>
              <a:t>There </a:t>
            </a:r>
            <a:r>
              <a:rPr lang="en-US"/>
              <a:t>are </a:t>
            </a:r>
            <a:r>
              <a:rPr lang="en-US" smtClean="0"/>
              <a:t>Three </a:t>
            </a:r>
            <a:r>
              <a:rPr lang="en-US" dirty="0"/>
              <a:t>typical frequency measurements that can be used to classify the regularity of data delivery. They are: </a:t>
            </a:r>
          </a:p>
          <a:p>
            <a:pPr marL="514350" indent="-514350" algn="just" rtl="0">
              <a:buFont typeface="+mj-lt"/>
              <a:buAutoNum type="arabicPeriod"/>
            </a:pPr>
            <a:r>
              <a:rPr lang="en-US" sz="2600" dirty="0" smtClean="0"/>
              <a:t>periodic</a:t>
            </a:r>
            <a:r>
              <a:rPr lang="en-US" sz="2600" dirty="0"/>
              <a:t>, : In periodic delivery, data are sent from the server to clients at regular intervals. </a:t>
            </a:r>
          </a:p>
          <a:p>
            <a:pPr marL="514350" indent="-514350" algn="just" rtl="0">
              <a:buFont typeface="+mj-lt"/>
              <a:buAutoNum type="arabicPeriod"/>
            </a:pPr>
            <a:r>
              <a:rPr lang="en-US" sz="2600" dirty="0" smtClean="0"/>
              <a:t>conditional</a:t>
            </a:r>
            <a:r>
              <a:rPr lang="en-US" sz="2600" dirty="0"/>
              <a:t>, In conditional delivery, data are sent from servers whenever certain conditions installed by clients in their profiles are satisfied. </a:t>
            </a:r>
            <a:endParaRPr lang="en-US" sz="2600" dirty="0" smtClean="0"/>
          </a:p>
          <a:p>
            <a:pPr marL="514350" indent="-514350" algn="just" rtl="0">
              <a:buFont typeface="+mj-lt"/>
              <a:buAutoNum type="arabicPeriod"/>
            </a:pPr>
            <a:r>
              <a:rPr lang="en-US" sz="2600" dirty="0" smtClean="0"/>
              <a:t>Irregular</a:t>
            </a:r>
            <a:r>
              <a:rPr lang="en-US" sz="2600" dirty="0"/>
              <a:t>: Ad-hoc delivery is irregular and is performed mostly in a pure pull-based system. Data are pulled from servers to clients in an ad-hoc fashion whenever clients request it. </a:t>
            </a:r>
          </a:p>
          <a:p>
            <a:pPr marL="0" indent="0" algn="just" rtl="0">
              <a:buNone/>
            </a:pPr>
            <a:endParaRPr lang="ar-IQ" dirty="0"/>
          </a:p>
        </p:txBody>
      </p:sp>
    </p:spTree>
    <p:extLst>
      <p:ext uri="{BB962C8B-B14F-4D97-AF65-F5344CB8AC3E}">
        <p14:creationId xmlns:p14="http://schemas.microsoft.com/office/powerpoint/2010/main" val="1074624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Promises of DDBSs </a:t>
            </a:r>
            <a:endParaRPr lang="ar-IQ" dirty="0"/>
          </a:p>
        </p:txBody>
      </p:sp>
      <p:sp>
        <p:nvSpPr>
          <p:cNvPr id="3" name="عنصر نائب للمحتوى 2"/>
          <p:cNvSpPr>
            <a:spLocks noGrp="1"/>
          </p:cNvSpPr>
          <p:nvPr>
            <p:ph sz="quarter" idx="1"/>
          </p:nvPr>
        </p:nvSpPr>
        <p:spPr/>
        <p:txBody>
          <a:bodyPr>
            <a:normAutofit fontScale="92500" lnSpcReduction="10000"/>
          </a:bodyPr>
          <a:lstStyle/>
          <a:p>
            <a:pPr algn="just" rtl="0"/>
            <a:r>
              <a:rPr lang="en-US" dirty="0" smtClean="0"/>
              <a:t>In </a:t>
            </a:r>
            <a:r>
              <a:rPr lang="en-US" dirty="0"/>
              <a:t>this section we discuss these promises and, in the process, introduce many of the concepts that we will study in subsequent chapters. </a:t>
            </a:r>
            <a:endParaRPr lang="en-US" dirty="0" smtClean="0"/>
          </a:p>
          <a:p>
            <a:pPr marL="0" indent="0" algn="just" rtl="0">
              <a:buNone/>
            </a:pPr>
            <a:endParaRPr lang="en-US" dirty="0"/>
          </a:p>
          <a:p>
            <a:pPr algn="just" rtl="0"/>
            <a:r>
              <a:rPr lang="en-US" b="1" dirty="0"/>
              <a:t>Transparent Management of Distributed and Replicated Data </a:t>
            </a:r>
          </a:p>
          <a:p>
            <a:pPr marL="0" indent="0" algn="just" rtl="0">
              <a:buNone/>
            </a:pPr>
            <a:r>
              <a:rPr lang="en-US" dirty="0"/>
              <a:t>Transparency refers to separation of the higher-level semantics of a system from lower-level implementation issues. In other words, a transparent system “hides” the implementation details from users. </a:t>
            </a:r>
            <a:endParaRPr lang="en-US" dirty="0" smtClean="0"/>
          </a:p>
          <a:p>
            <a:pPr marL="0" indent="0" algn="just" rtl="0">
              <a:buNone/>
            </a:pPr>
            <a:r>
              <a:rPr lang="en-US" dirty="0" smtClean="0"/>
              <a:t>The </a:t>
            </a:r>
            <a:r>
              <a:rPr lang="en-US" dirty="0"/>
              <a:t>advantage of a fully transparent DBMS is the high level of support that it provides for the development of complex applications. </a:t>
            </a:r>
          </a:p>
          <a:p>
            <a:pPr marL="0" indent="0" algn="just" rtl="0">
              <a:buNone/>
            </a:pPr>
            <a:endParaRPr lang="ar-IQ" dirty="0"/>
          </a:p>
        </p:txBody>
      </p:sp>
    </p:spTree>
    <p:extLst>
      <p:ext uri="{BB962C8B-B14F-4D97-AF65-F5344CB8AC3E}">
        <p14:creationId xmlns:p14="http://schemas.microsoft.com/office/powerpoint/2010/main" val="3626911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20000"/>
          </a:bodyPr>
          <a:lstStyle/>
          <a:p>
            <a:pPr algn="just" rtl="0"/>
            <a:r>
              <a:rPr lang="en-US" dirty="0"/>
              <a:t>Let us start our discussion with an example. Consider an engineering firm that has offices in Boston, Waterloo, Paris and San Francisco. They run projects at each of these sites and would like to maintain a database of their employees, the projects and other related data. </a:t>
            </a:r>
            <a:endParaRPr lang="en-US" dirty="0" smtClean="0"/>
          </a:p>
          <a:p>
            <a:pPr algn="just" rtl="0"/>
            <a:endParaRPr lang="en-US" dirty="0"/>
          </a:p>
          <a:p>
            <a:pPr algn="just" rtl="0"/>
            <a:r>
              <a:rPr lang="en-US" dirty="0" smtClean="0"/>
              <a:t>Assuming </a:t>
            </a:r>
            <a:r>
              <a:rPr lang="en-US" dirty="0"/>
              <a:t>that the database is relational, we can store this information in two relations: EMP(ENO, ENAME, TITLE)1 and PROJ(PNO, PNAME, BUDGET). </a:t>
            </a:r>
            <a:endParaRPr lang="en-US" dirty="0" smtClean="0"/>
          </a:p>
          <a:p>
            <a:pPr algn="just" rtl="0"/>
            <a:endParaRPr lang="en-US" dirty="0"/>
          </a:p>
          <a:p>
            <a:pPr algn="just" rtl="0"/>
            <a:r>
              <a:rPr lang="en-US" dirty="0" smtClean="0"/>
              <a:t>We </a:t>
            </a:r>
            <a:r>
              <a:rPr lang="en-US" dirty="0"/>
              <a:t>also introduce a third relation to store salary information: SAL(TITLE, AMT) and a fourth relation ASG which indicates which employees have been assigned to which projects for what duration with what responsibility: ASG(ENO, PNO, RESP, DUR). </a:t>
            </a:r>
            <a:endParaRPr lang="ar-IQ" dirty="0"/>
          </a:p>
        </p:txBody>
      </p:sp>
    </p:spTree>
    <p:extLst>
      <p:ext uri="{BB962C8B-B14F-4D97-AF65-F5344CB8AC3E}">
        <p14:creationId xmlns:p14="http://schemas.microsoft.com/office/powerpoint/2010/main" val="3884694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algn="just" rtl="0"/>
            <a:r>
              <a:rPr lang="en-US" dirty="0"/>
              <a:t>If all of this data were stored in a centralized DBMS, and we wanted to find out the names and employees who worked on a project for more than 12 months, we would specify this using the following SQL query: </a:t>
            </a:r>
          </a:p>
          <a:p>
            <a:pPr algn="just" rtl="0"/>
            <a:r>
              <a:rPr lang="en-US" dirty="0"/>
              <a:t>SELECT ENAME, AMT </a:t>
            </a:r>
          </a:p>
          <a:p>
            <a:pPr algn="just" rtl="0"/>
            <a:r>
              <a:rPr lang="en-US" dirty="0"/>
              <a:t>FROM EMP, ASG, SAL </a:t>
            </a:r>
          </a:p>
          <a:p>
            <a:pPr algn="just" rtl="0"/>
            <a:r>
              <a:rPr lang="en-US" dirty="0"/>
              <a:t>WHERE ASG.DUR &gt; 12 </a:t>
            </a:r>
          </a:p>
          <a:p>
            <a:pPr algn="just" rtl="0"/>
            <a:r>
              <a:rPr lang="en-US" dirty="0"/>
              <a:t>AND EMP.ENO = ASG.ENO AND SAL.TITLE = EMP.TITLE</a:t>
            </a:r>
            <a:endParaRPr lang="ar-IQ" dirty="0"/>
          </a:p>
        </p:txBody>
      </p:sp>
    </p:spTree>
    <p:extLst>
      <p:ext uri="{BB962C8B-B14F-4D97-AF65-F5344CB8AC3E}">
        <p14:creationId xmlns:p14="http://schemas.microsoft.com/office/powerpoint/2010/main" val="274758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algn="just" rtl="0"/>
            <a:r>
              <a:rPr lang="en-US" dirty="0"/>
              <a:t>Thus, what we are engaged in is a process where we partition each of the relations and store each partition at a different site. </a:t>
            </a:r>
            <a:endParaRPr lang="en-US" dirty="0" smtClean="0"/>
          </a:p>
          <a:p>
            <a:pPr marL="0" indent="0" algn="just" rtl="0">
              <a:buNone/>
            </a:pPr>
            <a:endParaRPr lang="en-US" dirty="0" smtClean="0"/>
          </a:p>
          <a:p>
            <a:pPr algn="just" rtl="0"/>
            <a:r>
              <a:rPr lang="en-US" dirty="0" smtClean="0"/>
              <a:t>This </a:t>
            </a:r>
            <a:r>
              <a:rPr lang="en-US" dirty="0"/>
              <a:t>is known as </a:t>
            </a:r>
            <a:r>
              <a:rPr lang="en-US" i="1" dirty="0"/>
              <a:t>fragmentation. </a:t>
            </a:r>
            <a:r>
              <a:rPr lang="en-US" dirty="0"/>
              <a:t>Furthermore, it may be preferable to duplicate some of this data at other sites for performance and reliability reasons. </a:t>
            </a:r>
            <a:endParaRPr lang="en-US" dirty="0" smtClean="0"/>
          </a:p>
          <a:p>
            <a:pPr marL="0" indent="0" algn="just" rtl="0">
              <a:buNone/>
            </a:pPr>
            <a:endParaRPr lang="en-US" dirty="0" smtClean="0"/>
          </a:p>
          <a:p>
            <a:pPr algn="just" rtl="0"/>
            <a:r>
              <a:rPr lang="en-US" dirty="0" smtClean="0"/>
              <a:t>The </a:t>
            </a:r>
            <a:r>
              <a:rPr lang="en-US" dirty="0"/>
              <a:t>result is a distributed database which is fragmented and </a:t>
            </a:r>
            <a:r>
              <a:rPr lang="en-US" dirty="0" smtClean="0"/>
              <a:t>replicated.</a:t>
            </a:r>
            <a:endParaRPr lang="ar-IQ" dirty="0"/>
          </a:p>
        </p:txBody>
      </p:sp>
    </p:spTree>
    <p:extLst>
      <p:ext uri="{BB962C8B-B14F-4D97-AF65-F5344CB8AC3E}">
        <p14:creationId xmlns:p14="http://schemas.microsoft.com/office/powerpoint/2010/main" val="377659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a:t>
            </a:r>
            <a:endParaRPr lang="ar-IQ" dirty="0"/>
          </a:p>
        </p:txBody>
      </p:sp>
      <p:sp>
        <p:nvSpPr>
          <p:cNvPr id="3" name="عنصر نائب للمحتوى 2"/>
          <p:cNvSpPr>
            <a:spLocks noGrp="1"/>
          </p:cNvSpPr>
          <p:nvPr>
            <p:ph sz="quarter" idx="1"/>
          </p:nvPr>
        </p:nvSpPr>
        <p:spPr>
          <a:xfrm>
            <a:off x="179512" y="1600200"/>
            <a:ext cx="8712968" cy="4525963"/>
          </a:xfrm>
        </p:spPr>
        <p:txBody>
          <a:bodyPr>
            <a:normAutofit/>
          </a:bodyPr>
          <a:lstStyle/>
          <a:p>
            <a:pPr algn="just" rtl="0"/>
            <a:r>
              <a:rPr lang="en-US" sz="2000" dirty="0" smtClean="0"/>
              <a:t>Distributed </a:t>
            </a:r>
            <a:r>
              <a:rPr lang="en-US" sz="2000" dirty="0"/>
              <a:t>database system (DDBS) technology is the union of what appear to be two diametrically opposed approaches to data </a:t>
            </a:r>
            <a:r>
              <a:rPr lang="en-US" sz="2000" dirty="0" smtClean="0"/>
              <a:t>processing: database </a:t>
            </a:r>
            <a:r>
              <a:rPr lang="en-US" sz="2000" dirty="0"/>
              <a:t>system and computer network technologies</a:t>
            </a:r>
            <a:r>
              <a:rPr lang="en-US" dirty="0"/>
              <a:t>. </a:t>
            </a:r>
            <a:endParaRPr lang="en-US" dirty="0" smtClean="0"/>
          </a:p>
          <a:p>
            <a:endParaRPr lang="ar-IQ" dirty="0"/>
          </a:p>
          <a:p>
            <a:pPr algn="just" rtl="0"/>
            <a:r>
              <a:rPr lang="en-US" sz="2000" dirty="0" smtClean="0"/>
              <a:t>Database </a:t>
            </a:r>
            <a:r>
              <a:rPr lang="en-US" sz="2000" dirty="0"/>
              <a:t>systems have taken us from a paradigm of data processing in which each application defined and maintained its own data (Figure 1.1) to one in which the data are defined and administered centrally (Figure 1.2). </a:t>
            </a:r>
          </a:p>
          <a:p>
            <a:pPr algn="just" rtl="0"/>
            <a:endParaRPr lang="ar-IQ" sz="2000" dirty="0"/>
          </a:p>
        </p:txBody>
      </p:sp>
    </p:spTree>
    <p:extLst>
      <p:ext uri="{BB962C8B-B14F-4D97-AF65-F5344CB8AC3E}">
        <p14:creationId xmlns:p14="http://schemas.microsoft.com/office/powerpoint/2010/main" val="2540981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7573797"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265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666328"/>
          </a:xfrm>
        </p:spPr>
        <p:txBody>
          <a:bodyPr>
            <a:noAutofit/>
          </a:bodyPr>
          <a:lstStyle/>
          <a:p>
            <a:pPr algn="ctr"/>
            <a:r>
              <a:rPr lang="en-US" sz="2400" b="1" i="1" dirty="0"/>
              <a:t>Reliability Through Distributed Transactions </a:t>
            </a:r>
            <a:endParaRPr lang="ar-IQ" sz="2400" dirty="0"/>
          </a:p>
        </p:txBody>
      </p:sp>
      <p:sp>
        <p:nvSpPr>
          <p:cNvPr id="3" name="عنصر نائب للمحتوى 2"/>
          <p:cNvSpPr>
            <a:spLocks noGrp="1"/>
          </p:cNvSpPr>
          <p:nvPr>
            <p:ph sz="quarter" idx="1"/>
          </p:nvPr>
        </p:nvSpPr>
        <p:spPr/>
        <p:txBody>
          <a:bodyPr>
            <a:normAutofit fontScale="92500"/>
          </a:bodyPr>
          <a:lstStyle/>
          <a:p>
            <a:pPr algn="just" rtl="0"/>
            <a:r>
              <a:rPr lang="en-US" dirty="0" smtClean="0"/>
              <a:t>Distributed </a:t>
            </a:r>
            <a:r>
              <a:rPr lang="en-US" dirty="0"/>
              <a:t>DBMSs are intended to improve reliability since they have replicated components and, thereby eliminate single points of failure. </a:t>
            </a:r>
            <a:endParaRPr lang="en-US" dirty="0" smtClean="0"/>
          </a:p>
          <a:p>
            <a:pPr algn="just" rtl="0"/>
            <a:endParaRPr lang="en-US" dirty="0"/>
          </a:p>
          <a:p>
            <a:pPr algn="just" rtl="0"/>
            <a:r>
              <a:rPr lang="en-US" dirty="0" smtClean="0"/>
              <a:t>The </a:t>
            </a:r>
            <a:r>
              <a:rPr lang="en-US" dirty="0"/>
              <a:t>failure of a single site, or the failure of a communication link which makes one or more sites unreachable, is not sufficient to bring down the entire system. </a:t>
            </a:r>
            <a:endParaRPr lang="en-US" dirty="0" smtClean="0"/>
          </a:p>
          <a:p>
            <a:pPr algn="just" rtl="0"/>
            <a:endParaRPr lang="en-US" dirty="0"/>
          </a:p>
          <a:p>
            <a:pPr algn="just" rtl="0"/>
            <a:r>
              <a:rPr lang="en-US" dirty="0" smtClean="0"/>
              <a:t>In the case of a distributed database, this means that some of the data may be unreachable, but with proper care, users may be permitted to access other parts of the distributed database. </a:t>
            </a:r>
            <a:endParaRPr lang="en-US" dirty="0"/>
          </a:p>
        </p:txBody>
      </p:sp>
    </p:spTree>
    <p:extLst>
      <p:ext uri="{BB962C8B-B14F-4D97-AF65-F5344CB8AC3E}">
        <p14:creationId xmlns:p14="http://schemas.microsoft.com/office/powerpoint/2010/main" val="3836823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pPr algn="just" rtl="0"/>
            <a:r>
              <a:rPr lang="en-US" dirty="0"/>
              <a:t>The “proper care” comes in the form of support for distributed transactions and application protocols. </a:t>
            </a:r>
            <a:endParaRPr lang="en-US" dirty="0" smtClean="0"/>
          </a:p>
          <a:p>
            <a:pPr marL="0" indent="0" algn="just" rtl="0">
              <a:buNone/>
            </a:pPr>
            <a:endParaRPr lang="en-US" dirty="0"/>
          </a:p>
          <a:p>
            <a:pPr algn="just" rtl="0"/>
            <a:r>
              <a:rPr lang="en-US" dirty="0" smtClean="0"/>
              <a:t>A </a:t>
            </a:r>
            <a:r>
              <a:rPr lang="en-US" i="1" dirty="0"/>
              <a:t>transaction </a:t>
            </a:r>
            <a:r>
              <a:rPr lang="en-US" dirty="0"/>
              <a:t>is a basic unit of consistent and reliable computing, consisting of a sequence of database operations executed as an atomic action. </a:t>
            </a:r>
            <a:endParaRPr lang="en-US" dirty="0" smtClean="0"/>
          </a:p>
          <a:p>
            <a:pPr algn="just" rtl="0"/>
            <a:endParaRPr lang="en-US" dirty="0"/>
          </a:p>
          <a:p>
            <a:pPr algn="just" rtl="0"/>
            <a:r>
              <a:rPr lang="en-US" dirty="0" smtClean="0"/>
              <a:t>It </a:t>
            </a:r>
            <a:r>
              <a:rPr lang="en-US" dirty="0"/>
              <a:t>transforms a consistent database state to another consistent database state even when a number of such transactions are executed concurrently (sometimes called </a:t>
            </a:r>
            <a:r>
              <a:rPr lang="en-US" i="1" dirty="0"/>
              <a:t>concurrency transparency</a:t>
            </a:r>
            <a:r>
              <a:rPr lang="en-US" dirty="0"/>
              <a:t>), and even when failures occur (also called </a:t>
            </a:r>
            <a:r>
              <a:rPr lang="en-US" i="1" dirty="0"/>
              <a:t>failure atomicity</a:t>
            </a:r>
            <a:r>
              <a:rPr lang="en-US" dirty="0"/>
              <a:t>). </a:t>
            </a:r>
            <a:endParaRPr lang="ar-IQ" dirty="0"/>
          </a:p>
          <a:p>
            <a:pPr algn="just" rtl="0"/>
            <a:endParaRPr lang="ar-IQ" dirty="0"/>
          </a:p>
        </p:txBody>
      </p:sp>
    </p:spTree>
    <p:extLst>
      <p:ext uri="{BB962C8B-B14F-4D97-AF65-F5344CB8AC3E}">
        <p14:creationId xmlns:p14="http://schemas.microsoft.com/office/powerpoint/2010/main" val="153850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dirty="0" smtClean="0"/>
              <a:t>Improved </a:t>
            </a:r>
            <a:r>
              <a:rPr lang="en-US" b="1" i="1" dirty="0"/>
              <a:t>Performance </a:t>
            </a:r>
            <a:endParaRPr lang="ar-IQ" dirty="0"/>
          </a:p>
        </p:txBody>
      </p:sp>
      <p:sp>
        <p:nvSpPr>
          <p:cNvPr id="3" name="عنصر نائب للمحتوى 2"/>
          <p:cNvSpPr>
            <a:spLocks noGrp="1"/>
          </p:cNvSpPr>
          <p:nvPr>
            <p:ph sz="quarter" idx="1"/>
          </p:nvPr>
        </p:nvSpPr>
        <p:spPr/>
        <p:txBody>
          <a:bodyPr>
            <a:normAutofit fontScale="77500" lnSpcReduction="20000"/>
          </a:bodyPr>
          <a:lstStyle/>
          <a:p>
            <a:pPr algn="just" rtl="0"/>
            <a:r>
              <a:rPr lang="en-US" dirty="0"/>
              <a:t>The case for the improved performance of distributed DBMSs is typically made based on two points. First, a distributed DBMS fragments the conceptual database, enabling data to be stored in close proximity to its points of use (also called </a:t>
            </a:r>
            <a:r>
              <a:rPr lang="en-US" i="1" dirty="0"/>
              <a:t>data localization</a:t>
            </a:r>
            <a:r>
              <a:rPr lang="en-US" dirty="0"/>
              <a:t>). This has two potential advantages: </a:t>
            </a:r>
            <a:endParaRPr lang="en-US" dirty="0" smtClean="0"/>
          </a:p>
          <a:p>
            <a:pPr marL="0" indent="0" algn="just" rtl="0">
              <a:buNone/>
            </a:pPr>
            <a:endParaRPr lang="en-US" dirty="0"/>
          </a:p>
          <a:p>
            <a:pPr algn="just" rtl="0"/>
            <a:r>
              <a:rPr lang="en-US" b="1" dirty="0"/>
              <a:t>1. </a:t>
            </a:r>
            <a:r>
              <a:rPr lang="en-US" dirty="0"/>
              <a:t>Since each site handles only a portion of the database, contention for CPU and I/O services is not as severe as for centralized databases. </a:t>
            </a:r>
            <a:endParaRPr lang="en-US" dirty="0" smtClean="0"/>
          </a:p>
          <a:p>
            <a:pPr marL="0" indent="0" algn="just" rtl="0">
              <a:buNone/>
            </a:pPr>
            <a:endParaRPr lang="en-US" dirty="0"/>
          </a:p>
          <a:p>
            <a:pPr algn="just" rtl="0"/>
            <a:r>
              <a:rPr lang="en-US" b="1" dirty="0"/>
              <a:t>2. </a:t>
            </a:r>
            <a:r>
              <a:rPr lang="en-US" dirty="0"/>
              <a:t>Localization reduces remote access delays that are usually involved in wide area networks (for example, the minimum round-trip message propagation delay in satellite-based systems is about </a:t>
            </a:r>
            <a:r>
              <a:rPr lang="en-US" dirty="0" smtClean="0"/>
              <a:t>1 </a:t>
            </a:r>
            <a:r>
              <a:rPr lang="en-US" dirty="0"/>
              <a:t>second). </a:t>
            </a:r>
          </a:p>
          <a:p>
            <a:pPr algn="just" rtl="0"/>
            <a:endParaRPr lang="ar-IQ" dirty="0"/>
          </a:p>
          <a:p>
            <a:pPr algn="just" rtl="0"/>
            <a:r>
              <a:rPr lang="en-US" dirty="0"/>
              <a:t>Most distributed DBMSs are structured to gain maximum benefit from data localization. Full benefits of reduced contention and reduced communication overhead can be obtained only by a proper fragmentation and distribution of the database. </a:t>
            </a:r>
            <a:endParaRPr lang="ar-IQ" dirty="0"/>
          </a:p>
        </p:txBody>
      </p:sp>
    </p:spTree>
    <p:extLst>
      <p:ext uri="{BB962C8B-B14F-4D97-AF65-F5344CB8AC3E}">
        <p14:creationId xmlns:p14="http://schemas.microsoft.com/office/powerpoint/2010/main" val="357260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dirty="0"/>
              <a:t>Easier System Expansion </a:t>
            </a:r>
            <a:endParaRPr lang="ar-IQ" dirty="0"/>
          </a:p>
        </p:txBody>
      </p:sp>
      <p:sp>
        <p:nvSpPr>
          <p:cNvPr id="3" name="عنصر نائب للمحتوى 2"/>
          <p:cNvSpPr>
            <a:spLocks noGrp="1"/>
          </p:cNvSpPr>
          <p:nvPr>
            <p:ph sz="quarter" idx="1"/>
          </p:nvPr>
        </p:nvSpPr>
        <p:spPr/>
        <p:txBody>
          <a:bodyPr/>
          <a:lstStyle/>
          <a:p>
            <a:pPr algn="just" rtl="0"/>
            <a:r>
              <a:rPr lang="en-US" dirty="0" smtClean="0"/>
              <a:t>In </a:t>
            </a:r>
            <a:r>
              <a:rPr lang="en-US" dirty="0"/>
              <a:t>a distributed environment, it is much easier to accommodate increasing database sizes. Major system overhauls are seldom necessary; expansion can usually be handled by adding processing and storage power to the network. </a:t>
            </a:r>
            <a:endParaRPr lang="en-US" dirty="0" smtClean="0"/>
          </a:p>
          <a:p>
            <a:pPr marL="0" indent="0" algn="just" rtl="0">
              <a:buNone/>
            </a:pPr>
            <a:endParaRPr lang="en-US" dirty="0"/>
          </a:p>
          <a:p>
            <a:pPr algn="just" rtl="0"/>
            <a:r>
              <a:rPr lang="en-US" dirty="0"/>
              <a:t>One aspect of easier system expansion is economics. It normally costs much less to put together a system of “smaller” computers with the equivalent power of a single big machine. </a:t>
            </a:r>
            <a:endParaRPr lang="ar-IQ" dirty="0"/>
          </a:p>
        </p:txBody>
      </p:sp>
    </p:spTree>
    <p:extLst>
      <p:ext uri="{BB962C8B-B14F-4D97-AF65-F5344CB8AC3E}">
        <p14:creationId xmlns:p14="http://schemas.microsoft.com/office/powerpoint/2010/main" val="3780831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Design Issues </a:t>
            </a:r>
            <a:endParaRPr lang="ar-IQ" dirty="0"/>
          </a:p>
        </p:txBody>
      </p:sp>
      <p:sp>
        <p:nvSpPr>
          <p:cNvPr id="3" name="عنصر نائب للمحتوى 2"/>
          <p:cNvSpPr>
            <a:spLocks noGrp="1"/>
          </p:cNvSpPr>
          <p:nvPr>
            <p:ph sz="quarter" idx="1"/>
          </p:nvPr>
        </p:nvSpPr>
        <p:spPr/>
        <p:txBody>
          <a:bodyPr/>
          <a:lstStyle/>
          <a:p>
            <a:pPr marL="0" indent="0" algn="just" rtl="0">
              <a:buNone/>
            </a:pPr>
            <a:r>
              <a:rPr lang="en-US" b="1" i="1" dirty="0" smtClean="0"/>
              <a:t>1.Distributed </a:t>
            </a:r>
            <a:r>
              <a:rPr lang="en-US" b="1" i="1" dirty="0"/>
              <a:t>Directory Management </a:t>
            </a:r>
            <a:endParaRPr lang="en-US" dirty="0"/>
          </a:p>
          <a:p>
            <a:pPr algn="just" rtl="0"/>
            <a:r>
              <a:rPr lang="en-US" dirty="0"/>
              <a:t>A directory contains information about data items in the database. Problems related to directory management are similar in nature to the database placement problem discussed in the preceding section. </a:t>
            </a:r>
            <a:endParaRPr lang="en-US" dirty="0" smtClean="0"/>
          </a:p>
          <a:p>
            <a:pPr algn="just" rtl="0"/>
            <a:endParaRPr lang="en-US" dirty="0"/>
          </a:p>
          <a:p>
            <a:pPr algn="just" rtl="0"/>
            <a:r>
              <a:rPr lang="en-US" dirty="0" smtClean="0"/>
              <a:t>A </a:t>
            </a:r>
            <a:r>
              <a:rPr lang="en-US" dirty="0"/>
              <a:t>directory may be global to the entire DDBS or local to each site; it can be centralized at one site or distributed over several sites; there can be a single copy or multiple copies. </a:t>
            </a:r>
            <a:endParaRPr lang="ar-IQ" dirty="0"/>
          </a:p>
        </p:txBody>
      </p:sp>
    </p:spTree>
    <p:extLst>
      <p:ext uri="{BB962C8B-B14F-4D97-AF65-F5344CB8AC3E}">
        <p14:creationId xmlns:p14="http://schemas.microsoft.com/office/powerpoint/2010/main" val="673679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dirty="0"/>
              <a:t>2.Distributed Query Processing </a:t>
            </a:r>
            <a:endParaRPr lang="ar-IQ" dirty="0"/>
          </a:p>
        </p:txBody>
      </p:sp>
      <p:sp>
        <p:nvSpPr>
          <p:cNvPr id="3" name="عنصر نائب للمحتوى 2"/>
          <p:cNvSpPr>
            <a:spLocks noGrp="1"/>
          </p:cNvSpPr>
          <p:nvPr>
            <p:ph sz="quarter" idx="1"/>
          </p:nvPr>
        </p:nvSpPr>
        <p:spPr/>
        <p:txBody>
          <a:bodyPr>
            <a:normAutofit fontScale="92500" lnSpcReduction="20000"/>
          </a:bodyPr>
          <a:lstStyle/>
          <a:p>
            <a:pPr algn="just" rtl="0"/>
            <a:r>
              <a:rPr lang="en-US" dirty="0" smtClean="0"/>
              <a:t>Query </a:t>
            </a:r>
            <a:r>
              <a:rPr lang="en-US" dirty="0"/>
              <a:t>processing deals with designing algorithms that analyze queries and convert </a:t>
            </a:r>
            <a:r>
              <a:rPr lang="en-US" dirty="0" smtClean="0"/>
              <a:t>them </a:t>
            </a:r>
            <a:r>
              <a:rPr lang="en-US" dirty="0"/>
              <a:t>into a series of data manipulation operations. </a:t>
            </a:r>
            <a:endParaRPr lang="en-US" dirty="0" smtClean="0"/>
          </a:p>
          <a:p>
            <a:pPr algn="just" rtl="0"/>
            <a:endParaRPr lang="en-US" dirty="0"/>
          </a:p>
          <a:p>
            <a:pPr algn="just" rtl="0"/>
            <a:r>
              <a:rPr lang="en-US" dirty="0" smtClean="0"/>
              <a:t>The </a:t>
            </a:r>
            <a:r>
              <a:rPr lang="en-US" dirty="0"/>
              <a:t>problem is how to decide on a strategy for executing each query over the network in the most cost-effective </a:t>
            </a:r>
            <a:r>
              <a:rPr lang="en-US" dirty="0" smtClean="0"/>
              <a:t>way</a:t>
            </a:r>
            <a:r>
              <a:rPr lang="en-US" dirty="0"/>
              <a:t>, however cost is defined. The factors to be considered are the distribution of data, communication costs, and lack of sufficient locally-available information. </a:t>
            </a:r>
            <a:endParaRPr lang="en-US" dirty="0" smtClean="0"/>
          </a:p>
          <a:p>
            <a:pPr algn="just" rtl="0"/>
            <a:endParaRPr lang="en-US" dirty="0"/>
          </a:p>
          <a:p>
            <a:pPr algn="just" rtl="0"/>
            <a:r>
              <a:rPr lang="en-US" dirty="0" smtClean="0"/>
              <a:t>The </a:t>
            </a:r>
            <a:r>
              <a:rPr lang="en-US" dirty="0"/>
              <a:t>objective is to optimize where the inherent parallelism is used to improve the performance of executing the transaction, subject to the above-mentioned constraints. The problem is NP-hard in nature, and the approaches are usually heuristic. </a:t>
            </a:r>
            <a:endParaRPr lang="ar-IQ" dirty="0"/>
          </a:p>
        </p:txBody>
      </p:sp>
    </p:spTree>
    <p:extLst>
      <p:ext uri="{BB962C8B-B14F-4D97-AF65-F5344CB8AC3E}">
        <p14:creationId xmlns:p14="http://schemas.microsoft.com/office/powerpoint/2010/main" val="801235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3. </a:t>
            </a:r>
            <a:r>
              <a:rPr lang="en-US" b="1" i="1" dirty="0"/>
              <a:t>Distributed Concurrency Control </a:t>
            </a:r>
            <a:endParaRPr lang="ar-IQ" dirty="0"/>
          </a:p>
        </p:txBody>
      </p:sp>
      <p:sp>
        <p:nvSpPr>
          <p:cNvPr id="3" name="عنصر نائب للمحتوى 2"/>
          <p:cNvSpPr>
            <a:spLocks noGrp="1"/>
          </p:cNvSpPr>
          <p:nvPr>
            <p:ph sz="quarter" idx="1"/>
          </p:nvPr>
        </p:nvSpPr>
        <p:spPr/>
        <p:txBody>
          <a:bodyPr/>
          <a:lstStyle/>
          <a:p>
            <a:pPr algn="just" rtl="0"/>
            <a:r>
              <a:rPr lang="en-US" dirty="0" smtClean="0"/>
              <a:t>Concurrency </a:t>
            </a:r>
            <a:r>
              <a:rPr lang="en-US" dirty="0"/>
              <a:t>control involves the synchronization of accesses to the distributed database, such that the integrity of the database is maintained. </a:t>
            </a:r>
            <a:endParaRPr lang="en-US" dirty="0" smtClean="0"/>
          </a:p>
          <a:p>
            <a:pPr algn="just" rtl="0"/>
            <a:endParaRPr lang="en-US" dirty="0"/>
          </a:p>
          <a:p>
            <a:pPr algn="just" rtl="0"/>
            <a:r>
              <a:rPr lang="en-US" dirty="0" smtClean="0"/>
              <a:t>The </a:t>
            </a:r>
            <a:r>
              <a:rPr lang="en-US" dirty="0"/>
              <a:t>concurrency control problem in a distributed context is somewhat different than in a centralized framework. </a:t>
            </a:r>
            <a:endParaRPr lang="en-US" dirty="0" smtClean="0"/>
          </a:p>
          <a:p>
            <a:pPr algn="just" rtl="0"/>
            <a:endParaRPr lang="en-US" dirty="0"/>
          </a:p>
          <a:p>
            <a:pPr algn="just" rtl="0"/>
            <a:r>
              <a:rPr lang="en-US" dirty="0" smtClean="0"/>
              <a:t>The </a:t>
            </a:r>
            <a:r>
              <a:rPr lang="en-US" dirty="0"/>
              <a:t>condition that requires all the values of multiple copies of every data item to converge to the same value is called </a:t>
            </a:r>
            <a:r>
              <a:rPr lang="en-US" i="1" dirty="0"/>
              <a:t>mutual consistency</a:t>
            </a:r>
            <a:r>
              <a:rPr lang="en-US" dirty="0"/>
              <a:t>. </a:t>
            </a:r>
            <a:endParaRPr lang="ar-IQ" dirty="0"/>
          </a:p>
        </p:txBody>
      </p:sp>
    </p:spTree>
    <p:extLst>
      <p:ext uri="{BB962C8B-B14F-4D97-AF65-F5344CB8AC3E}">
        <p14:creationId xmlns:p14="http://schemas.microsoft.com/office/powerpoint/2010/main" val="3823753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t>4. </a:t>
            </a:r>
            <a:r>
              <a:rPr lang="en-US" b="1" i="1" dirty="0"/>
              <a:t>Distributed Deadlock Management </a:t>
            </a:r>
            <a:endParaRPr lang="ar-IQ" dirty="0"/>
          </a:p>
        </p:txBody>
      </p:sp>
      <p:sp>
        <p:nvSpPr>
          <p:cNvPr id="3" name="عنصر نائب للمحتوى 2"/>
          <p:cNvSpPr>
            <a:spLocks noGrp="1"/>
          </p:cNvSpPr>
          <p:nvPr>
            <p:ph sz="quarter" idx="1"/>
          </p:nvPr>
        </p:nvSpPr>
        <p:spPr/>
        <p:txBody>
          <a:bodyPr/>
          <a:lstStyle/>
          <a:p>
            <a:pPr algn="just" rtl="0"/>
            <a:r>
              <a:rPr lang="en-US" dirty="0" smtClean="0"/>
              <a:t>The </a:t>
            </a:r>
            <a:r>
              <a:rPr lang="en-US" dirty="0"/>
              <a:t>deadlock problem in DDBSs is similar in nature to that encountered in operating systems. The competition among users for access to a set of resources (data, in this case) can result in a deadlock if the synchronization mechanism is based on locking. </a:t>
            </a:r>
            <a:endParaRPr lang="en-US" dirty="0" smtClean="0"/>
          </a:p>
          <a:p>
            <a:pPr algn="just" rtl="0"/>
            <a:endParaRPr lang="en-US" dirty="0"/>
          </a:p>
          <a:p>
            <a:pPr algn="just" rtl="0"/>
            <a:r>
              <a:rPr lang="en-US" dirty="0" smtClean="0"/>
              <a:t>The </a:t>
            </a:r>
            <a:r>
              <a:rPr lang="en-US" dirty="0"/>
              <a:t>well-known alternatives of prevention, avoidance, and detection/recovery also apply to DDBSs. </a:t>
            </a:r>
            <a:endParaRPr lang="ar-IQ" dirty="0"/>
          </a:p>
        </p:txBody>
      </p:sp>
    </p:spTree>
    <p:extLst>
      <p:ext uri="{BB962C8B-B14F-4D97-AF65-F5344CB8AC3E}">
        <p14:creationId xmlns:p14="http://schemas.microsoft.com/office/powerpoint/2010/main" val="3555147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dirty="0"/>
              <a:t>5. Reliability of Distributed DBMS </a:t>
            </a:r>
            <a:endParaRPr lang="ar-IQ" dirty="0"/>
          </a:p>
        </p:txBody>
      </p:sp>
      <p:sp>
        <p:nvSpPr>
          <p:cNvPr id="3" name="عنصر نائب للمحتوى 2"/>
          <p:cNvSpPr>
            <a:spLocks noGrp="1"/>
          </p:cNvSpPr>
          <p:nvPr>
            <p:ph sz="quarter" idx="1"/>
          </p:nvPr>
        </p:nvSpPr>
        <p:spPr/>
        <p:txBody>
          <a:bodyPr>
            <a:normAutofit fontScale="92500" lnSpcReduction="20000"/>
          </a:bodyPr>
          <a:lstStyle/>
          <a:p>
            <a:pPr algn="just" rtl="0"/>
            <a:r>
              <a:rPr lang="en-US" dirty="0" smtClean="0"/>
              <a:t>We </a:t>
            </a:r>
            <a:r>
              <a:rPr lang="en-US" dirty="0"/>
              <a:t>mentioned earlier that one of the potential advantages of distributed systems is improved reliability and availability. This, however, is not a feature that comes automatically. </a:t>
            </a:r>
            <a:endParaRPr lang="en-US" dirty="0" smtClean="0"/>
          </a:p>
          <a:p>
            <a:pPr algn="just" rtl="0"/>
            <a:endParaRPr lang="en-US" dirty="0"/>
          </a:p>
          <a:p>
            <a:pPr algn="just" rtl="0"/>
            <a:r>
              <a:rPr lang="en-US" dirty="0" smtClean="0"/>
              <a:t>It </a:t>
            </a:r>
            <a:r>
              <a:rPr lang="en-US" dirty="0"/>
              <a:t>is important that mechanisms be provided to ensure the consistency of the database as well as to detect failures and recover from them. The implication for DDBSs is that when a failure occurs and various sites become either inoperable or inaccessible, the databases at the operational sites remain consistent and up to date</a:t>
            </a:r>
            <a:r>
              <a:rPr lang="en-US" dirty="0" smtClean="0"/>
              <a:t>.</a:t>
            </a:r>
          </a:p>
          <a:p>
            <a:pPr algn="just" rtl="0"/>
            <a:endParaRPr lang="en-US" dirty="0"/>
          </a:p>
          <a:p>
            <a:pPr algn="just" rtl="0"/>
            <a:r>
              <a:rPr lang="en-US" dirty="0" smtClean="0"/>
              <a:t>Furthermore</a:t>
            </a:r>
            <a:r>
              <a:rPr lang="en-US" dirty="0"/>
              <a:t>, when the computer system or network recovers from the failure, the DDBSs should be able to recover and bring the databases at the failed sites up-to-date. </a:t>
            </a:r>
            <a:endParaRPr lang="ar-IQ" dirty="0"/>
          </a:p>
        </p:txBody>
      </p:sp>
    </p:spTree>
    <p:extLst>
      <p:ext uri="{BB962C8B-B14F-4D97-AF65-F5344CB8AC3E}">
        <p14:creationId xmlns:p14="http://schemas.microsoft.com/office/powerpoint/2010/main" val="315954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1398464"/>
            <a:ext cx="7048500" cy="411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1343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Distributed </a:t>
            </a:r>
            <a:r>
              <a:rPr lang="en-US" b="1" dirty="0"/>
              <a:t>DBMS Architecture </a:t>
            </a:r>
            <a:endParaRPr lang="ar-IQ" dirty="0"/>
          </a:p>
        </p:txBody>
      </p:sp>
      <p:sp>
        <p:nvSpPr>
          <p:cNvPr id="3" name="عنصر نائب للمحتوى 2"/>
          <p:cNvSpPr>
            <a:spLocks noGrp="1"/>
          </p:cNvSpPr>
          <p:nvPr>
            <p:ph sz="quarter" idx="1"/>
          </p:nvPr>
        </p:nvSpPr>
        <p:spPr/>
        <p:txBody>
          <a:bodyPr/>
          <a:lstStyle/>
          <a:p>
            <a:pPr algn="just" rtl="0"/>
            <a:r>
              <a:rPr lang="en-US" dirty="0" smtClean="0"/>
              <a:t>In </a:t>
            </a:r>
            <a:r>
              <a:rPr lang="en-US" dirty="0"/>
              <a:t>this section we develop three “reference” architectures2 for a distributed DBMS: client/server systems, peer-to-peer distributed DBMS, and </a:t>
            </a:r>
            <a:r>
              <a:rPr lang="en-US" dirty="0" err="1"/>
              <a:t>multidatabase</a:t>
            </a:r>
            <a:r>
              <a:rPr lang="en-US" dirty="0"/>
              <a:t> systems. </a:t>
            </a:r>
            <a:endParaRPr lang="en-US" dirty="0" smtClean="0"/>
          </a:p>
          <a:p>
            <a:pPr marL="0" indent="0" algn="just" rtl="0">
              <a:buNone/>
            </a:pPr>
            <a:endParaRPr lang="en-US" dirty="0"/>
          </a:p>
          <a:p>
            <a:pPr algn="just" rtl="0"/>
            <a:r>
              <a:rPr lang="en-US" dirty="0"/>
              <a:t>We then have a short discussion of a generic architecture of a centralized DBMSs, that we subsequently extend to identify the set of alternative architectures for a distributed DBMS. Within this characterization, we focus on the three alternatives that we identified above. </a:t>
            </a:r>
            <a:endParaRPr lang="ar-IQ" dirty="0"/>
          </a:p>
        </p:txBody>
      </p:sp>
    </p:spTree>
    <p:extLst>
      <p:ext uri="{BB962C8B-B14F-4D97-AF65-F5344CB8AC3E}">
        <p14:creationId xmlns:p14="http://schemas.microsoft.com/office/powerpoint/2010/main" val="65620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dirty="0"/>
              <a:t>ANSI/SPARC Architecture </a:t>
            </a:r>
            <a:endParaRPr lang="ar-IQ" dirty="0"/>
          </a:p>
        </p:txBody>
      </p:sp>
      <p:sp>
        <p:nvSpPr>
          <p:cNvPr id="3" name="عنصر نائب للمحتوى 2"/>
          <p:cNvSpPr>
            <a:spLocks noGrp="1"/>
          </p:cNvSpPr>
          <p:nvPr>
            <p:ph sz="quarter" idx="1"/>
          </p:nvPr>
        </p:nvSpPr>
        <p:spPr/>
        <p:txBody>
          <a:bodyPr>
            <a:normAutofit fontScale="85000" lnSpcReduction="10000"/>
          </a:bodyPr>
          <a:lstStyle/>
          <a:p>
            <a:pPr algn="just" rtl="0"/>
            <a:r>
              <a:rPr lang="en-US" dirty="0" smtClean="0"/>
              <a:t>A </a:t>
            </a:r>
            <a:r>
              <a:rPr lang="en-US" dirty="0"/>
              <a:t>simplified version of the ANSI/SPARC architecture is </a:t>
            </a:r>
            <a:r>
              <a:rPr lang="en-US" dirty="0" smtClean="0"/>
              <a:t>depicted. </a:t>
            </a:r>
          </a:p>
          <a:p>
            <a:pPr algn="just" rtl="0"/>
            <a:endParaRPr lang="en-US" dirty="0"/>
          </a:p>
          <a:p>
            <a:pPr algn="just" rtl="0"/>
            <a:r>
              <a:rPr lang="en-US" dirty="0" smtClean="0"/>
              <a:t>There </a:t>
            </a:r>
            <a:r>
              <a:rPr lang="en-US" dirty="0"/>
              <a:t>are three views of data: the </a:t>
            </a:r>
            <a:r>
              <a:rPr lang="en-US" i="1" dirty="0"/>
              <a:t>external view</a:t>
            </a:r>
            <a:r>
              <a:rPr lang="en-US" dirty="0"/>
              <a:t>, which is that of the end user, who might be a programmer; the </a:t>
            </a:r>
            <a:r>
              <a:rPr lang="en-US" i="1" dirty="0"/>
              <a:t>internal view</a:t>
            </a:r>
            <a:r>
              <a:rPr lang="en-US" dirty="0"/>
              <a:t>, that of the system or machine; and the </a:t>
            </a:r>
            <a:r>
              <a:rPr lang="en-US" i="1" dirty="0"/>
              <a:t>conceptual view</a:t>
            </a:r>
            <a:r>
              <a:rPr lang="en-US" dirty="0"/>
              <a:t>, that of the enterprise. </a:t>
            </a:r>
            <a:endParaRPr lang="en-US" dirty="0" smtClean="0"/>
          </a:p>
          <a:p>
            <a:pPr algn="just" rtl="0"/>
            <a:endParaRPr lang="en-US" dirty="0"/>
          </a:p>
          <a:p>
            <a:pPr algn="just" rtl="0"/>
            <a:r>
              <a:rPr lang="en-US" dirty="0" smtClean="0"/>
              <a:t>For </a:t>
            </a:r>
            <a:r>
              <a:rPr lang="en-US" dirty="0"/>
              <a:t>each of these views, an appropriate schema definition is required. At the lowest level of the architecture is the internal view, which deals with the physical definition and organization of data. </a:t>
            </a:r>
            <a:endParaRPr lang="en-US" dirty="0" smtClean="0"/>
          </a:p>
          <a:p>
            <a:pPr algn="just" rtl="0"/>
            <a:endParaRPr lang="en-US" dirty="0"/>
          </a:p>
          <a:p>
            <a:pPr algn="just" rtl="0"/>
            <a:r>
              <a:rPr lang="en-US" dirty="0" smtClean="0"/>
              <a:t>The </a:t>
            </a:r>
            <a:r>
              <a:rPr lang="en-US" dirty="0"/>
              <a:t>location of data on different storage devices and the access mechanisms used to reach and manipulate data are the issues dealt with at this level. </a:t>
            </a:r>
            <a:endParaRPr lang="ar-IQ" dirty="0"/>
          </a:p>
        </p:txBody>
      </p:sp>
    </p:spTree>
    <p:extLst>
      <p:ext uri="{BB962C8B-B14F-4D97-AF65-F5344CB8AC3E}">
        <p14:creationId xmlns:p14="http://schemas.microsoft.com/office/powerpoint/2010/main" val="2073624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pPr algn="just" rtl="0"/>
            <a:r>
              <a:rPr lang="en-US" dirty="0"/>
              <a:t>At the other extreme is the external view, which is concerned with how users view the database. </a:t>
            </a:r>
            <a:endParaRPr lang="en-US" dirty="0" smtClean="0"/>
          </a:p>
          <a:p>
            <a:pPr algn="just" rtl="0"/>
            <a:endParaRPr lang="en-US" dirty="0"/>
          </a:p>
          <a:p>
            <a:pPr algn="just" rtl="0"/>
            <a:r>
              <a:rPr lang="en-US" dirty="0" smtClean="0"/>
              <a:t>An </a:t>
            </a:r>
            <a:r>
              <a:rPr lang="en-US" dirty="0"/>
              <a:t>individual user’s view represents the portion of the database that will be accessed by that user as well as the relationships that the user would like to see among the data. </a:t>
            </a:r>
            <a:endParaRPr lang="en-US" dirty="0" smtClean="0"/>
          </a:p>
          <a:p>
            <a:pPr algn="just" rtl="0"/>
            <a:endParaRPr lang="en-US" dirty="0"/>
          </a:p>
          <a:p>
            <a:pPr algn="just" rtl="0"/>
            <a:r>
              <a:rPr lang="en-US" dirty="0" smtClean="0"/>
              <a:t>A </a:t>
            </a:r>
            <a:r>
              <a:rPr lang="en-US" dirty="0"/>
              <a:t>view can be shared among a number of users, with the collection of user views making up the external schema. In between these two ends is the conceptual schema, which is an abstract definition of the database. </a:t>
            </a:r>
          </a:p>
          <a:p>
            <a:pPr algn="just" rtl="0"/>
            <a:endParaRPr lang="ar-IQ" dirty="0"/>
          </a:p>
          <a:p>
            <a:endParaRPr lang="ar-IQ" dirty="0"/>
          </a:p>
        </p:txBody>
      </p:sp>
    </p:spTree>
    <p:extLst>
      <p:ext uri="{BB962C8B-B14F-4D97-AF65-F5344CB8AC3E}">
        <p14:creationId xmlns:p14="http://schemas.microsoft.com/office/powerpoint/2010/main" val="2746818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76672"/>
            <a:ext cx="7632848"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3032204" y="6021288"/>
            <a:ext cx="3104055" cy="369332"/>
          </a:xfrm>
          <a:prstGeom prst="rect">
            <a:avLst/>
          </a:prstGeom>
        </p:spPr>
        <p:txBody>
          <a:bodyPr wrap="none">
            <a:spAutoFit/>
          </a:bodyPr>
          <a:lstStyle/>
          <a:p>
            <a:r>
              <a:rPr lang="en-US" dirty="0"/>
              <a:t>The ANSI/SPARC Architecture </a:t>
            </a:r>
            <a:endParaRPr lang="ar-IQ" dirty="0"/>
          </a:p>
        </p:txBody>
      </p:sp>
    </p:spTree>
    <p:extLst>
      <p:ext uri="{BB962C8B-B14F-4D97-AF65-F5344CB8AC3E}">
        <p14:creationId xmlns:p14="http://schemas.microsoft.com/office/powerpoint/2010/main" val="4207713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a:t>2. A Generic Centralized DBMS Architecture </a:t>
            </a:r>
            <a:endParaRPr lang="ar-IQ" dirty="0"/>
          </a:p>
        </p:txBody>
      </p:sp>
      <p:sp>
        <p:nvSpPr>
          <p:cNvPr id="3" name="عنصر نائب للمحتوى 2"/>
          <p:cNvSpPr>
            <a:spLocks noGrp="1"/>
          </p:cNvSpPr>
          <p:nvPr>
            <p:ph sz="quarter" idx="1"/>
          </p:nvPr>
        </p:nvSpPr>
        <p:spPr/>
        <p:txBody>
          <a:bodyPr/>
          <a:lstStyle/>
          <a:p>
            <a:pPr algn="just" rtl="0"/>
            <a:r>
              <a:rPr lang="en-US" dirty="0" smtClean="0"/>
              <a:t>The </a:t>
            </a:r>
            <a:r>
              <a:rPr lang="en-US" dirty="0"/>
              <a:t>functions performed by a DBMS can be layered as in Figure 1.7, where the arrows indicate the direction of the data and the control flow. </a:t>
            </a:r>
            <a:endParaRPr lang="en-US" dirty="0" smtClean="0"/>
          </a:p>
          <a:p>
            <a:pPr algn="just" rtl="0"/>
            <a:endParaRPr lang="en-US" dirty="0"/>
          </a:p>
          <a:p>
            <a:pPr algn="just" rtl="0"/>
            <a:r>
              <a:rPr lang="en-US" dirty="0" smtClean="0"/>
              <a:t>Taking </a:t>
            </a:r>
            <a:r>
              <a:rPr lang="en-US" dirty="0"/>
              <a:t>a top-down approach, the layers are the interface, control, compilation, execution, data access, </a:t>
            </a:r>
            <a:r>
              <a:rPr lang="en-US" dirty="0" smtClean="0"/>
              <a:t>and </a:t>
            </a:r>
            <a:r>
              <a:rPr lang="en-US" dirty="0"/>
              <a:t>consistency management. The </a:t>
            </a:r>
            <a:r>
              <a:rPr lang="en-US" i="1" dirty="0"/>
              <a:t>interface layer </a:t>
            </a:r>
            <a:r>
              <a:rPr lang="en-US" dirty="0"/>
              <a:t>manages the interface to the applications. </a:t>
            </a:r>
          </a:p>
        </p:txBody>
      </p:sp>
    </p:spTree>
    <p:extLst>
      <p:ext uri="{BB962C8B-B14F-4D97-AF65-F5344CB8AC3E}">
        <p14:creationId xmlns:p14="http://schemas.microsoft.com/office/powerpoint/2010/main" val="4259781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32657"/>
            <a:ext cx="5544615"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2526885" y="5520426"/>
            <a:ext cx="4070922" cy="369332"/>
          </a:xfrm>
          <a:prstGeom prst="rect">
            <a:avLst/>
          </a:prstGeom>
        </p:spPr>
        <p:txBody>
          <a:bodyPr wrap="none">
            <a:spAutoFit/>
          </a:bodyPr>
          <a:lstStyle/>
          <a:p>
            <a:r>
              <a:rPr lang="en-US" dirty="0"/>
              <a:t>Functional Layers of a Centralized DBMS </a:t>
            </a:r>
            <a:endParaRPr lang="ar-IQ" dirty="0"/>
          </a:p>
        </p:txBody>
      </p:sp>
    </p:spTree>
    <p:extLst>
      <p:ext uri="{BB962C8B-B14F-4D97-AF65-F5344CB8AC3E}">
        <p14:creationId xmlns:p14="http://schemas.microsoft.com/office/powerpoint/2010/main" val="334588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i="1" dirty="0"/>
              <a:t>3. Client/Server Systems </a:t>
            </a:r>
            <a:endParaRPr lang="ar-IQ" dirty="0"/>
          </a:p>
        </p:txBody>
      </p:sp>
      <p:sp>
        <p:nvSpPr>
          <p:cNvPr id="3" name="عنصر نائب للمحتوى 2"/>
          <p:cNvSpPr>
            <a:spLocks noGrp="1"/>
          </p:cNvSpPr>
          <p:nvPr>
            <p:ph sz="quarter" idx="1"/>
          </p:nvPr>
        </p:nvSpPr>
        <p:spPr/>
        <p:txBody>
          <a:bodyPr>
            <a:normAutofit fontScale="85000" lnSpcReduction="20000"/>
          </a:bodyPr>
          <a:lstStyle/>
          <a:p>
            <a:pPr algn="just" rtl="0"/>
            <a:endParaRPr lang="ar-IQ" dirty="0"/>
          </a:p>
          <a:p>
            <a:pPr algn="just" rtl="0"/>
            <a:r>
              <a:rPr lang="en-US" dirty="0" smtClean="0"/>
              <a:t>This </a:t>
            </a:r>
            <a:r>
              <a:rPr lang="en-US" dirty="0"/>
              <a:t>architecture, depicted in Figure 1.8, is quite common in relational systems where the communication between the clients and the server(s) is at the level of SQL statements. </a:t>
            </a:r>
            <a:endParaRPr lang="en-US" dirty="0" smtClean="0"/>
          </a:p>
          <a:p>
            <a:pPr algn="just" rtl="0"/>
            <a:endParaRPr lang="en-US" dirty="0"/>
          </a:p>
          <a:p>
            <a:pPr algn="just" rtl="0"/>
            <a:r>
              <a:rPr lang="en-US" dirty="0" smtClean="0"/>
              <a:t>In </a:t>
            </a:r>
            <a:r>
              <a:rPr lang="en-US" dirty="0"/>
              <a:t>other words, the client passes SQL queries to the server without trying to understand or optimize them. The server does most of the work and returns the result relation to the client. There are a number of different types of client/server architecture. </a:t>
            </a:r>
            <a:endParaRPr lang="en-US" dirty="0" smtClean="0"/>
          </a:p>
          <a:p>
            <a:pPr algn="just" rtl="0"/>
            <a:endParaRPr lang="en-US" dirty="0"/>
          </a:p>
          <a:p>
            <a:pPr algn="just" rtl="0"/>
            <a:r>
              <a:rPr lang="en-US" dirty="0" smtClean="0"/>
              <a:t>The </a:t>
            </a:r>
            <a:r>
              <a:rPr lang="en-US" dirty="0"/>
              <a:t>simplest is the case where there is only one server which is accessed by multiple clients. We call this </a:t>
            </a:r>
            <a:r>
              <a:rPr lang="en-US" i="1" dirty="0"/>
              <a:t>multiple client/single server. </a:t>
            </a:r>
            <a:r>
              <a:rPr lang="en-US" dirty="0"/>
              <a:t>Figure 1.9 illustrates a simple view of the database server approach, with application servers connected to one database server via a communication network. </a:t>
            </a:r>
            <a:endParaRPr lang="ar-IQ" dirty="0"/>
          </a:p>
        </p:txBody>
      </p:sp>
    </p:spTree>
    <p:extLst>
      <p:ext uri="{BB962C8B-B14F-4D97-AF65-F5344CB8AC3E}">
        <p14:creationId xmlns:p14="http://schemas.microsoft.com/office/powerpoint/2010/main" val="16681358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739477"/>
            <a:ext cx="504056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2339752" y="5219908"/>
            <a:ext cx="3726084" cy="369332"/>
          </a:xfrm>
          <a:prstGeom prst="rect">
            <a:avLst/>
          </a:prstGeom>
        </p:spPr>
        <p:txBody>
          <a:bodyPr wrap="none">
            <a:spAutoFit/>
          </a:bodyPr>
          <a:lstStyle/>
          <a:p>
            <a:r>
              <a:rPr lang="en-US" dirty="0"/>
              <a:t>Client/Server Reference Architecture </a:t>
            </a:r>
            <a:endParaRPr lang="ar-IQ" dirty="0"/>
          </a:p>
        </p:txBody>
      </p:sp>
    </p:spTree>
    <p:extLst>
      <p:ext uri="{BB962C8B-B14F-4D97-AF65-F5344CB8AC3E}">
        <p14:creationId xmlns:p14="http://schemas.microsoft.com/office/powerpoint/2010/main" val="1827412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692696"/>
            <a:ext cx="4114800"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3101318" y="5013176"/>
            <a:ext cx="2735684" cy="369332"/>
          </a:xfrm>
          <a:prstGeom prst="rect">
            <a:avLst/>
          </a:prstGeom>
        </p:spPr>
        <p:txBody>
          <a:bodyPr wrap="none">
            <a:spAutoFit/>
          </a:bodyPr>
          <a:lstStyle/>
          <a:p>
            <a:r>
              <a:rPr lang="en-US" dirty="0"/>
              <a:t>Database Server Approach </a:t>
            </a:r>
            <a:endParaRPr lang="ar-IQ" dirty="0"/>
          </a:p>
        </p:txBody>
      </p:sp>
    </p:spTree>
    <p:extLst>
      <p:ext uri="{BB962C8B-B14F-4D97-AF65-F5344CB8AC3E}">
        <p14:creationId xmlns:p14="http://schemas.microsoft.com/office/powerpoint/2010/main" val="11022079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473" y="476672"/>
            <a:ext cx="411480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2987824" y="5229200"/>
            <a:ext cx="3003386" cy="369332"/>
          </a:xfrm>
          <a:prstGeom prst="rect">
            <a:avLst/>
          </a:prstGeom>
        </p:spPr>
        <p:txBody>
          <a:bodyPr wrap="none">
            <a:spAutoFit/>
          </a:bodyPr>
          <a:lstStyle/>
          <a:p>
            <a:r>
              <a:rPr lang="en-US" dirty="0"/>
              <a:t>Distributed Database Servers </a:t>
            </a:r>
            <a:endParaRPr lang="ar-IQ" dirty="0"/>
          </a:p>
        </p:txBody>
      </p:sp>
    </p:spTree>
    <p:extLst>
      <p:ext uri="{BB962C8B-B14F-4D97-AF65-F5344CB8AC3E}">
        <p14:creationId xmlns:p14="http://schemas.microsoft.com/office/powerpoint/2010/main" val="55178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1556792"/>
            <a:ext cx="693420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28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 </a:t>
            </a:r>
            <a:r>
              <a:rPr lang="en-US" b="1" dirty="0"/>
              <a:t>Distributed Data Processing </a:t>
            </a:r>
            <a:endParaRPr lang="ar-IQ" dirty="0"/>
          </a:p>
        </p:txBody>
      </p:sp>
      <p:sp>
        <p:nvSpPr>
          <p:cNvPr id="3" name="عنصر نائب للمحتوى 2"/>
          <p:cNvSpPr>
            <a:spLocks noGrp="1"/>
          </p:cNvSpPr>
          <p:nvPr>
            <p:ph sz="quarter" idx="1"/>
          </p:nvPr>
        </p:nvSpPr>
        <p:spPr/>
        <p:txBody>
          <a:bodyPr>
            <a:normAutofit/>
          </a:bodyPr>
          <a:lstStyle/>
          <a:p>
            <a:pPr algn="just" rtl="0"/>
            <a:endParaRPr lang="ar-IQ" sz="1800" dirty="0"/>
          </a:p>
          <a:p>
            <a:pPr algn="just" rtl="0">
              <a:lnSpc>
                <a:spcPct val="150000"/>
              </a:lnSpc>
            </a:pPr>
            <a:r>
              <a:rPr lang="en-US" sz="1800" dirty="0"/>
              <a:t> The term </a:t>
            </a:r>
            <a:r>
              <a:rPr lang="en-US" sz="1800" i="1" dirty="0"/>
              <a:t>distributed processing </a:t>
            </a:r>
            <a:r>
              <a:rPr lang="en-US" sz="1800" dirty="0"/>
              <a:t>(or </a:t>
            </a:r>
            <a:r>
              <a:rPr lang="en-US" sz="1800" i="1" dirty="0"/>
              <a:t>distributed computing</a:t>
            </a:r>
            <a:r>
              <a:rPr lang="en-US" sz="1800" dirty="0"/>
              <a:t>) is hard to define precisely. Obviously, some degree of distributed processing goes on in any computer system, even on single-processor computers where the central processing unit (CPU) and </a:t>
            </a:r>
            <a:r>
              <a:rPr lang="en-US" sz="1800" dirty="0" smtClean="0"/>
              <a:t>input/output(I/O</a:t>
            </a:r>
            <a:r>
              <a:rPr lang="en-US" sz="1800" dirty="0"/>
              <a:t>) functions are separated and overlapped. </a:t>
            </a:r>
            <a:endParaRPr lang="en-US" sz="1800" dirty="0" smtClean="0"/>
          </a:p>
          <a:p>
            <a:pPr algn="just" rtl="0">
              <a:lnSpc>
                <a:spcPct val="150000"/>
              </a:lnSpc>
            </a:pPr>
            <a:r>
              <a:rPr lang="en-US" sz="1800" dirty="0" smtClean="0"/>
              <a:t>This </a:t>
            </a:r>
            <a:r>
              <a:rPr lang="en-US" sz="1800" dirty="0"/>
              <a:t>separation and overlap can be considered as one form of distributed processing. </a:t>
            </a:r>
          </a:p>
        </p:txBody>
      </p:sp>
    </p:spTree>
    <p:extLst>
      <p:ext uri="{BB962C8B-B14F-4D97-AF65-F5344CB8AC3E}">
        <p14:creationId xmlns:p14="http://schemas.microsoft.com/office/powerpoint/2010/main" val="3044907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 </a:t>
            </a:r>
            <a:r>
              <a:rPr lang="en-US" b="1" dirty="0"/>
              <a:t>Distributed Data Processing </a:t>
            </a:r>
            <a:endParaRPr lang="ar-IQ" dirty="0"/>
          </a:p>
        </p:txBody>
      </p:sp>
      <p:sp>
        <p:nvSpPr>
          <p:cNvPr id="3" name="عنصر نائب للمحتوى 2"/>
          <p:cNvSpPr>
            <a:spLocks noGrp="1"/>
          </p:cNvSpPr>
          <p:nvPr>
            <p:ph sz="quarter" idx="1"/>
          </p:nvPr>
        </p:nvSpPr>
        <p:spPr/>
        <p:txBody>
          <a:bodyPr>
            <a:normAutofit/>
          </a:bodyPr>
          <a:lstStyle/>
          <a:p>
            <a:pPr algn="l" rtl="0"/>
            <a:r>
              <a:rPr lang="en-US" sz="2800" dirty="0"/>
              <a:t>A fundamental question that needs to be asked is: What is being distributed: </a:t>
            </a:r>
            <a:endParaRPr lang="ar-IQ" sz="2800" dirty="0"/>
          </a:p>
          <a:p>
            <a:endParaRPr lang="ar-IQ" sz="2800" dirty="0"/>
          </a:p>
          <a:p>
            <a:pPr marL="457200" indent="-457200" algn="just" rtl="0">
              <a:buFont typeface="+mj-lt"/>
              <a:buAutoNum type="arabicPeriod"/>
            </a:pPr>
            <a:r>
              <a:rPr lang="en-US" sz="2400" dirty="0" smtClean="0"/>
              <a:t>One </a:t>
            </a:r>
            <a:r>
              <a:rPr lang="en-US" sz="2400" dirty="0"/>
              <a:t>of the things that might be distributed is the processing logic. </a:t>
            </a:r>
            <a:endParaRPr lang="en-US" sz="2400" dirty="0" smtClean="0"/>
          </a:p>
          <a:p>
            <a:pPr marL="457200" indent="-457200" algn="just" rtl="0">
              <a:buFont typeface="+mj-lt"/>
              <a:buAutoNum type="arabicPeriod"/>
            </a:pPr>
            <a:r>
              <a:rPr lang="en-US" sz="2400" dirty="0" smtClean="0"/>
              <a:t>Another </a:t>
            </a:r>
            <a:r>
              <a:rPr lang="en-US" sz="2400" dirty="0"/>
              <a:t>possible distribution is according to function. </a:t>
            </a:r>
            <a:endParaRPr lang="en-US" sz="2400" dirty="0" smtClean="0"/>
          </a:p>
          <a:p>
            <a:pPr marL="457200" indent="-457200" algn="just" rtl="0">
              <a:buFont typeface="+mj-lt"/>
              <a:buAutoNum type="arabicPeriod"/>
            </a:pPr>
            <a:r>
              <a:rPr lang="en-US" sz="2400" dirty="0" smtClean="0"/>
              <a:t>A </a:t>
            </a:r>
            <a:r>
              <a:rPr lang="en-US" sz="2400" dirty="0"/>
              <a:t>third possible mode of distribution is according to data. </a:t>
            </a:r>
            <a:endParaRPr lang="en-US" sz="2400" dirty="0" smtClean="0"/>
          </a:p>
          <a:p>
            <a:pPr marL="457200" indent="-457200" algn="just" rtl="0">
              <a:buFont typeface="+mj-lt"/>
              <a:buAutoNum type="arabicPeriod"/>
            </a:pPr>
            <a:r>
              <a:rPr lang="en-US" sz="2400" dirty="0" smtClean="0"/>
              <a:t>Finally</a:t>
            </a:r>
            <a:r>
              <a:rPr lang="en-US" sz="2400" dirty="0"/>
              <a:t>, control can be distributed. The control of the execution of various tasks might be distributed instead of being performed by one computer system </a:t>
            </a:r>
          </a:p>
          <a:p>
            <a:pPr marL="0" indent="0" algn="just" rtl="0">
              <a:buNone/>
            </a:pPr>
            <a:endParaRPr lang="ar-IQ" sz="2400" dirty="0"/>
          </a:p>
        </p:txBody>
      </p:sp>
    </p:spTree>
    <p:extLst>
      <p:ext uri="{BB962C8B-B14F-4D97-AF65-F5344CB8AC3E}">
        <p14:creationId xmlns:p14="http://schemas.microsoft.com/office/powerpoint/2010/main" val="2898228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t>What is a Distributed Database System </a:t>
            </a:r>
            <a:endParaRPr lang="ar-IQ" sz="3600" dirty="0"/>
          </a:p>
        </p:txBody>
      </p:sp>
      <p:sp>
        <p:nvSpPr>
          <p:cNvPr id="3" name="عنصر نائب للمحتوى 2"/>
          <p:cNvSpPr>
            <a:spLocks noGrp="1"/>
          </p:cNvSpPr>
          <p:nvPr>
            <p:ph sz="quarter" idx="1"/>
          </p:nvPr>
        </p:nvSpPr>
        <p:spPr/>
        <p:txBody>
          <a:bodyPr>
            <a:normAutofit/>
          </a:bodyPr>
          <a:lstStyle/>
          <a:p>
            <a:pPr algn="just" rtl="0"/>
            <a:r>
              <a:rPr lang="en-US" sz="2400" dirty="0"/>
              <a:t>We define a distributed database :as a collection of multiple, logically interrelated databases distributed over a computer network. </a:t>
            </a:r>
            <a:endParaRPr lang="en-US" sz="2400" dirty="0" smtClean="0"/>
          </a:p>
          <a:p>
            <a:pPr marL="0" indent="0" algn="just" rtl="0">
              <a:buNone/>
            </a:pPr>
            <a:endParaRPr lang="en-US" sz="2400" dirty="0"/>
          </a:p>
          <a:p>
            <a:pPr algn="just" rtl="0"/>
            <a:r>
              <a:rPr lang="en-US" sz="2400" dirty="0"/>
              <a:t>A distributed database management system (distributed DBMS) : is then defined as the software system that permits the management of the distributed database and makes the distribution transparent to the users. </a:t>
            </a:r>
            <a:endParaRPr lang="ar-IQ" sz="2400" dirty="0"/>
          </a:p>
        </p:txBody>
      </p:sp>
    </p:spTree>
    <p:extLst>
      <p:ext uri="{BB962C8B-B14F-4D97-AF65-F5344CB8AC3E}">
        <p14:creationId xmlns:p14="http://schemas.microsoft.com/office/powerpoint/2010/main" val="128240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t>What is a Distributed Database System </a:t>
            </a:r>
            <a:endParaRPr lang="ar-IQ" sz="3600" dirty="0"/>
          </a:p>
        </p:txBody>
      </p:sp>
      <p:sp>
        <p:nvSpPr>
          <p:cNvPr id="3" name="عنصر نائب للمحتوى 2"/>
          <p:cNvSpPr>
            <a:spLocks noGrp="1"/>
          </p:cNvSpPr>
          <p:nvPr>
            <p:ph sz="quarter" idx="1"/>
          </p:nvPr>
        </p:nvSpPr>
        <p:spPr/>
        <p:txBody>
          <a:bodyPr>
            <a:normAutofit/>
          </a:bodyPr>
          <a:lstStyle/>
          <a:p>
            <a:pPr algn="just" rtl="0"/>
            <a:r>
              <a:rPr lang="en-US" dirty="0"/>
              <a:t>Sometimes “distributed database system” (DDBS) is used to refer jointly to the distributed database and the distributed DBMS. </a:t>
            </a:r>
            <a:endParaRPr lang="en-US" dirty="0" smtClean="0"/>
          </a:p>
          <a:p>
            <a:pPr algn="just" rtl="0"/>
            <a:endParaRPr lang="en-US" dirty="0"/>
          </a:p>
          <a:p>
            <a:pPr algn="just" rtl="0"/>
            <a:endParaRPr lang="en-US" dirty="0" smtClean="0"/>
          </a:p>
          <a:p>
            <a:pPr algn="just" rtl="0"/>
            <a:r>
              <a:rPr lang="en-US" dirty="0" smtClean="0"/>
              <a:t>The </a:t>
            </a:r>
            <a:r>
              <a:rPr lang="en-US" dirty="0"/>
              <a:t>two important terms in these definitions are “logically interrelated” and “distributed over a computer network.” They help eliminate certain cases that have sometimes been accepted to represent a DDBS. </a:t>
            </a:r>
          </a:p>
        </p:txBody>
      </p:sp>
    </p:spTree>
    <p:extLst>
      <p:ext uri="{BB962C8B-B14F-4D97-AF65-F5344CB8AC3E}">
        <p14:creationId xmlns:p14="http://schemas.microsoft.com/office/powerpoint/2010/main" val="375944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dirty="0"/>
              <a:t>What is a Distributed Database System </a:t>
            </a:r>
            <a:endParaRPr lang="ar-IQ" sz="3600" dirty="0"/>
          </a:p>
        </p:txBody>
      </p:sp>
      <p:sp>
        <p:nvSpPr>
          <p:cNvPr id="3" name="عنصر نائب للمحتوى 2"/>
          <p:cNvSpPr>
            <a:spLocks noGrp="1"/>
          </p:cNvSpPr>
          <p:nvPr>
            <p:ph sz="quarter" idx="1"/>
          </p:nvPr>
        </p:nvSpPr>
        <p:spPr/>
        <p:txBody>
          <a:bodyPr>
            <a:normAutofit fontScale="92500"/>
          </a:bodyPr>
          <a:lstStyle/>
          <a:p>
            <a:pPr algn="just" rtl="0"/>
            <a:r>
              <a:rPr lang="en-US" dirty="0"/>
              <a:t>A DDBS is also not a system where, despite the existence of a network, the database resides at only one node of the network (Figure 1.3). </a:t>
            </a:r>
            <a:endParaRPr lang="en-US" dirty="0" smtClean="0"/>
          </a:p>
          <a:p>
            <a:pPr algn="just" rtl="0"/>
            <a:endParaRPr lang="en-US" dirty="0"/>
          </a:p>
          <a:p>
            <a:pPr algn="just" rtl="0"/>
            <a:r>
              <a:rPr lang="en-US" dirty="0" smtClean="0"/>
              <a:t>In </a:t>
            </a:r>
            <a:r>
              <a:rPr lang="en-US" dirty="0"/>
              <a:t>this case, the problems of database management are no different than the problems encountered in a centralized database environment. </a:t>
            </a:r>
            <a:endParaRPr lang="en-US" dirty="0" smtClean="0"/>
          </a:p>
          <a:p>
            <a:pPr algn="just" rtl="0"/>
            <a:endParaRPr lang="en-US" dirty="0"/>
          </a:p>
          <a:p>
            <a:pPr algn="just" rtl="0"/>
            <a:r>
              <a:rPr lang="en-US" dirty="0" smtClean="0"/>
              <a:t>The </a:t>
            </a:r>
            <a:r>
              <a:rPr lang="en-US" dirty="0"/>
              <a:t>database is centrally managed by one computer system (site 2 in Figure 1.3) and all the requests are routed to that site</a:t>
            </a:r>
            <a:r>
              <a:rPr lang="en-US" dirty="0" smtClean="0"/>
              <a:t>. But </a:t>
            </a:r>
            <a:r>
              <a:rPr lang="en-US" dirty="0"/>
              <a:t>What we are interested in is an environment where data are distributed among a number of sites (Figure 1.4). </a:t>
            </a:r>
            <a:endParaRPr lang="ar-IQ" dirty="0"/>
          </a:p>
          <a:p>
            <a:pPr algn="just" rtl="0"/>
            <a:endParaRPr lang="ar-IQ" dirty="0"/>
          </a:p>
        </p:txBody>
      </p:sp>
    </p:spTree>
    <p:extLst>
      <p:ext uri="{BB962C8B-B14F-4D97-AF65-F5344CB8AC3E}">
        <p14:creationId xmlns:p14="http://schemas.microsoft.com/office/powerpoint/2010/main" val="3712061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2527</Words>
  <Application>Microsoft Office PowerPoint</Application>
  <PresentationFormat>عرض على الشاشة (3:4)‏</PresentationFormat>
  <Paragraphs>152</Paragraphs>
  <Slides>39</Slides>
  <Notes>0</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أصل</vt:lpstr>
      <vt:lpstr>Chapter One</vt:lpstr>
      <vt:lpstr>Introduction</vt:lpstr>
      <vt:lpstr>عرض تقديمي في PowerPoint</vt:lpstr>
      <vt:lpstr>عرض تقديمي في PowerPoint</vt:lpstr>
      <vt:lpstr> Distributed Data Processing </vt:lpstr>
      <vt:lpstr> Distributed Data Processing </vt:lpstr>
      <vt:lpstr>What is a Distributed Database System </vt:lpstr>
      <vt:lpstr>What is a Distributed Database System </vt:lpstr>
      <vt:lpstr>What is a Distributed Database System </vt:lpstr>
      <vt:lpstr>عرض تقديمي في PowerPoint</vt:lpstr>
      <vt:lpstr>عرض تقديمي في PowerPoint</vt:lpstr>
      <vt:lpstr>Data Delivery Alternatives</vt:lpstr>
      <vt:lpstr>Data Delivery Alternatives</vt:lpstr>
      <vt:lpstr>Data Delivery Alternatives</vt:lpstr>
      <vt:lpstr>Data Delivery Alternatives</vt:lpstr>
      <vt:lpstr>Promises of DDBSs </vt:lpstr>
      <vt:lpstr>عرض تقديمي في PowerPoint</vt:lpstr>
      <vt:lpstr>عرض تقديمي في PowerPoint</vt:lpstr>
      <vt:lpstr>عرض تقديمي في PowerPoint</vt:lpstr>
      <vt:lpstr>عرض تقديمي في PowerPoint</vt:lpstr>
      <vt:lpstr>Reliability Through Distributed Transactions </vt:lpstr>
      <vt:lpstr>عرض تقديمي في PowerPoint</vt:lpstr>
      <vt:lpstr>Improved Performance </vt:lpstr>
      <vt:lpstr>Easier System Expansion </vt:lpstr>
      <vt:lpstr>Design Issues </vt:lpstr>
      <vt:lpstr>2.Distributed Query Processing </vt:lpstr>
      <vt:lpstr>3. Distributed Concurrency Control </vt:lpstr>
      <vt:lpstr>4. Distributed Deadlock Management </vt:lpstr>
      <vt:lpstr>5. Reliability of Distributed DBMS </vt:lpstr>
      <vt:lpstr>Distributed DBMS Architecture </vt:lpstr>
      <vt:lpstr>ANSI/SPARC Architecture </vt:lpstr>
      <vt:lpstr>عرض تقديمي في PowerPoint</vt:lpstr>
      <vt:lpstr>عرض تقديمي في PowerPoint</vt:lpstr>
      <vt:lpstr>2. A Generic Centralized DBMS Architecture </vt:lpstr>
      <vt:lpstr>عرض تقديمي في PowerPoint</vt:lpstr>
      <vt:lpstr>3. Client/Server Systems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InteL</dc:creator>
  <cp:lastModifiedBy>Windows User</cp:lastModifiedBy>
  <cp:revision>19</cp:revision>
  <dcterms:created xsi:type="dcterms:W3CDTF">2018-09-17T08:32:37Z</dcterms:created>
  <dcterms:modified xsi:type="dcterms:W3CDTF">2018-10-13T13:16:16Z</dcterms:modified>
</cp:coreProperties>
</file>