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64" r:id="rId3"/>
    <p:sldId id="265" r:id="rId4"/>
    <p:sldId id="260" r:id="rId5"/>
    <p:sldId id="267"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9CE350E-536E-4FF6-BF90-40A5444D0DED}" type="datetimeFigureOut">
              <a:rPr lang="ar-IQ" smtClean="0"/>
              <a:t>09/01/1439</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BB5A1D6-491D-4976-A84F-72CE546B4E7D}" type="slidenum">
              <a:rPr lang="ar-IQ" smtClean="0"/>
              <a:t>‹#›</a:t>
            </a:fld>
            <a:endParaRPr lang="ar-IQ"/>
          </a:p>
        </p:txBody>
      </p:sp>
    </p:spTree>
    <p:extLst>
      <p:ext uri="{BB962C8B-B14F-4D97-AF65-F5344CB8AC3E}">
        <p14:creationId xmlns:p14="http://schemas.microsoft.com/office/powerpoint/2010/main" val="340800656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EBB5A1D6-491D-4976-A84F-72CE546B4E7D}" type="slidenum">
              <a:rPr lang="ar-IQ" smtClean="0"/>
              <a:t>3</a:t>
            </a:fld>
            <a:endParaRPr lang="ar-IQ"/>
          </a:p>
        </p:txBody>
      </p:sp>
    </p:spTree>
    <p:extLst>
      <p:ext uri="{BB962C8B-B14F-4D97-AF65-F5344CB8AC3E}">
        <p14:creationId xmlns:p14="http://schemas.microsoft.com/office/powerpoint/2010/main" val="1616670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028342"/>
            <a:ext cx="7620000" cy="2308324"/>
          </a:xfrm>
          <a:prstGeom prst="rect">
            <a:avLst/>
          </a:prstGeom>
        </p:spPr>
        <p:txBody>
          <a:bodyPr wrap="square">
            <a:spAutoFit/>
          </a:bodyPr>
          <a:lstStyle/>
          <a:p>
            <a:pPr algn="r"/>
            <a:r>
              <a:rPr lang="ar-IQ" sz="2400" b="1" dirty="0">
                <a:latin typeface="Times New Roman"/>
                <a:ea typeface="Calibri"/>
                <a:cs typeface="Traditional Arabic"/>
              </a:rPr>
              <a:t>التلوث </a:t>
            </a:r>
            <a:r>
              <a:rPr lang="ar-IQ" sz="2400" b="1" dirty="0" smtClean="0">
                <a:latin typeface="Times New Roman"/>
                <a:ea typeface="Calibri"/>
                <a:cs typeface="Traditional Arabic"/>
              </a:rPr>
              <a:t>البيئي </a:t>
            </a:r>
          </a:p>
          <a:p>
            <a:pPr algn="r"/>
            <a:r>
              <a:rPr lang="ar-IQ" sz="2400" b="1" dirty="0" smtClean="0">
                <a:latin typeface="Times New Roman"/>
                <a:ea typeface="Calibri"/>
                <a:cs typeface="Traditional Arabic"/>
              </a:rPr>
              <a:t>هو </a:t>
            </a:r>
            <a:r>
              <a:rPr lang="ar-IQ" sz="2400" b="1" dirty="0">
                <a:latin typeface="Times New Roman"/>
                <a:ea typeface="Calibri"/>
                <a:cs typeface="Traditional Arabic"/>
              </a:rPr>
              <a:t>عبارة عن مُصطلح يُطلق على إدخال الملوّثات المختلفة إلى البيئة؛ بحيث تصبح غير مستقرّة ومضطربة في كثيرٍ من الأحيان بالإضافة إلى حدوث ضرر كامل للنظام المحيط، وقد يتّخذ التلوّث أشكالاً وأنماطاً مختلفة بدءاً من التلوث الناتج عن المواد الكيميائية المختلفة وانتهاءً بالضوضاء والحرارة والطاقة الضوئية. بدأ التلوّث البيئي يزداد بطريقةٍ تُشكّل خطراً على النظام العام وذلك بعد قيام الثورة الصناعية. </a:t>
            </a:r>
            <a:endParaRPr lang="ar-IQ" sz="2400" b="1" dirty="0"/>
          </a:p>
        </p:txBody>
      </p:sp>
      <p:sp>
        <p:nvSpPr>
          <p:cNvPr id="3" name="Rectangle 2"/>
          <p:cNvSpPr/>
          <p:nvPr/>
        </p:nvSpPr>
        <p:spPr>
          <a:xfrm>
            <a:off x="3276600" y="533400"/>
            <a:ext cx="3166251"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3600" b="1" i="0" u="none" strike="noStrike" kern="0" cap="none" spc="0" normalizeH="0" baseline="0" noProof="0" dirty="0" smtClean="0">
                <a:ln>
                  <a:noFill/>
                </a:ln>
                <a:solidFill>
                  <a:srgbClr val="551A07"/>
                </a:solidFill>
                <a:effectLst/>
                <a:uLnTx/>
                <a:uFillTx/>
                <a:latin typeface="Arial Black"/>
                <a:ea typeface="+mj-ea"/>
                <a:cs typeface="Arabic Transparent" pitchFamily="2" charset="0"/>
              </a:rPr>
              <a:t>مفهوم التلوث البيئي</a:t>
            </a:r>
            <a:endParaRPr kumimoji="0" lang="ar-IQ" sz="1800" b="0" i="0" u="none" strike="noStrike" kern="0" cap="none" spc="0" normalizeH="0" baseline="0" noProof="0" dirty="0" smtClean="0">
              <a:ln>
                <a:noFill/>
              </a:ln>
              <a:solidFill>
                <a:sysClr val="windowText" lastClr="000000"/>
              </a:solidFill>
              <a:effectLst/>
              <a:uLnTx/>
              <a:uFillTx/>
            </a:endParaRPr>
          </a:p>
        </p:txBody>
      </p:sp>
      <p:sp>
        <p:nvSpPr>
          <p:cNvPr id="4" name="Rectangle 3"/>
          <p:cNvSpPr/>
          <p:nvPr/>
        </p:nvSpPr>
        <p:spPr>
          <a:xfrm>
            <a:off x="990600" y="3200400"/>
            <a:ext cx="7239000" cy="2653034"/>
          </a:xfrm>
          <a:prstGeom prst="rect">
            <a:avLst/>
          </a:prstGeom>
        </p:spPr>
        <p:txBody>
          <a:bodyPr wrap="square">
            <a:spAutoFit/>
          </a:bodyPr>
          <a:lstStyle/>
          <a:p>
            <a:pPr marL="342900" lvl="0" indent="-342900" algn="r" rtl="1" fontAlgn="base">
              <a:spcBef>
                <a:spcPct val="20000"/>
              </a:spcBef>
              <a:spcAft>
                <a:spcPct val="0"/>
              </a:spcAft>
              <a:buClr>
                <a:srgbClr val="CC3300"/>
              </a:buClr>
              <a:buSzPct val="70000"/>
              <a:buFont typeface="Wingdings" pitchFamily="2" charset="2"/>
              <a:buChar char="l"/>
            </a:pPr>
            <a:r>
              <a:rPr lang="ar-AE" sz="3200" kern="0" dirty="0">
                <a:solidFill>
                  <a:srgbClr val="000000"/>
                </a:solidFill>
                <a:latin typeface="Arial"/>
                <a:cs typeface="Arabic Transparent" pitchFamily="2" charset="0"/>
              </a:rPr>
              <a:t>كل تغير كمي أو كيفي في مكونات البيئة الحية وغير الحية، لا تتمكن الأنظمة البيئية من استيعابه.</a:t>
            </a:r>
          </a:p>
          <a:p>
            <a:pPr marL="342900" lvl="0" indent="-342900" algn="r" rtl="1" fontAlgn="base">
              <a:spcBef>
                <a:spcPct val="20000"/>
              </a:spcBef>
              <a:spcAft>
                <a:spcPct val="0"/>
              </a:spcAft>
              <a:buClr>
                <a:srgbClr val="CC3300"/>
              </a:buClr>
              <a:buSzPct val="70000"/>
              <a:buFont typeface="Wingdings" pitchFamily="2" charset="2"/>
              <a:buChar char="l"/>
            </a:pPr>
            <a:r>
              <a:rPr lang="ar-AE" sz="3200" kern="0" dirty="0">
                <a:solidFill>
                  <a:srgbClr val="000000"/>
                </a:solidFill>
                <a:latin typeface="Arial"/>
                <a:cs typeface="Arabic Transparent" pitchFamily="2" charset="0"/>
              </a:rPr>
              <a:t> أي أنه مرتبط </a:t>
            </a:r>
            <a:r>
              <a:rPr lang="ar-SA" sz="3200" kern="0" dirty="0">
                <a:solidFill>
                  <a:srgbClr val="000000"/>
                </a:solidFill>
                <a:latin typeface="Arial"/>
                <a:cs typeface="Arabic Transparent" pitchFamily="2" charset="0"/>
              </a:rPr>
              <a:t>بالنظام </a:t>
            </a:r>
            <a:r>
              <a:rPr lang="ar-SA" sz="3200" kern="0" dirty="0" smtClean="0">
                <a:solidFill>
                  <a:srgbClr val="000000"/>
                </a:solidFill>
                <a:latin typeface="Arial"/>
                <a:cs typeface="Arabic Transparent" pitchFamily="2" charset="0"/>
              </a:rPr>
              <a:t>ا</a:t>
            </a:r>
            <a:r>
              <a:rPr lang="ar-IQ" sz="3200" kern="0" dirty="0" smtClean="0">
                <a:solidFill>
                  <a:srgbClr val="000000"/>
                </a:solidFill>
                <a:latin typeface="Arial"/>
                <a:cs typeface="Arabic Transparent" pitchFamily="2" charset="0"/>
              </a:rPr>
              <a:t>لبيئي</a:t>
            </a:r>
            <a:r>
              <a:rPr lang="ar-AE" sz="3200" kern="0" dirty="0" smtClean="0">
                <a:solidFill>
                  <a:srgbClr val="000000"/>
                </a:solidFill>
                <a:latin typeface="Arial"/>
                <a:cs typeface="Arabic Transparent" pitchFamily="2" charset="0"/>
              </a:rPr>
              <a:t>،</a:t>
            </a:r>
            <a:r>
              <a:rPr lang="ar-SA" sz="3200" kern="0" dirty="0" smtClean="0">
                <a:solidFill>
                  <a:srgbClr val="000000"/>
                </a:solidFill>
                <a:latin typeface="Arial"/>
                <a:cs typeface="Arabic Transparent" pitchFamily="2" charset="0"/>
              </a:rPr>
              <a:t> </a:t>
            </a:r>
            <a:r>
              <a:rPr lang="ar-AE" sz="3200" kern="0" dirty="0">
                <a:solidFill>
                  <a:srgbClr val="000000"/>
                </a:solidFill>
                <a:latin typeface="Arial"/>
                <a:cs typeface="Arabic Transparent" pitchFamily="2" charset="0"/>
              </a:rPr>
              <a:t>لأن</a:t>
            </a:r>
            <a:r>
              <a:rPr lang="ar-SA" sz="3200" kern="0" dirty="0">
                <a:solidFill>
                  <a:srgbClr val="000000"/>
                </a:solidFill>
                <a:latin typeface="Arial"/>
                <a:cs typeface="Arabic Transparent" pitchFamily="2" charset="0"/>
              </a:rPr>
              <a:t> كفاءة هذا النظام تقل بدرجة كبيرة وتصاب ب</a:t>
            </a:r>
            <a:r>
              <a:rPr lang="ar-AE" sz="3200" kern="0" dirty="0">
                <a:solidFill>
                  <a:srgbClr val="000000"/>
                </a:solidFill>
                <a:latin typeface="Arial"/>
                <a:cs typeface="Arabic Transparent" pitchFamily="2" charset="0"/>
              </a:rPr>
              <a:t>ال</a:t>
            </a:r>
            <a:r>
              <a:rPr lang="ar-SA" sz="3200" kern="0" dirty="0">
                <a:solidFill>
                  <a:srgbClr val="000000"/>
                </a:solidFill>
                <a:latin typeface="Arial"/>
                <a:cs typeface="Arabic Transparent" pitchFamily="2" charset="0"/>
              </a:rPr>
              <a:t>شلل </a:t>
            </a:r>
            <a:r>
              <a:rPr lang="ar-AE" sz="3200" kern="0" dirty="0">
                <a:solidFill>
                  <a:srgbClr val="000000"/>
                </a:solidFill>
                <a:latin typeface="Arial"/>
                <a:cs typeface="Arabic Transparent" pitchFamily="2" charset="0"/>
              </a:rPr>
              <a:t>ال</a:t>
            </a:r>
            <a:r>
              <a:rPr lang="ar-SA" sz="3200" kern="0" dirty="0">
                <a:solidFill>
                  <a:srgbClr val="000000"/>
                </a:solidFill>
                <a:latin typeface="Arial"/>
                <a:cs typeface="Arabic Transparent" pitchFamily="2" charset="0"/>
              </a:rPr>
              <a:t>تام عند حدوث تغير في الحركة التوافقية بين العناصر المختلفة</a:t>
            </a:r>
            <a:r>
              <a:rPr lang="ar-AE" sz="3200" kern="0" dirty="0">
                <a:solidFill>
                  <a:srgbClr val="000000"/>
                </a:solidFill>
                <a:latin typeface="Arial"/>
                <a:cs typeface="Arabic Transparent" pitchFamily="2" charset="0"/>
              </a:rPr>
              <a:t>.</a:t>
            </a:r>
            <a:r>
              <a:rPr lang="ar-SA" sz="3200" kern="0" dirty="0">
                <a:solidFill>
                  <a:srgbClr val="000000"/>
                </a:solidFill>
                <a:latin typeface="Arial"/>
                <a:cs typeface="Arabic Transparent" pitchFamily="2" charset="0"/>
              </a:rPr>
              <a:t> </a:t>
            </a:r>
            <a:endParaRPr lang="en-US" sz="3200" kern="0" dirty="0">
              <a:solidFill>
                <a:srgbClr val="000000"/>
              </a:solidFill>
              <a:latin typeface="Arial"/>
              <a:cs typeface="Arabic Transparent" pitchFamily="2" charset="0"/>
            </a:endParaRPr>
          </a:p>
        </p:txBody>
      </p:sp>
    </p:spTree>
    <p:extLst>
      <p:ext uri="{BB962C8B-B14F-4D97-AF65-F5344CB8AC3E}">
        <p14:creationId xmlns:p14="http://schemas.microsoft.com/office/powerpoint/2010/main" val="1699052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828800"/>
            <a:ext cx="7162800" cy="3736407"/>
          </a:xfrm>
          <a:prstGeom prst="rect">
            <a:avLst/>
          </a:prstGeom>
        </p:spPr>
        <p:txBody>
          <a:bodyPr wrap="square">
            <a:spAutoFit/>
          </a:bodyPr>
          <a:lstStyle/>
          <a:p>
            <a:pPr marL="342900" lvl="0" indent="-342900" algn="r" rtl="1" fontAlgn="base">
              <a:spcBef>
                <a:spcPct val="20000"/>
              </a:spcBef>
              <a:spcAft>
                <a:spcPct val="0"/>
              </a:spcAft>
              <a:buClr>
                <a:srgbClr val="CC3300"/>
              </a:buClr>
              <a:buSzPct val="70000"/>
            </a:pPr>
            <a:r>
              <a:rPr lang="ar-SA" sz="3200" kern="0" dirty="0">
                <a:solidFill>
                  <a:srgbClr val="000000"/>
                </a:solidFill>
                <a:latin typeface="Arial"/>
                <a:cs typeface="Arabic Transparent" pitchFamily="2" charset="0"/>
              </a:rPr>
              <a:t>يمكن تقسيم التلوث إلى ثلاث درجات متميزة هي:</a:t>
            </a:r>
          </a:p>
          <a:p>
            <a:pPr marL="342900" lvl="0" indent="-342900" algn="r" rtl="1" fontAlgn="base">
              <a:spcBef>
                <a:spcPct val="20000"/>
              </a:spcBef>
              <a:spcAft>
                <a:spcPct val="0"/>
              </a:spcAft>
              <a:buClr>
                <a:srgbClr val="CC3300"/>
              </a:buClr>
              <a:buSzPct val="70000"/>
              <a:buFont typeface="Wingdings" pitchFamily="2" charset="2"/>
              <a:buChar char="l"/>
            </a:pPr>
            <a:r>
              <a:rPr lang="ar-SA" sz="3200" b="1" kern="0" dirty="0">
                <a:solidFill>
                  <a:srgbClr val="000000"/>
                </a:solidFill>
                <a:latin typeface="Arial"/>
                <a:cs typeface="Arabic Transparent" pitchFamily="2" charset="0"/>
              </a:rPr>
              <a:t>التلوث المقبول:</a:t>
            </a:r>
            <a:r>
              <a:rPr lang="ar-SA" sz="3200" kern="0" dirty="0">
                <a:solidFill>
                  <a:srgbClr val="000000"/>
                </a:solidFill>
                <a:latin typeface="Arial"/>
                <a:cs typeface="Arabic Transparent" pitchFamily="2" charset="0"/>
              </a:rPr>
              <a:t> هو </a:t>
            </a:r>
            <a:r>
              <a:rPr lang="ar-AE" sz="3200" kern="0" dirty="0">
                <a:solidFill>
                  <a:srgbClr val="000000"/>
                </a:solidFill>
                <a:latin typeface="Arial"/>
                <a:cs typeface="Arabic Transparent" pitchFamily="2" charset="0"/>
              </a:rPr>
              <a:t>ال</a:t>
            </a:r>
            <a:r>
              <a:rPr lang="ar-SA" sz="3200" kern="0" dirty="0">
                <a:solidFill>
                  <a:srgbClr val="000000"/>
                </a:solidFill>
                <a:latin typeface="Arial"/>
                <a:cs typeface="Arabic Transparent" pitchFamily="2" charset="0"/>
              </a:rPr>
              <a:t>درجة </a:t>
            </a:r>
            <a:r>
              <a:rPr lang="ar-AE" sz="3200" kern="0" dirty="0">
                <a:solidFill>
                  <a:srgbClr val="000000"/>
                </a:solidFill>
                <a:latin typeface="Arial"/>
                <a:cs typeface="Arabic Transparent" pitchFamily="2" charset="0"/>
              </a:rPr>
              <a:t>الأولى </a:t>
            </a:r>
            <a:r>
              <a:rPr lang="ar-SA" sz="3200" kern="0" dirty="0">
                <a:solidFill>
                  <a:srgbClr val="000000"/>
                </a:solidFill>
                <a:latin typeface="Arial"/>
                <a:cs typeface="Arabic Transparent" pitchFamily="2" charset="0"/>
              </a:rPr>
              <a:t>من درجات التلوث التي لا يتأثر بها توازن النظام </a:t>
            </a:r>
            <a:r>
              <a:rPr lang="ar-SA" sz="3200" kern="0" dirty="0" smtClean="0">
                <a:solidFill>
                  <a:srgbClr val="000000"/>
                </a:solidFill>
                <a:latin typeface="Arial"/>
                <a:cs typeface="Arabic Transparent" pitchFamily="2" charset="0"/>
              </a:rPr>
              <a:t>ا</a:t>
            </a:r>
            <a:r>
              <a:rPr lang="ar-IQ" sz="3200" kern="0" dirty="0" smtClean="0">
                <a:solidFill>
                  <a:srgbClr val="000000"/>
                </a:solidFill>
                <a:latin typeface="Arial"/>
                <a:cs typeface="Arabic Transparent" pitchFamily="2" charset="0"/>
              </a:rPr>
              <a:t>لبيئي</a:t>
            </a:r>
            <a:r>
              <a:rPr lang="ar-SA" sz="3200" kern="0" dirty="0" smtClean="0">
                <a:solidFill>
                  <a:srgbClr val="000000"/>
                </a:solidFill>
                <a:latin typeface="Arial"/>
                <a:cs typeface="Arabic Transparent" pitchFamily="2" charset="0"/>
              </a:rPr>
              <a:t> </a:t>
            </a:r>
            <a:r>
              <a:rPr lang="ar-SA" sz="3200" kern="0" dirty="0">
                <a:solidFill>
                  <a:srgbClr val="000000"/>
                </a:solidFill>
                <a:latin typeface="Arial"/>
                <a:cs typeface="Arabic Transparent" pitchFamily="2" charset="0"/>
              </a:rPr>
              <a:t>ولا يكون مصحوبا بأي أخطار أو مشاكل بيئية رئيسة</a:t>
            </a:r>
            <a:r>
              <a:rPr lang="ar-AE" sz="3200" kern="0" dirty="0">
                <a:solidFill>
                  <a:srgbClr val="000000"/>
                </a:solidFill>
                <a:latin typeface="Arial"/>
                <a:cs typeface="Arabic Transparent" pitchFamily="2" charset="0"/>
              </a:rPr>
              <a:t>.</a:t>
            </a:r>
          </a:p>
          <a:p>
            <a:pPr marL="342900" lvl="0" indent="-342900" algn="r" rtl="1" fontAlgn="base">
              <a:spcBef>
                <a:spcPct val="20000"/>
              </a:spcBef>
              <a:spcAft>
                <a:spcPct val="0"/>
              </a:spcAft>
              <a:buClr>
                <a:srgbClr val="CC3300"/>
              </a:buClr>
              <a:buSzPct val="70000"/>
            </a:pPr>
            <a:r>
              <a:rPr lang="ar-AE" sz="3200" kern="0" dirty="0">
                <a:solidFill>
                  <a:srgbClr val="000000"/>
                </a:solidFill>
                <a:latin typeface="Arial"/>
                <a:cs typeface="Arabic Transparent" pitchFamily="2" charset="0"/>
              </a:rPr>
              <a:t>		</a:t>
            </a:r>
            <a:r>
              <a:rPr lang="en-US" sz="3200" kern="0" dirty="0">
                <a:solidFill>
                  <a:srgbClr val="000000"/>
                </a:solidFill>
                <a:latin typeface="Arial"/>
                <a:cs typeface="Arabic Transparent" pitchFamily="2" charset="0"/>
                <a:sym typeface="Wingdings 2" pitchFamily="18" charset="2"/>
              </a:rPr>
              <a:t></a:t>
            </a:r>
            <a:r>
              <a:rPr lang="ar-AE" sz="3200" kern="0" dirty="0">
                <a:solidFill>
                  <a:srgbClr val="000000"/>
                </a:solidFill>
                <a:latin typeface="Arial"/>
                <a:cs typeface="Arabic Transparent" pitchFamily="2" charset="0"/>
                <a:sym typeface="Wingdings 2" pitchFamily="18" charset="2"/>
              </a:rPr>
              <a:t> </a:t>
            </a:r>
            <a:r>
              <a:rPr lang="ar-AE" sz="3200" kern="0" dirty="0">
                <a:solidFill>
                  <a:srgbClr val="000000"/>
                </a:solidFill>
                <a:latin typeface="Arial"/>
                <a:cs typeface="Arabic Transparent" pitchFamily="2" charset="0"/>
              </a:rPr>
              <a:t>لا</a:t>
            </a:r>
            <a:r>
              <a:rPr lang="ar-SA" sz="3200" kern="0" dirty="0">
                <a:solidFill>
                  <a:srgbClr val="000000"/>
                </a:solidFill>
                <a:latin typeface="Arial"/>
                <a:cs typeface="Arabic Transparent" pitchFamily="2" charset="0"/>
              </a:rPr>
              <a:t> توجد بيئة خالية تماما من التلوث نظرا لسهولة نقل </a:t>
            </a:r>
            <a:r>
              <a:rPr lang="ar-AE" sz="3200" kern="0" dirty="0">
                <a:solidFill>
                  <a:srgbClr val="000000"/>
                </a:solidFill>
                <a:latin typeface="Arial"/>
                <a:cs typeface="Arabic Transparent" pitchFamily="2" charset="0"/>
              </a:rPr>
              <a:t>الملوثات</a:t>
            </a:r>
            <a:r>
              <a:rPr lang="ar-SA" sz="3200" kern="0" dirty="0">
                <a:solidFill>
                  <a:srgbClr val="000000"/>
                </a:solidFill>
                <a:latin typeface="Arial"/>
                <a:cs typeface="Arabic Transparent" pitchFamily="2" charset="0"/>
              </a:rPr>
              <a:t> المختلفة من مكان إلى آخر سواء كان ذلك بواسطة العوامل المناخية أو البشرية</a:t>
            </a:r>
            <a:r>
              <a:rPr lang="ar-AE" sz="3200" kern="0" dirty="0">
                <a:solidFill>
                  <a:srgbClr val="000000"/>
                </a:solidFill>
                <a:latin typeface="Arial"/>
                <a:cs typeface="Arabic Transparent" pitchFamily="2" charset="0"/>
              </a:rPr>
              <a:t>.  </a:t>
            </a:r>
            <a:endParaRPr lang="en-US" sz="3200" kern="0" dirty="0">
              <a:solidFill>
                <a:srgbClr val="000000"/>
              </a:solidFill>
              <a:latin typeface="Arial"/>
              <a:cs typeface="Arabic Transparent" pitchFamily="2" charset="0"/>
            </a:endParaRPr>
          </a:p>
        </p:txBody>
      </p:sp>
      <p:sp>
        <p:nvSpPr>
          <p:cNvPr id="3" name="Rectangle 2"/>
          <p:cNvSpPr/>
          <p:nvPr/>
        </p:nvSpPr>
        <p:spPr>
          <a:xfrm>
            <a:off x="3435310" y="838200"/>
            <a:ext cx="2273379"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3600" b="1" i="0" u="none" strike="noStrike" kern="0" cap="none" spc="0" normalizeH="0" baseline="0" noProof="0" dirty="0" smtClean="0">
                <a:ln>
                  <a:noFill/>
                </a:ln>
                <a:solidFill>
                  <a:srgbClr val="551A07"/>
                </a:solidFill>
                <a:effectLst/>
                <a:uLnTx/>
                <a:uFillTx/>
                <a:latin typeface="Arial Black"/>
                <a:ea typeface="+mj-ea"/>
                <a:cs typeface="Arabic Transparent" pitchFamily="2" charset="0"/>
              </a:rPr>
              <a:t>درجات التلوث</a:t>
            </a:r>
            <a:endParaRPr kumimoji="0" lang="ar-IQ"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455385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1829" y="1371600"/>
            <a:ext cx="7391400" cy="3736407"/>
          </a:xfrm>
          <a:prstGeom prst="rect">
            <a:avLst/>
          </a:prstGeom>
        </p:spPr>
        <p:txBody>
          <a:bodyPr wrap="square">
            <a:spAutoFit/>
          </a:bodyPr>
          <a:lstStyle/>
          <a:p>
            <a:pPr marL="342900" lvl="0" indent="-342900" algn="r" rtl="1" fontAlgn="base">
              <a:lnSpc>
                <a:spcPct val="90000"/>
              </a:lnSpc>
              <a:spcBef>
                <a:spcPct val="20000"/>
              </a:spcBef>
              <a:spcAft>
                <a:spcPct val="0"/>
              </a:spcAft>
              <a:buClr>
                <a:srgbClr val="CC3300"/>
              </a:buClr>
              <a:buSzPct val="70000"/>
              <a:buFont typeface="Wingdings" pitchFamily="2" charset="2"/>
              <a:buChar char="l"/>
            </a:pPr>
            <a:r>
              <a:rPr lang="ar-SA" sz="3200" b="1" kern="0" dirty="0">
                <a:solidFill>
                  <a:srgbClr val="000000"/>
                </a:solidFill>
                <a:latin typeface="Arial"/>
                <a:cs typeface="Arabic Transparent" pitchFamily="2" charset="0"/>
              </a:rPr>
              <a:t>التلوث الخطر:</a:t>
            </a:r>
            <a:r>
              <a:rPr lang="ar-SA" sz="3200" kern="0" dirty="0">
                <a:solidFill>
                  <a:srgbClr val="000000"/>
                </a:solidFill>
                <a:latin typeface="Arial"/>
                <a:cs typeface="Arabic Transparent" pitchFamily="2" charset="0"/>
              </a:rPr>
              <a:t> </a:t>
            </a:r>
            <a:r>
              <a:rPr lang="ar-AE" sz="3200" kern="0" dirty="0">
                <a:solidFill>
                  <a:srgbClr val="000000"/>
                </a:solidFill>
                <a:latin typeface="Arial"/>
                <a:cs typeface="Arabic Transparent" pitchFamily="2" charset="0"/>
              </a:rPr>
              <a:t>هو</a:t>
            </a:r>
            <a:r>
              <a:rPr lang="ar-SA" sz="3200" kern="0" dirty="0">
                <a:solidFill>
                  <a:srgbClr val="000000"/>
                </a:solidFill>
                <a:latin typeface="Arial"/>
                <a:cs typeface="Arabic Transparent" pitchFamily="2" charset="0"/>
              </a:rPr>
              <a:t>مرحلة متقدمة من مراحل التلوث</a:t>
            </a:r>
            <a:r>
              <a:rPr lang="ar-AE" sz="3200" kern="0" dirty="0">
                <a:solidFill>
                  <a:srgbClr val="000000"/>
                </a:solidFill>
                <a:latin typeface="Arial"/>
                <a:cs typeface="Arabic Transparent" pitchFamily="2" charset="0"/>
              </a:rPr>
              <a:t>،</a:t>
            </a:r>
            <a:r>
              <a:rPr lang="ar-SA" sz="3200" kern="0" dirty="0">
                <a:solidFill>
                  <a:srgbClr val="000000"/>
                </a:solidFill>
                <a:latin typeface="Arial"/>
                <a:cs typeface="Arabic Transparent" pitchFamily="2" charset="0"/>
              </a:rPr>
              <a:t> حيث أن كمية ونوعية الملوثات تتعدى الحد الإيكولوجي الحرج والذي </a:t>
            </a:r>
            <a:r>
              <a:rPr lang="ar-AE" sz="3200" kern="0" dirty="0">
                <a:solidFill>
                  <a:srgbClr val="000000"/>
                </a:solidFill>
                <a:latin typeface="Arial"/>
                <a:cs typeface="Arabic Transparent" pitchFamily="2" charset="0"/>
              </a:rPr>
              <a:t>ي</a:t>
            </a:r>
            <a:r>
              <a:rPr lang="ar-SA" sz="3200" kern="0" dirty="0">
                <a:solidFill>
                  <a:srgbClr val="000000"/>
                </a:solidFill>
                <a:latin typeface="Arial"/>
                <a:cs typeface="Arabic Transparent" pitchFamily="2" charset="0"/>
              </a:rPr>
              <a:t>بدأ معه التأثير السلبي</a:t>
            </a:r>
            <a:r>
              <a:rPr lang="ar-AE" sz="3200" kern="0" dirty="0">
                <a:solidFill>
                  <a:srgbClr val="000000"/>
                </a:solidFill>
                <a:latin typeface="Arial"/>
                <a:cs typeface="Arabic Transparent" pitchFamily="2" charset="0"/>
              </a:rPr>
              <a:t> للتلوث</a:t>
            </a:r>
            <a:r>
              <a:rPr lang="ar-SA" sz="3200" kern="0" dirty="0">
                <a:solidFill>
                  <a:srgbClr val="000000"/>
                </a:solidFill>
                <a:latin typeface="Arial"/>
                <a:cs typeface="Arabic Transparent" pitchFamily="2" charset="0"/>
              </a:rPr>
              <a:t> على العناصر البيئية الطبيعية والبشرية</a:t>
            </a:r>
            <a:r>
              <a:rPr lang="ar-AE" sz="3200" kern="0" dirty="0">
                <a:solidFill>
                  <a:srgbClr val="000000"/>
                </a:solidFill>
                <a:latin typeface="Arial"/>
                <a:cs typeface="Arabic Transparent" pitchFamily="2" charset="0"/>
              </a:rPr>
              <a:t>.</a:t>
            </a:r>
          </a:p>
          <a:p>
            <a:pPr marL="342900" lvl="0" indent="-342900" algn="r" rtl="1" fontAlgn="base">
              <a:lnSpc>
                <a:spcPct val="90000"/>
              </a:lnSpc>
              <a:spcBef>
                <a:spcPct val="20000"/>
              </a:spcBef>
              <a:spcAft>
                <a:spcPct val="0"/>
              </a:spcAft>
              <a:buClr>
                <a:srgbClr val="CC3300"/>
              </a:buClr>
              <a:buSzPct val="70000"/>
            </a:pPr>
            <a:r>
              <a:rPr lang="ar-AE" sz="3200" kern="0" dirty="0">
                <a:solidFill>
                  <a:srgbClr val="000000"/>
                </a:solidFill>
                <a:latin typeface="Arial"/>
                <a:cs typeface="Arabic Transparent" pitchFamily="2" charset="0"/>
              </a:rPr>
              <a:t>		</a:t>
            </a:r>
            <a:r>
              <a:rPr lang="en-US" sz="3200" kern="0" dirty="0">
                <a:solidFill>
                  <a:srgbClr val="000000"/>
                </a:solidFill>
                <a:latin typeface="Arial"/>
                <a:cs typeface="Arabic Transparent" pitchFamily="2" charset="0"/>
                <a:sym typeface="Wingdings 2" pitchFamily="18" charset="2"/>
              </a:rPr>
              <a:t></a:t>
            </a:r>
            <a:r>
              <a:rPr lang="ar-SA" sz="3200" kern="0" dirty="0">
                <a:solidFill>
                  <a:srgbClr val="000000"/>
                </a:solidFill>
                <a:latin typeface="Arial"/>
                <a:cs typeface="Arabic Transparent" pitchFamily="2" charset="0"/>
              </a:rPr>
              <a:t>تعاني كثير من الدول الصناعية من التلوث الخطر والناتج بالدرجة الأولى من النشاط الصناعي والاعتماد بشكل رئيسي على الفحم والبترول كمصدر للطاق</a:t>
            </a:r>
            <a:r>
              <a:rPr lang="ar-AE" sz="3200" kern="0" dirty="0">
                <a:solidFill>
                  <a:srgbClr val="000000"/>
                </a:solidFill>
                <a:latin typeface="Arial"/>
                <a:cs typeface="Arabic Transparent" pitchFamily="2" charset="0"/>
              </a:rPr>
              <a:t>ة  </a:t>
            </a:r>
            <a:endParaRPr lang="en-US" sz="3200" kern="0" dirty="0">
              <a:solidFill>
                <a:srgbClr val="000000"/>
              </a:solidFill>
              <a:latin typeface="Arial"/>
              <a:cs typeface="Arabic Transparent" pitchFamily="2" charset="0"/>
            </a:endParaRPr>
          </a:p>
        </p:txBody>
      </p:sp>
    </p:spTree>
    <p:extLst>
      <p:ext uri="{BB962C8B-B14F-4D97-AF65-F5344CB8AC3E}">
        <p14:creationId xmlns:p14="http://schemas.microsoft.com/office/powerpoint/2010/main" val="2160707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982177"/>
            <a:ext cx="7315200" cy="3416320"/>
          </a:xfrm>
          <a:prstGeom prst="rect">
            <a:avLst/>
          </a:prstGeom>
        </p:spPr>
        <p:txBody>
          <a:bodyPr wrap="square">
            <a:spAutoFit/>
          </a:bodyPr>
          <a:lstStyle/>
          <a:p>
            <a:pPr algn="r"/>
            <a:r>
              <a:rPr lang="ar-IQ" sz="2400" b="1" dirty="0">
                <a:solidFill>
                  <a:prstClr val="black"/>
                </a:solidFill>
                <a:latin typeface="Times New Roman"/>
                <a:ea typeface="Calibri"/>
                <a:cs typeface="Traditional Arabic"/>
              </a:rPr>
              <a:t>تاريخ التلوث البيئي </a:t>
            </a:r>
            <a:endParaRPr lang="ar-IQ" sz="2400" b="1" dirty="0" smtClean="0">
              <a:solidFill>
                <a:prstClr val="black"/>
              </a:solidFill>
              <a:latin typeface="Times New Roman"/>
              <a:ea typeface="Calibri"/>
              <a:cs typeface="Traditional Arabic"/>
            </a:endParaRPr>
          </a:p>
          <a:p>
            <a:pPr algn="r"/>
            <a:r>
              <a:rPr lang="ar-IQ" sz="2400" b="1" dirty="0" smtClean="0">
                <a:solidFill>
                  <a:prstClr val="black"/>
                </a:solidFill>
                <a:latin typeface="Times New Roman"/>
                <a:ea typeface="Calibri"/>
                <a:cs typeface="Traditional Arabic"/>
              </a:rPr>
              <a:t>التلوّث </a:t>
            </a:r>
            <a:r>
              <a:rPr lang="ar-IQ" sz="2400" b="1" dirty="0">
                <a:solidFill>
                  <a:prstClr val="black"/>
                </a:solidFill>
                <a:latin typeface="Times New Roman"/>
                <a:ea typeface="Calibri"/>
                <a:cs typeface="Traditional Arabic"/>
              </a:rPr>
              <a:t>البيئي ليس بالأمر الحديث على الطبيعة والكون، فقد بدأت أولى بوادر هذا التلوث منذ القدم وتحديداً منذ العصر الحجري وذلك عند محاولة الإنسان توليد النار بهدف تحضير الطعام والحصول على الدفء، وفيما بعد مع صنع الإنسان للأدوات الحديدية والمعادن المُختلفة أدّى ذلك إلى ظهور تَراكمات ومواد ملوّثة مختلفة في الجو المحيط، بالإضافة إلى تلوّث المُسطّحات المائية والسدود بمختلف الملوثات، ومع تقدم الحياة وتطورها نشأت مهنة صناعة السلع وهنا زاد التلوث، ومع مرور العصور والأزمنة وظهور الثورة الصناعية أدّى ذلك إلى ظهور أشكال متعددة من التلوث لم تعرفها البشرية من قبل</a:t>
            </a:r>
            <a:endParaRPr lang="ar-IQ" dirty="0"/>
          </a:p>
        </p:txBody>
      </p:sp>
    </p:spTree>
    <p:extLst>
      <p:ext uri="{BB962C8B-B14F-4D97-AF65-F5344CB8AC3E}">
        <p14:creationId xmlns:p14="http://schemas.microsoft.com/office/powerpoint/2010/main" val="3006716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شكل بيضاوي 3"/>
          <p:cNvSpPr/>
          <p:nvPr/>
        </p:nvSpPr>
        <p:spPr>
          <a:xfrm>
            <a:off x="3714750" y="2071688"/>
            <a:ext cx="2214563" cy="22145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3600" dirty="0"/>
              <a:t>أنواع التلوث البيئي</a:t>
            </a:r>
          </a:p>
        </p:txBody>
      </p:sp>
      <p:cxnSp>
        <p:nvCxnSpPr>
          <p:cNvPr id="3" name="رابط مستقيم 5"/>
          <p:cNvCxnSpPr/>
          <p:nvPr/>
        </p:nvCxnSpPr>
        <p:spPr>
          <a:xfrm rot="10800000">
            <a:off x="2928938" y="1571625"/>
            <a:ext cx="1214437" cy="714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 name="رابط مستقيم 10"/>
          <p:cNvCxnSpPr/>
          <p:nvPr/>
        </p:nvCxnSpPr>
        <p:spPr>
          <a:xfrm rot="5400000" flipH="1" flipV="1">
            <a:off x="4607719" y="1893094"/>
            <a:ext cx="428625" cy="71437"/>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رابط مستقيم 15"/>
          <p:cNvCxnSpPr/>
          <p:nvPr/>
        </p:nvCxnSpPr>
        <p:spPr>
          <a:xfrm flipV="1">
            <a:off x="5500688" y="1714500"/>
            <a:ext cx="1357312" cy="571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رابط مستقيم 26"/>
          <p:cNvCxnSpPr>
            <a:stCxn id="2" idx="6"/>
          </p:cNvCxnSpPr>
          <p:nvPr/>
        </p:nvCxnSpPr>
        <p:spPr>
          <a:xfrm flipV="1">
            <a:off x="5929313" y="3143250"/>
            <a:ext cx="1500187" cy="34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29"/>
          <p:cNvCxnSpPr>
            <a:stCxn id="2" idx="5"/>
          </p:cNvCxnSpPr>
          <p:nvPr/>
        </p:nvCxnSpPr>
        <p:spPr>
          <a:xfrm rot="16200000" flipH="1">
            <a:off x="5712619" y="3855244"/>
            <a:ext cx="609600" cy="8239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32"/>
          <p:cNvCxnSpPr>
            <a:stCxn id="2" idx="3"/>
          </p:cNvCxnSpPr>
          <p:nvPr/>
        </p:nvCxnSpPr>
        <p:spPr>
          <a:xfrm rot="5400000">
            <a:off x="3286125" y="3962400"/>
            <a:ext cx="752475" cy="752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مستقيم 37"/>
          <p:cNvCxnSpPr>
            <a:stCxn id="2" idx="2"/>
          </p:cNvCxnSpPr>
          <p:nvPr/>
        </p:nvCxnSpPr>
        <p:spPr>
          <a:xfrm rot="10800000">
            <a:off x="2357438" y="3143250"/>
            <a:ext cx="1357312" cy="34925"/>
          </a:xfrm>
          <a:prstGeom prst="line">
            <a:avLst/>
          </a:prstGeom>
        </p:spPr>
        <p:style>
          <a:lnRef idx="1">
            <a:schemeClr val="accent1"/>
          </a:lnRef>
          <a:fillRef idx="0">
            <a:schemeClr val="accent1"/>
          </a:fillRef>
          <a:effectRef idx="0">
            <a:schemeClr val="accent1"/>
          </a:effectRef>
          <a:fontRef idx="minor">
            <a:schemeClr val="tx1"/>
          </a:fontRef>
        </p:style>
      </p:cxnSp>
      <p:sp>
        <p:nvSpPr>
          <p:cNvPr id="10" name="شكل بيضاوي 39"/>
          <p:cNvSpPr/>
          <p:nvPr/>
        </p:nvSpPr>
        <p:spPr>
          <a:xfrm>
            <a:off x="6715126" y="2536031"/>
            <a:ext cx="2071687" cy="1285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t>3- التلوث الزراعي</a:t>
            </a:r>
          </a:p>
        </p:txBody>
      </p:sp>
      <p:sp>
        <p:nvSpPr>
          <p:cNvPr id="11" name="شكل بيضاوي 40"/>
          <p:cNvSpPr/>
          <p:nvPr/>
        </p:nvSpPr>
        <p:spPr>
          <a:xfrm>
            <a:off x="6500813" y="785813"/>
            <a:ext cx="2286000" cy="14287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t>2- التلوث المائي</a:t>
            </a:r>
          </a:p>
          <a:p>
            <a:pPr algn="ctr" fontAlgn="auto">
              <a:spcBef>
                <a:spcPts val="0"/>
              </a:spcBef>
              <a:spcAft>
                <a:spcPts val="0"/>
              </a:spcAft>
              <a:defRPr/>
            </a:pPr>
            <a:r>
              <a:rPr lang="ar-SA" dirty="0"/>
              <a:t>.للمياه </a:t>
            </a:r>
            <a:r>
              <a:rPr lang="ar-SA" dirty="0" err="1"/>
              <a:t>العذبه</a:t>
            </a:r>
            <a:endParaRPr lang="ar-SA" dirty="0"/>
          </a:p>
          <a:p>
            <a:pPr algn="ctr" fontAlgn="auto">
              <a:spcBef>
                <a:spcPts val="0"/>
              </a:spcBef>
              <a:spcAft>
                <a:spcPts val="0"/>
              </a:spcAft>
              <a:defRPr/>
            </a:pPr>
            <a:r>
              <a:rPr lang="ar-SA" dirty="0"/>
              <a:t>للمياه الجوفية</a:t>
            </a:r>
          </a:p>
          <a:p>
            <a:pPr algn="ctr" fontAlgn="auto">
              <a:spcBef>
                <a:spcPts val="0"/>
              </a:spcBef>
              <a:spcAft>
                <a:spcPts val="0"/>
              </a:spcAft>
              <a:defRPr/>
            </a:pPr>
            <a:r>
              <a:rPr lang="ar-SA" dirty="0"/>
              <a:t>.للبحار</a:t>
            </a:r>
          </a:p>
          <a:p>
            <a:pPr algn="ctr" fontAlgn="auto">
              <a:spcBef>
                <a:spcPts val="0"/>
              </a:spcBef>
              <a:spcAft>
                <a:spcPts val="0"/>
              </a:spcAft>
              <a:defRPr/>
            </a:pPr>
            <a:endParaRPr lang="ar-SA" dirty="0"/>
          </a:p>
        </p:txBody>
      </p:sp>
      <p:sp>
        <p:nvSpPr>
          <p:cNvPr id="12" name="شكل بيضاوي 42"/>
          <p:cNvSpPr/>
          <p:nvPr/>
        </p:nvSpPr>
        <p:spPr>
          <a:xfrm>
            <a:off x="3857625" y="642938"/>
            <a:ext cx="2071688" cy="1285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t>1- التلوث الجوي</a:t>
            </a:r>
          </a:p>
          <a:p>
            <a:pPr algn="ctr" fontAlgn="auto">
              <a:spcBef>
                <a:spcPts val="0"/>
              </a:spcBef>
              <a:spcAft>
                <a:spcPts val="0"/>
              </a:spcAft>
              <a:defRPr/>
            </a:pPr>
            <a:r>
              <a:rPr lang="ar-SA" dirty="0"/>
              <a:t>.مصادر طبيعية</a:t>
            </a:r>
          </a:p>
          <a:p>
            <a:pPr algn="ctr" fontAlgn="auto">
              <a:spcBef>
                <a:spcPts val="0"/>
              </a:spcBef>
              <a:spcAft>
                <a:spcPts val="0"/>
              </a:spcAft>
              <a:defRPr/>
            </a:pPr>
            <a:r>
              <a:rPr lang="ar-SA" dirty="0"/>
              <a:t>.مصادر صناعية</a:t>
            </a:r>
          </a:p>
        </p:txBody>
      </p:sp>
      <p:sp>
        <p:nvSpPr>
          <p:cNvPr id="13" name="شكل بيضاوي 43"/>
          <p:cNvSpPr/>
          <p:nvPr/>
        </p:nvSpPr>
        <p:spPr>
          <a:xfrm>
            <a:off x="1928813" y="4643438"/>
            <a:ext cx="2143125" cy="1285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t>5-التلوث السمعي </a:t>
            </a:r>
            <a:r>
              <a:rPr lang="ar-SA" dirty="0" err="1"/>
              <a:t>او</a:t>
            </a:r>
            <a:r>
              <a:rPr lang="ar-SA" dirty="0"/>
              <a:t> الضوضاء</a:t>
            </a:r>
          </a:p>
        </p:txBody>
      </p:sp>
      <p:sp>
        <p:nvSpPr>
          <p:cNvPr id="14" name="شكل بيضاوي 44"/>
          <p:cNvSpPr/>
          <p:nvPr/>
        </p:nvSpPr>
        <p:spPr>
          <a:xfrm>
            <a:off x="304800" y="2357438"/>
            <a:ext cx="1928812" cy="12858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t>6- التلوث البصري</a:t>
            </a:r>
          </a:p>
        </p:txBody>
      </p:sp>
      <p:sp>
        <p:nvSpPr>
          <p:cNvPr id="15" name="شكل بيضاوي 45"/>
          <p:cNvSpPr/>
          <p:nvPr/>
        </p:nvSpPr>
        <p:spPr>
          <a:xfrm>
            <a:off x="857250" y="642938"/>
            <a:ext cx="2286000" cy="14287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t>7- التلوث الغذائي</a:t>
            </a:r>
          </a:p>
          <a:p>
            <a:pPr algn="ctr" fontAlgn="auto">
              <a:spcBef>
                <a:spcPts val="0"/>
              </a:spcBef>
              <a:spcAft>
                <a:spcPts val="0"/>
              </a:spcAft>
              <a:defRPr/>
            </a:pPr>
            <a:r>
              <a:rPr lang="ar-SA" dirty="0"/>
              <a:t>بفعل العوامل الطبيعية</a:t>
            </a:r>
          </a:p>
          <a:p>
            <a:pPr algn="ctr" fontAlgn="auto">
              <a:spcBef>
                <a:spcPts val="0"/>
              </a:spcBef>
              <a:spcAft>
                <a:spcPts val="0"/>
              </a:spcAft>
              <a:defRPr/>
            </a:pPr>
            <a:r>
              <a:rPr lang="ar-SA" dirty="0" err="1"/>
              <a:t>الكميائية</a:t>
            </a:r>
            <a:endParaRPr lang="ar-SA" dirty="0"/>
          </a:p>
          <a:p>
            <a:pPr algn="ctr" fontAlgn="auto">
              <a:spcBef>
                <a:spcPts val="0"/>
              </a:spcBef>
              <a:spcAft>
                <a:spcPts val="0"/>
              </a:spcAft>
              <a:defRPr/>
            </a:pPr>
            <a:r>
              <a:rPr lang="ar-SA" dirty="0" err="1"/>
              <a:t>البيلوجية</a:t>
            </a:r>
            <a:endParaRPr lang="ar-SA" dirty="0"/>
          </a:p>
        </p:txBody>
      </p:sp>
      <p:sp>
        <p:nvSpPr>
          <p:cNvPr id="16" name="شكل بيضاوي 46"/>
          <p:cNvSpPr/>
          <p:nvPr/>
        </p:nvSpPr>
        <p:spPr>
          <a:xfrm>
            <a:off x="5715000" y="4429125"/>
            <a:ext cx="2428875" cy="13430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dirty="0"/>
              <a:t>4-التلوث </a:t>
            </a:r>
            <a:r>
              <a:rPr lang="ar-SA" dirty="0" err="1"/>
              <a:t>الاشعاعي</a:t>
            </a:r>
            <a:endParaRPr lang="ar-SA" dirty="0"/>
          </a:p>
        </p:txBody>
      </p:sp>
    </p:spTree>
    <p:extLst>
      <p:ext uri="{BB962C8B-B14F-4D97-AF65-F5344CB8AC3E}">
        <p14:creationId xmlns:p14="http://schemas.microsoft.com/office/powerpoint/2010/main" val="2755373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1752600"/>
            <a:ext cx="6629400" cy="3539430"/>
          </a:xfrm>
          <a:prstGeom prst="rect">
            <a:avLst/>
          </a:prstGeom>
        </p:spPr>
        <p:txBody>
          <a:bodyPr wrap="square">
            <a:spAutoFit/>
          </a:bodyPr>
          <a:lstStyle/>
          <a:p>
            <a:pPr algn="r"/>
            <a:r>
              <a:rPr lang="ar-IQ" sz="2800" b="1" u="sng" dirty="0" smtClean="0">
                <a:latin typeface="Times New Roman"/>
                <a:ea typeface="Calibri"/>
                <a:cs typeface="Traditional Arabic"/>
              </a:rPr>
              <a:t>الأشكال </a:t>
            </a:r>
            <a:r>
              <a:rPr lang="ar-IQ" sz="2800" b="1" u="sng" dirty="0">
                <a:latin typeface="Times New Roman"/>
                <a:ea typeface="Calibri"/>
                <a:cs typeface="Traditional Arabic"/>
              </a:rPr>
              <a:t>الرئيسية للتلوّث البيئي والمناطق الملوّثة </a:t>
            </a:r>
            <a:endParaRPr lang="ar-IQ" sz="2800" b="1" u="sng" dirty="0" smtClean="0">
              <a:latin typeface="Times New Roman"/>
              <a:ea typeface="Calibri"/>
              <a:cs typeface="Traditional Arabic"/>
            </a:endParaRPr>
          </a:p>
          <a:p>
            <a:pPr algn="r"/>
            <a:r>
              <a:rPr lang="ar-IQ" sz="2800" b="1" u="sng" dirty="0" smtClean="0">
                <a:solidFill>
                  <a:srgbClr val="FF0000"/>
                </a:solidFill>
                <a:latin typeface="Times New Roman"/>
                <a:ea typeface="Calibri"/>
                <a:cs typeface="Traditional Arabic"/>
              </a:rPr>
              <a:t>تلوث </a:t>
            </a:r>
            <a:r>
              <a:rPr lang="ar-IQ" sz="2800" b="1" u="sng" dirty="0">
                <a:solidFill>
                  <a:srgbClr val="FF0000"/>
                </a:solidFill>
                <a:latin typeface="Times New Roman"/>
                <a:ea typeface="Calibri"/>
                <a:cs typeface="Traditional Arabic"/>
              </a:rPr>
              <a:t>الهواء: </a:t>
            </a:r>
            <a:r>
              <a:rPr lang="ar-IQ" sz="2800" b="1" dirty="0">
                <a:latin typeface="Times New Roman"/>
                <a:ea typeface="Calibri"/>
                <a:cs typeface="Traditional Arabic"/>
              </a:rPr>
              <a:t>من خلال إطلاق المواد الكيميائيّة والجسيمات المختلفة في الغلاف الجوي؛ حيث إنّ هذه الملوثات تشمل كلاً من أول أكسيد الكربون، وثاني أكسيد الكبريت، والكلوروفلوروكربون، بالإضافة إلى مركّبات الكربون الكلورية فلورية أكسيد النيتروجين وهي عبارة عن المركبات الناتجة عن محرّكات السيارات، وقد أدّى هذا النوع من التلوث إلى ظهور مشكلة ثقب طبق الأوزون والضباب الدخاني</a:t>
            </a:r>
            <a:endParaRPr lang="ar-IQ" sz="2800" dirty="0"/>
          </a:p>
        </p:txBody>
      </p:sp>
    </p:spTree>
    <p:extLst>
      <p:ext uri="{BB962C8B-B14F-4D97-AF65-F5344CB8AC3E}">
        <p14:creationId xmlns:p14="http://schemas.microsoft.com/office/powerpoint/2010/main" val="1120115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533400"/>
            <a:ext cx="6103257" cy="1569660"/>
          </a:xfrm>
          <a:prstGeom prst="rect">
            <a:avLst/>
          </a:prstGeom>
        </p:spPr>
        <p:txBody>
          <a:bodyPr wrap="square">
            <a:spAutoFit/>
          </a:bodyPr>
          <a:lstStyle/>
          <a:p>
            <a:pPr algn="r"/>
            <a:r>
              <a:rPr lang="ar-IQ" sz="2400" b="1" dirty="0">
                <a:latin typeface="Times New Roman"/>
                <a:ea typeface="Calibri"/>
                <a:cs typeface="Traditional Arabic"/>
              </a:rPr>
              <a:t>تلوث المياه: </a:t>
            </a:r>
            <a:endParaRPr lang="ar-IQ" sz="2400" b="1" dirty="0" smtClean="0">
              <a:latin typeface="Times New Roman"/>
              <a:ea typeface="Calibri"/>
              <a:cs typeface="Traditional Arabic"/>
            </a:endParaRPr>
          </a:p>
          <a:p>
            <a:pPr algn="r"/>
            <a:r>
              <a:rPr lang="ar-IQ" sz="2400" b="1" dirty="0" smtClean="0">
                <a:latin typeface="Times New Roman"/>
                <a:ea typeface="Calibri"/>
                <a:cs typeface="Traditional Arabic"/>
              </a:rPr>
              <a:t>حدث </a:t>
            </a:r>
            <a:r>
              <a:rPr lang="ar-IQ" sz="2400" b="1" dirty="0">
                <a:latin typeface="Times New Roman"/>
                <a:ea typeface="Calibri"/>
                <a:cs typeface="Traditional Arabic"/>
              </a:rPr>
              <a:t>هذا النوع من التلوّث نتيجة إطلاق منتجات النفايات والملوثات إلى مختلف الأسطح المائية والأنهار والمحيطات، بالإضافة إلى تدفق مياه الصرف الصحي إلى المسطحات المائية ورمي القمامة والقاذورات</a:t>
            </a:r>
            <a:endParaRPr lang="ar-IQ" sz="2400" dirty="0"/>
          </a:p>
        </p:txBody>
      </p:sp>
      <p:sp>
        <p:nvSpPr>
          <p:cNvPr id="3" name="Rectangle 2"/>
          <p:cNvSpPr/>
          <p:nvPr/>
        </p:nvSpPr>
        <p:spPr>
          <a:xfrm>
            <a:off x="1219200" y="2438400"/>
            <a:ext cx="5867400" cy="1569660"/>
          </a:xfrm>
          <a:prstGeom prst="rect">
            <a:avLst/>
          </a:prstGeom>
        </p:spPr>
        <p:txBody>
          <a:bodyPr wrap="square">
            <a:spAutoFit/>
          </a:bodyPr>
          <a:lstStyle/>
          <a:p>
            <a:pPr algn="r"/>
            <a:r>
              <a:rPr lang="ar-IQ" sz="2400" b="1" dirty="0">
                <a:latin typeface="Times New Roman"/>
                <a:ea typeface="Calibri"/>
                <a:cs typeface="Traditional Arabic"/>
              </a:rPr>
              <a:t>. تلوث التربة: </a:t>
            </a:r>
            <a:endParaRPr lang="ar-IQ" sz="2400" b="1" dirty="0" smtClean="0">
              <a:latin typeface="Times New Roman"/>
              <a:ea typeface="Calibri"/>
              <a:cs typeface="Traditional Arabic"/>
            </a:endParaRPr>
          </a:p>
          <a:p>
            <a:pPr algn="r"/>
            <a:r>
              <a:rPr lang="ar-IQ" sz="2400" b="1" dirty="0" smtClean="0">
                <a:latin typeface="Times New Roman"/>
                <a:ea typeface="Calibri"/>
                <a:cs typeface="Traditional Arabic"/>
              </a:rPr>
              <a:t>حيث </a:t>
            </a:r>
            <a:r>
              <a:rPr lang="ar-IQ" sz="2400" b="1" dirty="0">
                <a:latin typeface="Times New Roman"/>
                <a:ea typeface="Calibri"/>
                <a:cs typeface="Traditional Arabic"/>
              </a:rPr>
              <a:t>يحدث هذا النوع من التلوث نتيجة انسكاب المواد الكيميائية المختلفة في التربة من خلال تسربها تحت الأرض، بالإضافة إلى المبيدات الأعشاب التي تحتوي على الهيدروكربونات التي بها كلور. </a:t>
            </a:r>
            <a:endParaRPr lang="ar-IQ" sz="2400" dirty="0"/>
          </a:p>
        </p:txBody>
      </p:sp>
      <p:sp>
        <p:nvSpPr>
          <p:cNvPr id="4" name="Rectangle 3"/>
          <p:cNvSpPr/>
          <p:nvPr/>
        </p:nvSpPr>
        <p:spPr>
          <a:xfrm>
            <a:off x="2021113" y="4572000"/>
            <a:ext cx="4844143" cy="1569660"/>
          </a:xfrm>
          <a:prstGeom prst="rect">
            <a:avLst/>
          </a:prstGeom>
        </p:spPr>
        <p:txBody>
          <a:bodyPr wrap="square">
            <a:spAutoFit/>
          </a:bodyPr>
          <a:lstStyle/>
          <a:p>
            <a:pPr algn="r"/>
            <a:r>
              <a:rPr lang="ar-IQ" sz="2400" b="1" dirty="0">
                <a:latin typeface="Times New Roman"/>
                <a:ea typeface="Calibri"/>
                <a:cs typeface="Traditional Arabic"/>
              </a:rPr>
              <a:t>التلوث الإشعاعي</a:t>
            </a:r>
            <a:r>
              <a:rPr lang="ar-IQ" b="1" dirty="0" smtClean="0">
                <a:latin typeface="Times New Roman"/>
                <a:ea typeface="Calibri"/>
                <a:cs typeface="Traditional Arabic"/>
              </a:rPr>
              <a:t>:</a:t>
            </a:r>
          </a:p>
          <a:p>
            <a:pPr algn="r"/>
            <a:r>
              <a:rPr lang="ar-IQ" sz="2400" b="1" dirty="0" smtClean="0">
                <a:latin typeface="Times New Roman"/>
                <a:ea typeface="Calibri"/>
                <a:cs typeface="Traditional Arabic"/>
              </a:rPr>
              <a:t> </a:t>
            </a:r>
            <a:r>
              <a:rPr lang="ar-IQ" sz="2400" b="1" dirty="0">
                <a:latin typeface="Times New Roman"/>
                <a:ea typeface="Calibri"/>
                <a:cs typeface="Traditional Arabic"/>
              </a:rPr>
              <a:t>هو عبارة عن التلوّث الناتج عن الفيزياء الذرية؛ بحيث يشمل ذلك توليد الطاقة النووية بالإضافة إلى الأبحاث المختلفة في مجال الأسلحة النووية</a:t>
            </a:r>
            <a:endParaRPr lang="ar-IQ" sz="2400" dirty="0"/>
          </a:p>
        </p:txBody>
      </p:sp>
    </p:spTree>
    <p:extLst>
      <p:ext uri="{BB962C8B-B14F-4D97-AF65-F5344CB8AC3E}">
        <p14:creationId xmlns:p14="http://schemas.microsoft.com/office/powerpoint/2010/main" val="1123375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533400"/>
            <a:ext cx="6172200" cy="1569660"/>
          </a:xfrm>
          <a:prstGeom prst="rect">
            <a:avLst/>
          </a:prstGeom>
        </p:spPr>
        <p:txBody>
          <a:bodyPr wrap="square">
            <a:spAutoFit/>
          </a:bodyPr>
          <a:lstStyle/>
          <a:p>
            <a:pPr algn="r"/>
            <a:r>
              <a:rPr lang="ar-IQ" sz="2400" b="1" dirty="0">
                <a:latin typeface="Times New Roman"/>
                <a:ea typeface="Calibri"/>
                <a:cs typeface="Traditional Arabic"/>
              </a:rPr>
              <a:t>التلوث الضوضائي: </a:t>
            </a:r>
            <a:endParaRPr lang="ar-IQ" sz="2400" b="1" dirty="0" smtClean="0">
              <a:latin typeface="Times New Roman"/>
              <a:ea typeface="Calibri"/>
              <a:cs typeface="Traditional Arabic"/>
            </a:endParaRPr>
          </a:p>
          <a:p>
            <a:pPr algn="r"/>
            <a:r>
              <a:rPr lang="ar-IQ" sz="2400" b="1" dirty="0" smtClean="0">
                <a:latin typeface="Times New Roman"/>
                <a:ea typeface="Calibri"/>
                <a:cs typeface="Traditional Arabic"/>
              </a:rPr>
              <a:t>هو </a:t>
            </a:r>
            <a:r>
              <a:rPr lang="ar-IQ" sz="2400" b="1" dirty="0">
                <a:latin typeface="Times New Roman"/>
                <a:ea typeface="Calibri"/>
                <a:cs typeface="Traditional Arabic"/>
              </a:rPr>
              <a:t>التلوّث الذي يحدث نتيجة الحركة الكثيفة والتي تُسبّب الإزعاج للبيئة المحيطة والسكان مثل ضوضاء الطائرات، وضوضاء الطريق، والضوضاء الصناعية الناتجة من العمل في المصانع والمعامل المختلفة</a:t>
            </a:r>
            <a:endParaRPr lang="ar-IQ" sz="2400" dirty="0"/>
          </a:p>
        </p:txBody>
      </p:sp>
      <p:sp>
        <p:nvSpPr>
          <p:cNvPr id="3" name="Rectangle 2"/>
          <p:cNvSpPr/>
          <p:nvPr/>
        </p:nvSpPr>
        <p:spPr>
          <a:xfrm>
            <a:off x="2286000" y="2690336"/>
            <a:ext cx="4572000" cy="646331"/>
          </a:xfrm>
          <a:prstGeom prst="rect">
            <a:avLst/>
          </a:prstGeom>
        </p:spPr>
        <p:txBody>
          <a:bodyPr>
            <a:spAutoFit/>
          </a:bodyPr>
          <a:lstStyle/>
          <a:p>
            <a:r>
              <a:rPr lang="ar-IQ" b="1" dirty="0">
                <a:latin typeface="Times New Roman"/>
                <a:ea typeface="Calibri"/>
                <a:cs typeface="Traditional Arabic"/>
              </a:rPr>
              <a:t> </a:t>
            </a:r>
            <a:endParaRPr lang="ar-IQ" sz="2400" b="1" dirty="0" smtClean="0">
              <a:latin typeface="Times New Roman"/>
              <a:ea typeface="Calibri"/>
              <a:cs typeface="Traditional Arabic"/>
            </a:endParaRPr>
          </a:p>
          <a:p>
            <a:endParaRPr lang="ar-IQ" dirty="0"/>
          </a:p>
        </p:txBody>
      </p:sp>
      <p:sp>
        <p:nvSpPr>
          <p:cNvPr id="4" name="Rectangle 3"/>
          <p:cNvSpPr/>
          <p:nvPr/>
        </p:nvSpPr>
        <p:spPr>
          <a:xfrm>
            <a:off x="1124857" y="2103060"/>
            <a:ext cx="6400800" cy="2308324"/>
          </a:xfrm>
          <a:prstGeom prst="rect">
            <a:avLst/>
          </a:prstGeom>
        </p:spPr>
        <p:txBody>
          <a:bodyPr wrap="square">
            <a:spAutoFit/>
          </a:bodyPr>
          <a:lstStyle/>
          <a:p>
            <a:pPr algn="r"/>
            <a:r>
              <a:rPr lang="ar-IQ" b="1" dirty="0">
                <a:latin typeface="Times New Roman"/>
                <a:ea typeface="Calibri"/>
                <a:cs typeface="Traditional Arabic"/>
              </a:rPr>
              <a:t> </a:t>
            </a:r>
            <a:r>
              <a:rPr lang="ar-IQ" sz="2400" b="1" dirty="0">
                <a:latin typeface="Times New Roman"/>
                <a:ea typeface="Calibri"/>
                <a:cs typeface="Traditional Arabic"/>
              </a:rPr>
              <a:t>التلوث البصري: </a:t>
            </a:r>
            <a:endParaRPr lang="ar-IQ" sz="2400" b="1" dirty="0" smtClean="0">
              <a:latin typeface="Times New Roman"/>
              <a:ea typeface="Calibri"/>
              <a:cs typeface="Traditional Arabic"/>
            </a:endParaRPr>
          </a:p>
          <a:p>
            <a:pPr algn="r"/>
            <a:r>
              <a:rPr lang="ar-IQ" sz="2400" b="1" dirty="0" smtClean="0">
                <a:latin typeface="Times New Roman"/>
                <a:ea typeface="Calibri"/>
                <a:cs typeface="Traditional Arabic"/>
              </a:rPr>
              <a:t>حيث </a:t>
            </a:r>
            <a:r>
              <a:rPr lang="ar-IQ" sz="2400" b="1" dirty="0">
                <a:latin typeface="Times New Roman"/>
                <a:ea typeface="Calibri"/>
                <a:cs typeface="Traditional Arabic"/>
              </a:rPr>
              <a:t>يُمكن تعريف هذا النوع من التلوث على أنه وجود المواد التي تُسبّب الإزعاج لبصر الإنسان بمجرد رؤيتها مثل وجود خطوط الطاقة الكهربائية العلوية. التلوث الحراري: هو التلوث الذي يُحدث تغييراً في درجة الحرارة الناتج عن التأثير البشري مثل استخدام مياه التبريد في المحطات الخاصة بتوليد الطاقة الكهربائية</a:t>
            </a:r>
            <a:endParaRPr lang="ar-IQ" dirty="0"/>
          </a:p>
        </p:txBody>
      </p:sp>
      <p:sp>
        <p:nvSpPr>
          <p:cNvPr id="5" name="Rectangle 4"/>
          <p:cNvSpPr/>
          <p:nvPr/>
        </p:nvSpPr>
        <p:spPr>
          <a:xfrm>
            <a:off x="1524000" y="4648200"/>
            <a:ext cx="5791200" cy="1938992"/>
          </a:xfrm>
          <a:prstGeom prst="rect">
            <a:avLst/>
          </a:prstGeom>
        </p:spPr>
        <p:txBody>
          <a:bodyPr wrap="square">
            <a:spAutoFit/>
          </a:bodyPr>
          <a:lstStyle/>
          <a:p>
            <a:pPr algn="r"/>
            <a:r>
              <a:rPr lang="ar-IQ" sz="2000" dirty="0"/>
              <a:t>التلوث الحراري: </a:t>
            </a:r>
            <a:endParaRPr lang="ar-IQ" sz="2000" dirty="0" smtClean="0"/>
          </a:p>
          <a:p>
            <a:pPr algn="r"/>
            <a:r>
              <a:rPr lang="ar-IQ" sz="2000" dirty="0" smtClean="0"/>
              <a:t>هو </a:t>
            </a:r>
            <a:r>
              <a:rPr lang="ar-IQ" sz="2000" dirty="0"/>
              <a:t>التلوث الذي يُحدث تغييراً في درجة الحرارة الناتج عن التأثير البشري مثل استخدام مياه التبريد في المحطات الخاصة بتوليد الطاقة الكهربائية.</a:t>
            </a:r>
            <a:br>
              <a:rPr lang="ar-IQ" sz="2000" dirty="0"/>
            </a:br>
            <a:r>
              <a:rPr lang="ar-IQ" sz="2000" dirty="0"/>
              <a:t/>
            </a:r>
            <a:br>
              <a:rPr lang="ar-IQ" sz="2000" dirty="0"/>
            </a:br>
            <a:endParaRPr lang="en-US" sz="2000" dirty="0">
              <a:effectLst/>
            </a:endParaRPr>
          </a:p>
        </p:txBody>
      </p:sp>
    </p:spTree>
    <p:extLst>
      <p:ext uri="{BB962C8B-B14F-4D97-AF65-F5344CB8AC3E}">
        <p14:creationId xmlns:p14="http://schemas.microsoft.com/office/powerpoint/2010/main" val="270734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608</Words>
  <Application>Microsoft Office PowerPoint</Application>
  <PresentationFormat>On-screen Show (4:3)</PresentationFormat>
  <Paragraphs>45</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DR.HAMID AL-SAAD</dc:creator>
  <cp:lastModifiedBy>tioshiba</cp:lastModifiedBy>
  <cp:revision>5</cp:revision>
  <dcterms:created xsi:type="dcterms:W3CDTF">2006-08-16T00:00:00Z</dcterms:created>
  <dcterms:modified xsi:type="dcterms:W3CDTF">2017-09-29T15:49:40Z</dcterms:modified>
</cp:coreProperties>
</file>